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</p:sldMasterIdLst>
  <p:notesMasterIdLst>
    <p:notesMasterId r:id="rId23"/>
  </p:notesMasterIdLst>
  <p:handoutMasterIdLst>
    <p:handoutMasterId r:id="rId24"/>
  </p:handoutMasterIdLst>
  <p:sldIdLst>
    <p:sldId id="329" r:id="rId3"/>
    <p:sldId id="389" r:id="rId4"/>
    <p:sldId id="257" r:id="rId5"/>
    <p:sldId id="335" r:id="rId6"/>
    <p:sldId id="390" r:id="rId7"/>
    <p:sldId id="391" r:id="rId8"/>
    <p:sldId id="403" r:id="rId9"/>
    <p:sldId id="396" r:id="rId10"/>
    <p:sldId id="392" r:id="rId11"/>
    <p:sldId id="393" r:id="rId12"/>
    <p:sldId id="394" r:id="rId13"/>
    <p:sldId id="395" r:id="rId14"/>
    <p:sldId id="397" r:id="rId15"/>
    <p:sldId id="399" r:id="rId16"/>
    <p:sldId id="398" r:id="rId17"/>
    <p:sldId id="404" r:id="rId18"/>
    <p:sldId id="405" r:id="rId19"/>
    <p:sldId id="400" r:id="rId20"/>
    <p:sldId id="401" r:id="rId21"/>
    <p:sldId id="328" r:id="rId22"/>
  </p:sldIdLst>
  <p:sldSz cx="9906000" cy="6858000" type="A4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246" autoAdjust="0"/>
    <p:restoredTop sz="94660"/>
  </p:normalViewPr>
  <p:slideViewPr>
    <p:cSldViewPr>
      <p:cViewPr varScale="1">
        <p:scale>
          <a:sx n="111" d="100"/>
          <a:sy n="111" d="100"/>
        </p:scale>
        <p:origin x="1716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406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976" cy="497220"/>
          </a:xfrm>
          <a:prstGeom prst="rect">
            <a:avLst/>
          </a:prstGeom>
        </p:spPr>
        <p:txBody>
          <a:bodyPr vert="horz" lIns="88221" tIns="44111" rIns="88221" bIns="44111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645" y="0"/>
            <a:ext cx="2945976" cy="497220"/>
          </a:xfrm>
          <a:prstGeom prst="rect">
            <a:avLst/>
          </a:prstGeom>
        </p:spPr>
        <p:txBody>
          <a:bodyPr vert="horz" lIns="88221" tIns="44111" rIns="88221" bIns="44111" rtlCol="0"/>
          <a:lstStyle>
            <a:lvl1pPr algn="r">
              <a:defRPr sz="1200"/>
            </a:lvl1pPr>
          </a:lstStyle>
          <a:p>
            <a:r>
              <a:rPr lang="en-US" altLang="zh-TW"/>
              <a:t>2024/4/17</a:t>
            </a: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9419"/>
            <a:ext cx="2945976" cy="495001"/>
          </a:xfrm>
          <a:prstGeom prst="rect">
            <a:avLst/>
          </a:prstGeom>
        </p:spPr>
        <p:txBody>
          <a:bodyPr vert="horz" lIns="88221" tIns="44111" rIns="88221" bIns="44111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645" y="9429419"/>
            <a:ext cx="2945976" cy="495001"/>
          </a:xfrm>
          <a:prstGeom prst="rect">
            <a:avLst/>
          </a:prstGeom>
        </p:spPr>
        <p:txBody>
          <a:bodyPr vert="horz" lIns="88221" tIns="44111" rIns="88221" bIns="44111" rtlCol="0" anchor="b"/>
          <a:lstStyle>
            <a:lvl1pPr algn="r">
              <a:defRPr sz="1200"/>
            </a:lvl1pPr>
          </a:lstStyle>
          <a:p>
            <a:fld id="{1CB143E1-8584-415E-8A1A-172EF5786C9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1438814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976" cy="497220"/>
          </a:xfrm>
          <a:prstGeom prst="rect">
            <a:avLst/>
          </a:prstGeom>
        </p:spPr>
        <p:txBody>
          <a:bodyPr vert="horz" lIns="88221" tIns="44111" rIns="88221" bIns="44111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645" y="0"/>
            <a:ext cx="2945976" cy="497220"/>
          </a:xfrm>
          <a:prstGeom prst="rect">
            <a:avLst/>
          </a:prstGeom>
        </p:spPr>
        <p:txBody>
          <a:bodyPr vert="horz" lIns="88221" tIns="44111" rIns="88221" bIns="44111" rtlCol="0"/>
          <a:lstStyle>
            <a:lvl1pPr algn="r">
              <a:defRPr sz="1200"/>
            </a:lvl1pPr>
          </a:lstStyle>
          <a:p>
            <a:r>
              <a:rPr lang="en-US" altLang="zh-TW"/>
              <a:t>2024/4/17</a:t>
            </a:r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709613" y="742950"/>
            <a:ext cx="537845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221" tIns="44111" rIns="88221" bIns="44111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0085" y="4714709"/>
            <a:ext cx="5437507" cy="4468320"/>
          </a:xfrm>
          <a:prstGeom prst="rect">
            <a:avLst/>
          </a:prstGeom>
        </p:spPr>
        <p:txBody>
          <a:bodyPr vert="horz" lIns="88221" tIns="44111" rIns="88221" bIns="44111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9419"/>
            <a:ext cx="2945976" cy="495001"/>
          </a:xfrm>
          <a:prstGeom prst="rect">
            <a:avLst/>
          </a:prstGeom>
        </p:spPr>
        <p:txBody>
          <a:bodyPr vert="horz" lIns="88221" tIns="44111" rIns="88221" bIns="44111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645" y="9429419"/>
            <a:ext cx="2945976" cy="495001"/>
          </a:xfrm>
          <a:prstGeom prst="rect">
            <a:avLst/>
          </a:prstGeom>
        </p:spPr>
        <p:txBody>
          <a:bodyPr vert="horz" lIns="88221" tIns="44111" rIns="88221" bIns="44111" rtlCol="0" anchor="b"/>
          <a:lstStyle>
            <a:lvl1pPr algn="r">
              <a:defRPr sz="1200"/>
            </a:lvl1pPr>
          </a:lstStyle>
          <a:p>
            <a:fld id="{4DB3E9A2-D23B-4864-8A19-B66E36DE765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6637089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zh-TW"/>
              <a:t>2024/4/17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4123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42950" y="2125980"/>
            <a:ext cx="84201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85900" y="3840480"/>
            <a:ext cx="69342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0158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574590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84174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65040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7212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71476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15213" y="217488"/>
            <a:ext cx="2343150" cy="59832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4175" y="217488"/>
            <a:ext cx="6878638" cy="59832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16703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4"/>
          <p:cNvSpPr>
            <a:spLocks noChangeArrowheads="1"/>
          </p:cNvSpPr>
          <p:nvPr/>
        </p:nvSpPr>
        <p:spPr bwMode="gray">
          <a:xfrm>
            <a:off x="41275" y="6659563"/>
            <a:ext cx="192088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4844FEAF-CDA3-46B0-97E3-9C4BFB1EE00F}" type="slidenum">
              <a:rPr lang="en-US" altLang="en-US" sz="900" smtClean="0">
                <a:solidFill>
                  <a:srgbClr val="000000"/>
                </a:solidFill>
                <a:latin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en-US" altLang="en-US" sz="900">
                <a:solidFill>
                  <a:srgbClr val="000000"/>
                </a:solidFill>
                <a:latin typeface="Arial" charset="0"/>
              </a:rPr>
              <a:t>.</a:t>
            </a:r>
          </a:p>
        </p:txBody>
      </p:sp>
      <p:sp>
        <p:nvSpPr>
          <p:cNvPr id="5" name="Text Box 84"/>
          <p:cNvSpPr txBox="1">
            <a:spLocks noChangeArrowheads="1"/>
          </p:cNvSpPr>
          <p:nvPr/>
        </p:nvSpPr>
        <p:spPr bwMode="auto">
          <a:xfrm>
            <a:off x="406400" y="6661150"/>
            <a:ext cx="7685088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900">
                <a:solidFill>
                  <a:srgbClr val="606060"/>
                </a:solidFill>
                <a:latin typeface="Calibri" pitchFamily="34" charset="0"/>
              </a:rPr>
              <a:t>重印或傳閱本文中的任何內容，須徵得標準普爾</a:t>
            </a:r>
            <a:r>
              <a:rPr lang="en-US" altLang="zh-CN" sz="900">
                <a:solidFill>
                  <a:srgbClr val="606060"/>
                </a:solidFill>
                <a:latin typeface="Calibri" pitchFamily="34" charset="0"/>
              </a:rPr>
              <a:t>Capital IQ</a:t>
            </a:r>
            <a:r>
              <a:rPr lang="zh-CN" altLang="en-US" sz="900">
                <a:solidFill>
                  <a:srgbClr val="606060"/>
                </a:solidFill>
                <a:latin typeface="Calibri" pitchFamily="34" charset="0"/>
              </a:rPr>
              <a:t>事先書面批准。不得公開傳閱。</a:t>
            </a:r>
          </a:p>
        </p:txBody>
      </p:sp>
      <p:pic>
        <p:nvPicPr>
          <p:cNvPr id="6" name="Picture 13" descr="S&amp;P_Cap_IQ_2cs_pos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19"/>
          <a:stretch>
            <a:fillRect/>
          </a:stretch>
        </p:blipFill>
        <p:spPr bwMode="auto">
          <a:xfrm>
            <a:off x="8126413" y="6134100"/>
            <a:ext cx="1760537" cy="78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90"/>
          <p:cNvSpPr>
            <a:spLocks noChangeShapeType="1"/>
          </p:cNvSpPr>
          <p:nvPr/>
        </p:nvSpPr>
        <p:spPr bwMode="auto">
          <a:xfrm>
            <a:off x="274638" y="0"/>
            <a:ext cx="0" cy="6858000"/>
          </a:xfrm>
          <a:prstGeom prst="line">
            <a:avLst/>
          </a:prstGeom>
          <a:noFill/>
          <a:ln w="19050" cap="rnd">
            <a:solidFill>
              <a:srgbClr val="58595B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TW" altLang="en-US">
              <a:solidFill>
                <a:srgbClr val="000000"/>
              </a:solidFill>
              <a:latin typeface="Times New Roman" pitchFamily="18" charset="0"/>
              <a:ea typeface="新細明體" charset="-120"/>
            </a:endParaRPr>
          </a:p>
        </p:txBody>
      </p:sp>
      <p:sp>
        <p:nvSpPr>
          <p:cNvPr id="8" name="Line 91"/>
          <p:cNvSpPr>
            <a:spLocks noChangeShapeType="1"/>
          </p:cNvSpPr>
          <p:nvPr/>
        </p:nvSpPr>
        <p:spPr bwMode="auto">
          <a:xfrm rot="5400000">
            <a:off x="4953000" y="-4043362"/>
            <a:ext cx="0" cy="9906000"/>
          </a:xfrm>
          <a:prstGeom prst="line">
            <a:avLst/>
          </a:prstGeom>
          <a:noFill/>
          <a:ln w="19050" cap="rnd">
            <a:solidFill>
              <a:srgbClr val="58595B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TW" altLang="en-US">
              <a:solidFill>
                <a:srgbClr val="000000"/>
              </a:solidFill>
              <a:latin typeface="Times New Roman" pitchFamily="18" charset="0"/>
              <a:ea typeface="新細明體" charset="-120"/>
            </a:endParaRPr>
          </a:p>
        </p:txBody>
      </p:sp>
      <p:sp>
        <p:nvSpPr>
          <p:cNvPr id="9" name="AutoShape 92"/>
          <p:cNvSpPr>
            <a:spLocks noChangeArrowheads="1"/>
          </p:cNvSpPr>
          <p:nvPr/>
        </p:nvSpPr>
        <p:spPr bwMode="auto">
          <a:xfrm>
            <a:off x="193675" y="828675"/>
            <a:ext cx="155575" cy="139700"/>
          </a:xfrm>
          <a:prstGeom prst="hexagon">
            <a:avLst>
              <a:gd name="adj" fmla="val 27841"/>
              <a:gd name="vf" fmla="val 115470"/>
            </a:avLst>
          </a:prstGeom>
          <a:solidFill>
            <a:srgbClr val="C1C2C3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260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10" name="Picture 8" descr="iStock_000005265503Medium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4"/>
          <p:cNvSpPr/>
          <p:nvPr/>
        </p:nvSpPr>
        <p:spPr>
          <a:xfrm>
            <a:off x="0" y="2819400"/>
            <a:ext cx="9906000" cy="4038600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37000">
                <a:schemeClr val="bg1"/>
              </a:gs>
              <a:gs pos="100000">
                <a:schemeClr val="bg1"/>
              </a:gs>
            </a:gsLst>
            <a:lin ang="16200000" scaled="0"/>
          </a:gradFill>
          <a:ln>
            <a:noFill/>
          </a:ln>
          <a:effectLst>
            <a:outerShdw blurRad="50800" dist="38100" dir="16200000" rotWithShape="0">
              <a:prstClr val="black">
                <a:alpha val="5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FFFFFF"/>
              </a:solidFill>
              <a:ea typeface="新細明體" charset="-120"/>
            </a:endParaRPr>
          </a:p>
        </p:txBody>
      </p:sp>
      <p:sp>
        <p:nvSpPr>
          <p:cNvPr id="12" name="TextBox 5"/>
          <p:cNvSpPr txBox="1"/>
          <p:nvPr/>
        </p:nvSpPr>
        <p:spPr>
          <a:xfrm>
            <a:off x="495300" y="5257800"/>
            <a:ext cx="8915400" cy="24606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947051-AAFA-4B56-A3BF-7E2D2EC41F01}" type="datetime2">
              <a:rPr lang="en-US" altLang="zh-CN" sz="1600" smtClean="0">
                <a:solidFill>
                  <a:srgbClr val="7F7F7F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Wednesday, November 26, 2025</a:t>
            </a:fld>
            <a:endParaRPr lang="en-US" altLang="zh-CN" sz="160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13" name="Rectangle 6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FFFFFF"/>
              </a:solidFill>
              <a:ea typeface="新細明體" charset="-120"/>
            </a:endParaRPr>
          </a:p>
        </p:txBody>
      </p:sp>
      <p:pic>
        <p:nvPicPr>
          <p:cNvPr id="14" name="Picture 23" descr="ciq_logo_revised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8751"/>
          <a:stretch>
            <a:fillRect/>
          </a:stretch>
        </p:blipFill>
        <p:spPr bwMode="auto">
          <a:xfrm>
            <a:off x="7034213" y="3121025"/>
            <a:ext cx="2346325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5300" y="4648200"/>
            <a:ext cx="8915400" cy="457200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rgbClr val="0033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493807"/>
      </p:ext>
    </p:extLst>
  </p:cSld>
  <p:clrMapOvr>
    <a:masterClrMapping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Seperator: 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4"/>
          <p:cNvSpPr>
            <a:spLocks noChangeArrowheads="1"/>
          </p:cNvSpPr>
          <p:nvPr/>
        </p:nvSpPr>
        <p:spPr bwMode="gray">
          <a:xfrm>
            <a:off x="41275" y="6659563"/>
            <a:ext cx="192088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9BBB74F2-88DF-477C-A9D3-80DFEA7E818D}" type="slidenum">
              <a:rPr lang="en-US" altLang="en-US" sz="900" smtClean="0">
                <a:solidFill>
                  <a:srgbClr val="000000"/>
                </a:solidFill>
                <a:latin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en-US" altLang="en-US" sz="900">
                <a:solidFill>
                  <a:srgbClr val="000000"/>
                </a:solidFill>
                <a:latin typeface="Arial" charset="0"/>
              </a:rPr>
              <a:t>.</a:t>
            </a:r>
          </a:p>
        </p:txBody>
      </p:sp>
      <p:sp>
        <p:nvSpPr>
          <p:cNvPr id="4" name="Text Box 84"/>
          <p:cNvSpPr txBox="1">
            <a:spLocks noChangeArrowheads="1"/>
          </p:cNvSpPr>
          <p:nvPr/>
        </p:nvSpPr>
        <p:spPr bwMode="auto">
          <a:xfrm>
            <a:off x="406400" y="6661150"/>
            <a:ext cx="7685088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900">
                <a:solidFill>
                  <a:srgbClr val="606060"/>
                </a:solidFill>
                <a:latin typeface="Calibri" pitchFamily="34" charset="0"/>
              </a:rPr>
              <a:t>重印或傳閱本文中的任何內容，須徵得標準普爾</a:t>
            </a:r>
            <a:r>
              <a:rPr lang="en-US" altLang="zh-CN" sz="900">
                <a:solidFill>
                  <a:srgbClr val="606060"/>
                </a:solidFill>
                <a:latin typeface="Calibri" pitchFamily="34" charset="0"/>
              </a:rPr>
              <a:t>Capital IQ</a:t>
            </a:r>
            <a:r>
              <a:rPr lang="zh-CN" altLang="en-US" sz="900">
                <a:solidFill>
                  <a:srgbClr val="606060"/>
                </a:solidFill>
                <a:latin typeface="Calibri" pitchFamily="34" charset="0"/>
              </a:rPr>
              <a:t>事先書面批准。不得公開傳閱。</a:t>
            </a:r>
          </a:p>
        </p:txBody>
      </p:sp>
      <p:pic>
        <p:nvPicPr>
          <p:cNvPr id="5" name="Picture 13" descr="S&amp;P_Cap_IQ_2cs_pos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19"/>
          <a:stretch>
            <a:fillRect/>
          </a:stretch>
        </p:blipFill>
        <p:spPr bwMode="auto">
          <a:xfrm>
            <a:off x="8126413" y="6134100"/>
            <a:ext cx="1760537" cy="78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90"/>
          <p:cNvSpPr>
            <a:spLocks noChangeShapeType="1"/>
          </p:cNvSpPr>
          <p:nvPr/>
        </p:nvSpPr>
        <p:spPr bwMode="auto">
          <a:xfrm>
            <a:off x="274638" y="0"/>
            <a:ext cx="0" cy="6858000"/>
          </a:xfrm>
          <a:prstGeom prst="line">
            <a:avLst/>
          </a:prstGeom>
          <a:noFill/>
          <a:ln w="19050" cap="rnd">
            <a:solidFill>
              <a:srgbClr val="58595B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TW" altLang="en-US">
              <a:solidFill>
                <a:srgbClr val="000000"/>
              </a:solidFill>
              <a:latin typeface="Times New Roman" pitchFamily="18" charset="0"/>
              <a:ea typeface="新細明體" charset="-120"/>
            </a:endParaRPr>
          </a:p>
        </p:txBody>
      </p:sp>
      <p:sp>
        <p:nvSpPr>
          <p:cNvPr id="7" name="Line 91"/>
          <p:cNvSpPr>
            <a:spLocks noChangeShapeType="1"/>
          </p:cNvSpPr>
          <p:nvPr/>
        </p:nvSpPr>
        <p:spPr bwMode="auto">
          <a:xfrm rot="5400000">
            <a:off x="4953000" y="-4043362"/>
            <a:ext cx="0" cy="9906000"/>
          </a:xfrm>
          <a:prstGeom prst="line">
            <a:avLst/>
          </a:prstGeom>
          <a:noFill/>
          <a:ln w="19050" cap="rnd">
            <a:solidFill>
              <a:srgbClr val="58595B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TW" altLang="en-US">
              <a:solidFill>
                <a:srgbClr val="000000"/>
              </a:solidFill>
              <a:latin typeface="Times New Roman" pitchFamily="18" charset="0"/>
              <a:ea typeface="新細明體" charset="-120"/>
            </a:endParaRPr>
          </a:p>
        </p:txBody>
      </p:sp>
      <p:sp>
        <p:nvSpPr>
          <p:cNvPr id="8" name="AutoShape 92"/>
          <p:cNvSpPr>
            <a:spLocks noChangeArrowheads="1"/>
          </p:cNvSpPr>
          <p:nvPr/>
        </p:nvSpPr>
        <p:spPr bwMode="auto">
          <a:xfrm>
            <a:off x="193675" y="828675"/>
            <a:ext cx="155575" cy="139700"/>
          </a:xfrm>
          <a:prstGeom prst="hexagon">
            <a:avLst>
              <a:gd name="adj" fmla="val 27841"/>
              <a:gd name="vf" fmla="val 115470"/>
            </a:avLst>
          </a:prstGeom>
          <a:solidFill>
            <a:srgbClr val="C1C2C3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260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9" name="Picture 15" descr="TolaBlu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905000"/>
            <a:ext cx="9906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3"/>
          <p:cNvCxnSpPr/>
          <p:nvPr/>
        </p:nvCxnSpPr>
        <p:spPr>
          <a:xfrm rot="10800000" flipH="1">
            <a:off x="495300" y="2971800"/>
            <a:ext cx="8915400" cy="1588"/>
          </a:xfrm>
          <a:prstGeom prst="line">
            <a:avLst/>
          </a:prstGeom>
          <a:ln w="6350" cap="rnd">
            <a:solidFill>
              <a:schemeClr val="bg1">
                <a:lumMod val="50000"/>
              </a:schemeClr>
            </a:solidFill>
            <a:prstDash val="sysDot"/>
          </a:ln>
          <a:effectLst>
            <a:outerShdw blurRad="50800" dist="12700" dir="5400000" algn="t" rotWithShape="0">
              <a:schemeClr val="tx1">
                <a:alpha val="78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4"/>
          <p:cNvCxnSpPr/>
          <p:nvPr/>
        </p:nvCxnSpPr>
        <p:spPr>
          <a:xfrm rot="10800000" flipH="1">
            <a:off x="495300" y="1828800"/>
            <a:ext cx="8915400" cy="1588"/>
          </a:xfrm>
          <a:prstGeom prst="line">
            <a:avLst/>
          </a:prstGeom>
          <a:ln w="6350" cap="rnd">
            <a:solidFill>
              <a:schemeClr val="bg1">
                <a:lumMod val="50000"/>
              </a:schemeClr>
            </a:solidFill>
            <a:prstDash val="sysDot"/>
          </a:ln>
          <a:effectLst>
            <a:outerShdw blurRad="50800" dist="12700" dir="16200000" rotWithShape="0">
              <a:prstClr val="black">
                <a:alpha val="67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3" descr="iStock_000005777285Medium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177" b="32686"/>
          <a:stretch>
            <a:fillRect/>
          </a:stretch>
        </p:blipFill>
        <p:spPr bwMode="auto">
          <a:xfrm>
            <a:off x="5241925" y="0"/>
            <a:ext cx="425132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6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FFFFFF"/>
              </a:solidFill>
              <a:ea typeface="新細明體" charset="-120"/>
            </a:endParaRPr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95300" y="2171700"/>
            <a:ext cx="8915400" cy="533400"/>
          </a:xfrm>
        </p:spPr>
        <p:txBody>
          <a:bodyPr>
            <a:normAutofit/>
          </a:bodyPr>
          <a:lstStyle>
            <a:lvl1pPr>
              <a:defRPr b="1">
                <a:solidFill>
                  <a:srgbClr val="00336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2532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/>
          <p:nvPr/>
        </p:nvSpPr>
        <p:spPr>
          <a:xfrm flipV="1">
            <a:off x="495300" y="0"/>
            <a:ext cx="8915400" cy="92075"/>
          </a:xfrm>
          <a:prstGeom prst="rect">
            <a:avLst/>
          </a:prstGeom>
          <a:gradFill>
            <a:gsLst>
              <a:gs pos="0">
                <a:srgbClr val="003366"/>
              </a:gs>
              <a:gs pos="37000">
                <a:srgbClr val="003366">
                  <a:alpha val="85882"/>
                </a:srgbClr>
              </a:gs>
              <a:gs pos="100000">
                <a:srgbClr val="003366"/>
              </a:gs>
            </a:gsLst>
            <a:lin ang="16200000" scaled="0"/>
          </a:gradFill>
          <a:ln>
            <a:noFill/>
          </a:ln>
          <a:effectLst>
            <a:outerShdw blurRad="50800" dist="254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FFFFFF"/>
              </a:solidFill>
              <a:ea typeface="新細明體" charset="-120"/>
            </a:endParaRPr>
          </a:p>
        </p:txBody>
      </p:sp>
      <p:sp>
        <p:nvSpPr>
          <p:cNvPr id="4" name="Rectangle 10"/>
          <p:cNvSpPr/>
          <p:nvPr/>
        </p:nvSpPr>
        <p:spPr>
          <a:xfrm flipV="1">
            <a:off x="495300" y="0"/>
            <a:ext cx="8915400" cy="92075"/>
          </a:xfrm>
          <a:prstGeom prst="rect">
            <a:avLst/>
          </a:prstGeom>
          <a:gradFill>
            <a:gsLst>
              <a:gs pos="0">
                <a:srgbClr val="003366"/>
              </a:gs>
              <a:gs pos="37000">
                <a:srgbClr val="003366">
                  <a:alpha val="85882"/>
                </a:srgbClr>
              </a:gs>
              <a:gs pos="100000">
                <a:srgbClr val="003366"/>
              </a:gs>
            </a:gsLst>
            <a:lin ang="16200000" scaled="0"/>
          </a:gradFill>
          <a:ln>
            <a:noFill/>
          </a:ln>
          <a:effectLst>
            <a:outerShdw blurRad="50800" dist="254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FFFFFF"/>
              </a:solidFill>
              <a:ea typeface="新細明體" charset="-12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95300" y="182880"/>
            <a:ext cx="8915400" cy="792162"/>
          </a:xfrm>
        </p:spPr>
        <p:txBody>
          <a:bodyPr>
            <a:normAutofit/>
          </a:bodyPr>
          <a:lstStyle>
            <a:lvl1pPr>
              <a:defRPr sz="3000" b="1">
                <a:solidFill>
                  <a:srgbClr val="00336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984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Noto Sans CJK JP Regular"/>
                <a:cs typeface="Noto Sans CJK JP Regula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Noto Sans CJK JP Regular"/>
                <a:cs typeface="Noto Sans CJK JP Regular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11/26/2025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4"/>
          <p:cNvSpPr>
            <a:spLocks noChangeArrowheads="1"/>
          </p:cNvSpPr>
          <p:nvPr/>
        </p:nvSpPr>
        <p:spPr bwMode="gray">
          <a:xfrm>
            <a:off x="41275" y="6659563"/>
            <a:ext cx="192088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EBC64AEA-7B83-4A0C-BBC1-C2BE88D172B8}" type="slidenum">
              <a:rPr lang="en-US" altLang="en-US" sz="900" smtClean="0">
                <a:solidFill>
                  <a:srgbClr val="000000"/>
                </a:solidFill>
                <a:latin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en-US" altLang="en-US" sz="900">
                <a:solidFill>
                  <a:srgbClr val="000000"/>
                </a:solidFill>
                <a:latin typeface="Arial" charset="0"/>
              </a:rPr>
              <a:t>.</a:t>
            </a:r>
          </a:p>
        </p:txBody>
      </p:sp>
      <p:sp>
        <p:nvSpPr>
          <p:cNvPr id="8" name="Text Box 84"/>
          <p:cNvSpPr txBox="1">
            <a:spLocks noChangeArrowheads="1"/>
          </p:cNvSpPr>
          <p:nvPr/>
        </p:nvSpPr>
        <p:spPr bwMode="auto">
          <a:xfrm>
            <a:off x="406400" y="6661150"/>
            <a:ext cx="7685088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900">
                <a:solidFill>
                  <a:srgbClr val="606060"/>
                </a:solidFill>
                <a:latin typeface="Calibri" pitchFamily="34" charset="0"/>
              </a:rPr>
              <a:t>重印或傳閱本文中的任何內容，須徵得標準普爾</a:t>
            </a:r>
            <a:r>
              <a:rPr lang="en-US" altLang="zh-CN" sz="900">
                <a:solidFill>
                  <a:srgbClr val="606060"/>
                </a:solidFill>
                <a:latin typeface="Calibri" pitchFamily="34" charset="0"/>
              </a:rPr>
              <a:t>Capital IQ</a:t>
            </a:r>
            <a:r>
              <a:rPr lang="zh-CN" altLang="en-US" sz="900">
                <a:solidFill>
                  <a:srgbClr val="606060"/>
                </a:solidFill>
                <a:latin typeface="Calibri" pitchFamily="34" charset="0"/>
              </a:rPr>
              <a:t>事先書面批准。不得公開傳閱。</a:t>
            </a:r>
          </a:p>
        </p:txBody>
      </p:sp>
      <p:pic>
        <p:nvPicPr>
          <p:cNvPr id="9" name="Picture 13" descr="S&amp;P_Cap_IQ_2cs_pos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19"/>
          <a:stretch>
            <a:fillRect/>
          </a:stretch>
        </p:blipFill>
        <p:spPr bwMode="auto">
          <a:xfrm>
            <a:off x="8126413" y="6134100"/>
            <a:ext cx="1760537" cy="78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ine 90"/>
          <p:cNvSpPr>
            <a:spLocks noChangeShapeType="1"/>
          </p:cNvSpPr>
          <p:nvPr/>
        </p:nvSpPr>
        <p:spPr bwMode="auto">
          <a:xfrm>
            <a:off x="274638" y="0"/>
            <a:ext cx="0" cy="6858000"/>
          </a:xfrm>
          <a:prstGeom prst="line">
            <a:avLst/>
          </a:prstGeom>
          <a:noFill/>
          <a:ln w="19050" cap="rnd">
            <a:solidFill>
              <a:srgbClr val="58595B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TW" altLang="en-US">
              <a:solidFill>
                <a:srgbClr val="000000"/>
              </a:solidFill>
              <a:latin typeface="Times New Roman" pitchFamily="18" charset="0"/>
              <a:ea typeface="新細明體" charset="-120"/>
            </a:endParaRPr>
          </a:p>
        </p:txBody>
      </p:sp>
      <p:sp>
        <p:nvSpPr>
          <p:cNvPr id="11" name="Line 91"/>
          <p:cNvSpPr>
            <a:spLocks noChangeShapeType="1"/>
          </p:cNvSpPr>
          <p:nvPr/>
        </p:nvSpPr>
        <p:spPr bwMode="auto">
          <a:xfrm rot="5400000">
            <a:off x="4953000" y="-4043362"/>
            <a:ext cx="0" cy="9906000"/>
          </a:xfrm>
          <a:prstGeom prst="line">
            <a:avLst/>
          </a:prstGeom>
          <a:noFill/>
          <a:ln w="19050" cap="rnd">
            <a:solidFill>
              <a:srgbClr val="58595B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TW" altLang="en-US">
              <a:solidFill>
                <a:srgbClr val="000000"/>
              </a:solidFill>
              <a:latin typeface="Times New Roman" pitchFamily="18" charset="0"/>
              <a:ea typeface="新細明體" charset="-120"/>
            </a:endParaRPr>
          </a:p>
        </p:txBody>
      </p:sp>
      <p:sp>
        <p:nvSpPr>
          <p:cNvPr id="12" name="AutoShape 92"/>
          <p:cNvSpPr>
            <a:spLocks noChangeArrowheads="1"/>
          </p:cNvSpPr>
          <p:nvPr/>
        </p:nvSpPr>
        <p:spPr bwMode="auto">
          <a:xfrm>
            <a:off x="193675" y="828675"/>
            <a:ext cx="155575" cy="139700"/>
          </a:xfrm>
          <a:prstGeom prst="hexagon">
            <a:avLst>
              <a:gd name="adj" fmla="val 27841"/>
              <a:gd name="vf" fmla="val 115470"/>
            </a:avLst>
          </a:prstGeom>
          <a:solidFill>
            <a:srgbClr val="C1C2C3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26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3" name="Rectangle 6"/>
          <p:cNvSpPr/>
          <p:nvPr/>
        </p:nvSpPr>
        <p:spPr>
          <a:xfrm flipV="1">
            <a:off x="495300" y="0"/>
            <a:ext cx="8915400" cy="92075"/>
          </a:xfrm>
          <a:prstGeom prst="rect">
            <a:avLst/>
          </a:prstGeom>
          <a:gradFill>
            <a:gsLst>
              <a:gs pos="0">
                <a:srgbClr val="003366"/>
              </a:gs>
              <a:gs pos="37000">
                <a:srgbClr val="003366">
                  <a:alpha val="85882"/>
                </a:srgbClr>
              </a:gs>
              <a:gs pos="100000">
                <a:srgbClr val="003366"/>
              </a:gs>
            </a:gsLst>
            <a:lin ang="16200000" scaled="0"/>
          </a:gradFill>
          <a:ln>
            <a:noFill/>
          </a:ln>
          <a:effectLst>
            <a:outerShdw blurRad="50800" dist="254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FFFFFF"/>
              </a:solidFill>
              <a:ea typeface="新細明體" charset="-120"/>
            </a:endParaRPr>
          </a:p>
        </p:txBody>
      </p:sp>
      <p:sp>
        <p:nvSpPr>
          <p:cNvPr id="15" name="Rectangle 7"/>
          <p:cNvSpPr/>
          <p:nvPr/>
        </p:nvSpPr>
        <p:spPr>
          <a:xfrm flipV="1">
            <a:off x="495300" y="0"/>
            <a:ext cx="8915400" cy="92075"/>
          </a:xfrm>
          <a:prstGeom prst="rect">
            <a:avLst/>
          </a:prstGeom>
          <a:gradFill>
            <a:gsLst>
              <a:gs pos="0">
                <a:srgbClr val="003366"/>
              </a:gs>
              <a:gs pos="37000">
                <a:srgbClr val="003366">
                  <a:alpha val="85882"/>
                </a:srgbClr>
              </a:gs>
              <a:gs pos="100000">
                <a:srgbClr val="003366"/>
              </a:gs>
            </a:gsLst>
            <a:lin ang="16200000" scaled="0"/>
          </a:gradFill>
          <a:ln>
            <a:noFill/>
          </a:ln>
          <a:effectLst>
            <a:outerShdw blurRad="50800" dist="254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FFFFFF"/>
              </a:solidFill>
              <a:ea typeface="新細明體" charset="-120"/>
            </a:endParaRPr>
          </a:p>
        </p:txBody>
      </p:sp>
      <p:cxnSp>
        <p:nvCxnSpPr>
          <p:cNvPr id="16" name="Straight Connector 8"/>
          <p:cNvCxnSpPr/>
          <p:nvPr/>
        </p:nvCxnSpPr>
        <p:spPr>
          <a:xfrm>
            <a:off x="495300" y="1371600"/>
            <a:ext cx="4251325" cy="7938"/>
          </a:xfrm>
          <a:prstGeom prst="line">
            <a:avLst/>
          </a:prstGeom>
          <a:ln w="6350" cap="rnd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9"/>
          <p:cNvCxnSpPr/>
          <p:nvPr/>
        </p:nvCxnSpPr>
        <p:spPr>
          <a:xfrm>
            <a:off x="5159375" y="1374775"/>
            <a:ext cx="4251325" cy="7938"/>
          </a:xfrm>
          <a:prstGeom prst="line">
            <a:avLst/>
          </a:prstGeom>
          <a:ln w="6350" cap="rnd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990600"/>
            <a:ext cx="4251325" cy="388620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1485900"/>
            <a:ext cx="4251325" cy="3951288"/>
          </a:xfrm>
        </p:spPr>
        <p:txBody>
          <a:bodyPr/>
          <a:lstStyle>
            <a:lvl1pPr marL="228600" indent="-228600">
              <a:buClr>
                <a:srgbClr val="993300"/>
              </a:buClr>
              <a:buFont typeface="Arial" pitchFamily="34" charset="0"/>
              <a:buChar char="•"/>
              <a:defRPr sz="2200" b="1"/>
            </a:lvl1pPr>
            <a:lvl2pPr marL="457200" indent="-228600">
              <a:buClr>
                <a:srgbClr val="993300"/>
              </a:buClr>
              <a:buFont typeface="Calibri" pitchFamily="34" charset="0"/>
              <a:buChar char="›"/>
              <a:defRPr sz="2000"/>
            </a:lvl2pPr>
            <a:lvl3pPr marL="457200" indent="-228600">
              <a:buClr>
                <a:srgbClr val="993300"/>
              </a:buClr>
              <a:buFont typeface="Calibri" pitchFamily="34" charset="0"/>
              <a:buChar char="›"/>
              <a:defRPr sz="1800"/>
            </a:lvl3pPr>
            <a:lvl4pPr marL="457200" indent="-228600">
              <a:buClr>
                <a:srgbClr val="993300"/>
              </a:buClr>
              <a:buFont typeface="Calibri" pitchFamily="34" charset="0"/>
              <a:buChar char="›"/>
              <a:defRPr sz="1600"/>
            </a:lvl4pPr>
            <a:lvl5pPr marL="457200" indent="-228600">
              <a:buClr>
                <a:srgbClr val="993300"/>
              </a:buClr>
              <a:buFont typeface="Calibri" pitchFamily="34" charset="0"/>
              <a:buChar char="›"/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95300" y="182880"/>
            <a:ext cx="8915400" cy="792162"/>
          </a:xfrm>
        </p:spPr>
        <p:txBody>
          <a:bodyPr>
            <a:normAutofit/>
          </a:bodyPr>
          <a:lstStyle>
            <a:lvl1pPr>
              <a:defRPr sz="3000" b="1">
                <a:solidFill>
                  <a:srgbClr val="00336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7" name="Text Placeholder 2"/>
          <p:cNvSpPr>
            <a:spLocks noGrp="1"/>
          </p:cNvSpPr>
          <p:nvPr>
            <p:ph type="body" idx="12"/>
          </p:nvPr>
        </p:nvSpPr>
        <p:spPr>
          <a:xfrm>
            <a:off x="5159375" y="990600"/>
            <a:ext cx="4251325" cy="388620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Content Placeholder 3"/>
          <p:cNvSpPr>
            <a:spLocks noGrp="1"/>
          </p:cNvSpPr>
          <p:nvPr>
            <p:ph sz="half" idx="13"/>
          </p:nvPr>
        </p:nvSpPr>
        <p:spPr>
          <a:xfrm>
            <a:off x="5159375" y="1485900"/>
            <a:ext cx="4251325" cy="3951288"/>
          </a:xfrm>
        </p:spPr>
        <p:txBody>
          <a:bodyPr/>
          <a:lstStyle>
            <a:lvl1pPr marL="228600" indent="-228600">
              <a:buClr>
                <a:srgbClr val="993300"/>
              </a:buClr>
              <a:buFont typeface="Arial" pitchFamily="34" charset="0"/>
              <a:buChar char="•"/>
              <a:defRPr sz="2200" b="1"/>
            </a:lvl1pPr>
            <a:lvl2pPr marL="457200" indent="-228600">
              <a:buClr>
                <a:srgbClr val="993300"/>
              </a:buClr>
              <a:buFont typeface="Calibri" pitchFamily="34" charset="0"/>
              <a:buChar char="›"/>
              <a:defRPr sz="2000"/>
            </a:lvl2pPr>
            <a:lvl3pPr marL="457200" indent="-228600">
              <a:buClr>
                <a:srgbClr val="993300"/>
              </a:buClr>
              <a:buFont typeface="Calibri" pitchFamily="34" charset="0"/>
              <a:buChar char="›"/>
              <a:defRPr sz="1800"/>
            </a:lvl3pPr>
            <a:lvl4pPr marL="457200" indent="-228600">
              <a:buClr>
                <a:srgbClr val="993300"/>
              </a:buClr>
              <a:buFont typeface="Calibri" pitchFamily="34" charset="0"/>
              <a:buChar char="›"/>
              <a:defRPr sz="1600"/>
            </a:lvl4pPr>
            <a:lvl5pPr marL="457200" indent="-228600">
              <a:buClr>
                <a:srgbClr val="993300"/>
              </a:buClr>
              <a:buFont typeface="Calibri" pitchFamily="34" charset="0"/>
              <a:buChar char="›"/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30968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4"/>
          <p:cNvSpPr>
            <a:spLocks noChangeArrowheads="1"/>
          </p:cNvSpPr>
          <p:nvPr/>
        </p:nvSpPr>
        <p:spPr bwMode="gray">
          <a:xfrm>
            <a:off x="41275" y="6659563"/>
            <a:ext cx="192088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9DDB336C-7DD2-4DD0-B9DB-6A3B89154DE1}" type="slidenum">
              <a:rPr lang="en-US" altLang="en-US" sz="900" smtClean="0">
                <a:solidFill>
                  <a:srgbClr val="000000"/>
                </a:solidFill>
                <a:latin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en-US" altLang="en-US" sz="900">
                <a:solidFill>
                  <a:srgbClr val="000000"/>
                </a:solidFill>
                <a:latin typeface="Arial" charset="0"/>
              </a:rPr>
              <a:t>.</a:t>
            </a:r>
          </a:p>
        </p:txBody>
      </p:sp>
      <p:sp>
        <p:nvSpPr>
          <p:cNvPr id="5" name="Text Box 84"/>
          <p:cNvSpPr txBox="1">
            <a:spLocks noChangeArrowheads="1"/>
          </p:cNvSpPr>
          <p:nvPr/>
        </p:nvSpPr>
        <p:spPr bwMode="auto">
          <a:xfrm>
            <a:off x="406400" y="6661150"/>
            <a:ext cx="7685088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900">
                <a:solidFill>
                  <a:srgbClr val="606060"/>
                </a:solidFill>
                <a:latin typeface="Calibri" pitchFamily="34" charset="0"/>
              </a:rPr>
              <a:t>重印或傳閱本文中的任何內容，須徵得標準普爾</a:t>
            </a:r>
            <a:r>
              <a:rPr lang="en-US" altLang="zh-CN" sz="900">
                <a:solidFill>
                  <a:srgbClr val="606060"/>
                </a:solidFill>
                <a:latin typeface="Calibri" pitchFamily="34" charset="0"/>
              </a:rPr>
              <a:t>Capital IQ</a:t>
            </a:r>
            <a:r>
              <a:rPr lang="zh-CN" altLang="en-US" sz="900">
                <a:solidFill>
                  <a:srgbClr val="606060"/>
                </a:solidFill>
                <a:latin typeface="Calibri" pitchFamily="34" charset="0"/>
              </a:rPr>
              <a:t>事先書面批准。不得公開傳閱。</a:t>
            </a:r>
          </a:p>
        </p:txBody>
      </p:sp>
      <p:pic>
        <p:nvPicPr>
          <p:cNvPr id="7" name="Picture 13" descr="S&amp;P_Cap_IQ_2cs_pos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19"/>
          <a:stretch>
            <a:fillRect/>
          </a:stretch>
        </p:blipFill>
        <p:spPr bwMode="auto">
          <a:xfrm>
            <a:off x="8126413" y="6134100"/>
            <a:ext cx="1760537" cy="78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ine 90"/>
          <p:cNvSpPr>
            <a:spLocks noChangeShapeType="1"/>
          </p:cNvSpPr>
          <p:nvPr/>
        </p:nvSpPr>
        <p:spPr bwMode="auto">
          <a:xfrm>
            <a:off x="274638" y="0"/>
            <a:ext cx="0" cy="6858000"/>
          </a:xfrm>
          <a:prstGeom prst="line">
            <a:avLst/>
          </a:prstGeom>
          <a:noFill/>
          <a:ln w="19050" cap="rnd">
            <a:solidFill>
              <a:srgbClr val="58595B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TW" altLang="en-US">
              <a:solidFill>
                <a:srgbClr val="000000"/>
              </a:solidFill>
              <a:latin typeface="Times New Roman" pitchFamily="18" charset="0"/>
              <a:ea typeface="新細明體" charset="-120"/>
            </a:endParaRPr>
          </a:p>
        </p:txBody>
      </p:sp>
      <p:sp>
        <p:nvSpPr>
          <p:cNvPr id="10" name="Line 91"/>
          <p:cNvSpPr>
            <a:spLocks noChangeShapeType="1"/>
          </p:cNvSpPr>
          <p:nvPr/>
        </p:nvSpPr>
        <p:spPr bwMode="auto">
          <a:xfrm rot="5400000">
            <a:off x="4953000" y="-4043362"/>
            <a:ext cx="0" cy="9906000"/>
          </a:xfrm>
          <a:prstGeom prst="line">
            <a:avLst/>
          </a:prstGeom>
          <a:noFill/>
          <a:ln w="19050" cap="rnd">
            <a:solidFill>
              <a:srgbClr val="58595B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TW" altLang="en-US">
              <a:solidFill>
                <a:srgbClr val="000000"/>
              </a:solidFill>
              <a:latin typeface="Times New Roman" pitchFamily="18" charset="0"/>
              <a:ea typeface="新細明體" charset="-120"/>
            </a:endParaRPr>
          </a:p>
        </p:txBody>
      </p:sp>
      <p:sp>
        <p:nvSpPr>
          <p:cNvPr id="11" name="AutoShape 92"/>
          <p:cNvSpPr>
            <a:spLocks noChangeArrowheads="1"/>
          </p:cNvSpPr>
          <p:nvPr/>
        </p:nvSpPr>
        <p:spPr bwMode="auto">
          <a:xfrm>
            <a:off x="193675" y="828675"/>
            <a:ext cx="155575" cy="139700"/>
          </a:xfrm>
          <a:prstGeom prst="hexagon">
            <a:avLst>
              <a:gd name="adj" fmla="val 27841"/>
              <a:gd name="vf" fmla="val 115470"/>
            </a:avLst>
          </a:prstGeom>
          <a:solidFill>
            <a:srgbClr val="C1C2C3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26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" name="Rectangle 3"/>
          <p:cNvSpPr/>
          <p:nvPr/>
        </p:nvSpPr>
        <p:spPr>
          <a:xfrm flipV="1">
            <a:off x="495300" y="0"/>
            <a:ext cx="8915400" cy="92075"/>
          </a:xfrm>
          <a:prstGeom prst="rect">
            <a:avLst/>
          </a:prstGeom>
          <a:gradFill>
            <a:gsLst>
              <a:gs pos="0">
                <a:srgbClr val="003366"/>
              </a:gs>
              <a:gs pos="37000">
                <a:srgbClr val="003366">
                  <a:alpha val="85882"/>
                </a:srgbClr>
              </a:gs>
              <a:gs pos="100000">
                <a:srgbClr val="003366"/>
              </a:gs>
            </a:gsLst>
            <a:lin ang="16200000" scaled="0"/>
          </a:gradFill>
          <a:ln>
            <a:noFill/>
          </a:ln>
          <a:effectLst>
            <a:outerShdw blurRad="50800" dist="254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FFFFFF"/>
              </a:solidFill>
              <a:ea typeface="新細明體" charset="-120"/>
            </a:endParaRPr>
          </a:p>
        </p:txBody>
      </p:sp>
      <p:sp>
        <p:nvSpPr>
          <p:cNvPr id="13" name="Rectangle 4"/>
          <p:cNvSpPr/>
          <p:nvPr/>
        </p:nvSpPr>
        <p:spPr>
          <a:xfrm flipV="1">
            <a:off x="495300" y="0"/>
            <a:ext cx="8915400" cy="92075"/>
          </a:xfrm>
          <a:prstGeom prst="rect">
            <a:avLst/>
          </a:prstGeom>
          <a:gradFill>
            <a:gsLst>
              <a:gs pos="0">
                <a:srgbClr val="003366"/>
              </a:gs>
              <a:gs pos="37000">
                <a:srgbClr val="003366">
                  <a:alpha val="85882"/>
                </a:srgbClr>
              </a:gs>
              <a:gs pos="100000">
                <a:srgbClr val="003366"/>
              </a:gs>
            </a:gsLst>
            <a:lin ang="16200000" scaled="0"/>
          </a:gradFill>
          <a:ln>
            <a:noFill/>
          </a:ln>
          <a:effectLst>
            <a:outerShdw blurRad="50800" dist="254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FFFFFF"/>
              </a:solidFill>
              <a:ea typeface="新細明體" charset="-12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95300" y="182880"/>
            <a:ext cx="8915400" cy="792162"/>
          </a:xfrm>
        </p:spPr>
        <p:txBody>
          <a:bodyPr>
            <a:normAutofit/>
          </a:bodyPr>
          <a:lstStyle>
            <a:lvl1pPr>
              <a:defRPr sz="3000" b="1">
                <a:solidFill>
                  <a:srgbClr val="00336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95300" y="990600"/>
            <a:ext cx="8915400" cy="5524500"/>
          </a:xfrm>
        </p:spPr>
        <p:txBody>
          <a:bodyPr>
            <a:normAutofit/>
          </a:bodyPr>
          <a:lstStyle>
            <a:lvl1pPr marL="0" indent="0">
              <a:spcBef>
                <a:spcPts val="1800"/>
              </a:spcBef>
              <a:spcAft>
                <a:spcPts val="0"/>
              </a:spcAft>
              <a:buClr>
                <a:srgbClr val="993300"/>
              </a:buClr>
              <a:buFont typeface="Arial" pitchFamily="34" charset="0"/>
              <a:buNone/>
              <a:defRPr sz="1200" b="0">
                <a:solidFill>
                  <a:srgbClr val="003366"/>
                </a:solidFill>
              </a:defRPr>
            </a:lvl1pPr>
            <a:lvl2pPr marL="628650" indent="-285750">
              <a:buClr>
                <a:srgbClr val="993300"/>
              </a:buClr>
              <a:buFont typeface="Calibri" pitchFamily="34" charset="0"/>
              <a:buNone/>
              <a:defRPr sz="2000">
                <a:solidFill>
                  <a:srgbClr val="003366"/>
                </a:solidFill>
              </a:defRPr>
            </a:lvl2pPr>
            <a:lvl3pPr marL="628650" indent="-285750">
              <a:buClr>
                <a:srgbClr val="993300"/>
              </a:buClr>
              <a:buFont typeface="Calibri" pitchFamily="34" charset="0"/>
              <a:buNone/>
              <a:defRPr sz="1800">
                <a:solidFill>
                  <a:srgbClr val="003366"/>
                </a:solidFill>
              </a:defRPr>
            </a:lvl3pPr>
            <a:lvl4pPr marL="628650" indent="-285750">
              <a:buClr>
                <a:srgbClr val="993300"/>
              </a:buClr>
              <a:buFont typeface="Calibri" pitchFamily="34" charset="0"/>
              <a:buNone/>
              <a:defRPr sz="1600">
                <a:solidFill>
                  <a:srgbClr val="003366"/>
                </a:solidFill>
              </a:defRPr>
            </a:lvl4pPr>
            <a:lvl5pPr marL="628650" indent="-285750">
              <a:buClr>
                <a:srgbClr val="993300"/>
              </a:buClr>
              <a:buFont typeface="Calibri" pitchFamily="34" charset="0"/>
              <a:buNone/>
              <a:defRPr sz="1400">
                <a:solidFill>
                  <a:srgbClr val="00336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52959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Seperator: 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4"/>
          <p:cNvSpPr>
            <a:spLocks noChangeArrowheads="1"/>
          </p:cNvSpPr>
          <p:nvPr/>
        </p:nvSpPr>
        <p:spPr bwMode="gray">
          <a:xfrm>
            <a:off x="41275" y="6659563"/>
            <a:ext cx="192088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89C6E719-DB03-499B-BFBE-239E4397FBDD}" type="slidenum">
              <a:rPr lang="en-US" altLang="en-US" sz="900" smtClean="0">
                <a:solidFill>
                  <a:srgbClr val="000000"/>
                </a:solidFill>
                <a:latin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en-US" altLang="en-US" sz="900">
                <a:solidFill>
                  <a:srgbClr val="000000"/>
                </a:solidFill>
                <a:latin typeface="Arial" charset="0"/>
              </a:rPr>
              <a:t>.</a:t>
            </a:r>
          </a:p>
        </p:txBody>
      </p:sp>
      <p:sp>
        <p:nvSpPr>
          <p:cNvPr id="4" name="Text Box 84"/>
          <p:cNvSpPr txBox="1">
            <a:spLocks noChangeArrowheads="1"/>
          </p:cNvSpPr>
          <p:nvPr/>
        </p:nvSpPr>
        <p:spPr bwMode="auto">
          <a:xfrm>
            <a:off x="406400" y="6661150"/>
            <a:ext cx="7685088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900">
                <a:solidFill>
                  <a:srgbClr val="606060"/>
                </a:solidFill>
                <a:latin typeface="Calibri" pitchFamily="34" charset="0"/>
              </a:rPr>
              <a:t>重印或傳閱本文中的任何內容，須徵得標準普爾</a:t>
            </a:r>
            <a:r>
              <a:rPr lang="en-US" altLang="zh-CN" sz="900">
                <a:solidFill>
                  <a:srgbClr val="606060"/>
                </a:solidFill>
                <a:latin typeface="Calibri" pitchFamily="34" charset="0"/>
              </a:rPr>
              <a:t>Capital IQ</a:t>
            </a:r>
            <a:r>
              <a:rPr lang="zh-CN" altLang="en-US" sz="900">
                <a:solidFill>
                  <a:srgbClr val="606060"/>
                </a:solidFill>
                <a:latin typeface="Calibri" pitchFamily="34" charset="0"/>
              </a:rPr>
              <a:t>事先書面批准。不得公開傳閱。</a:t>
            </a:r>
          </a:p>
        </p:txBody>
      </p:sp>
      <p:pic>
        <p:nvPicPr>
          <p:cNvPr id="5" name="Picture 13" descr="S&amp;P_Cap_IQ_2cs_pos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19"/>
          <a:stretch>
            <a:fillRect/>
          </a:stretch>
        </p:blipFill>
        <p:spPr bwMode="auto">
          <a:xfrm>
            <a:off x="8126413" y="6134100"/>
            <a:ext cx="1760537" cy="78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90"/>
          <p:cNvSpPr>
            <a:spLocks noChangeShapeType="1"/>
          </p:cNvSpPr>
          <p:nvPr/>
        </p:nvSpPr>
        <p:spPr bwMode="auto">
          <a:xfrm>
            <a:off x="274638" y="0"/>
            <a:ext cx="0" cy="6858000"/>
          </a:xfrm>
          <a:prstGeom prst="line">
            <a:avLst/>
          </a:prstGeom>
          <a:noFill/>
          <a:ln w="19050" cap="rnd">
            <a:solidFill>
              <a:srgbClr val="58595B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TW" altLang="en-US">
              <a:solidFill>
                <a:srgbClr val="000000"/>
              </a:solidFill>
              <a:latin typeface="Times New Roman" pitchFamily="18" charset="0"/>
              <a:ea typeface="新細明體" charset="-120"/>
            </a:endParaRPr>
          </a:p>
        </p:txBody>
      </p:sp>
      <p:sp>
        <p:nvSpPr>
          <p:cNvPr id="7" name="Line 91"/>
          <p:cNvSpPr>
            <a:spLocks noChangeShapeType="1"/>
          </p:cNvSpPr>
          <p:nvPr/>
        </p:nvSpPr>
        <p:spPr bwMode="auto">
          <a:xfrm rot="5400000">
            <a:off x="4953000" y="-4043362"/>
            <a:ext cx="0" cy="9906000"/>
          </a:xfrm>
          <a:prstGeom prst="line">
            <a:avLst/>
          </a:prstGeom>
          <a:noFill/>
          <a:ln w="19050" cap="rnd">
            <a:solidFill>
              <a:srgbClr val="58595B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TW" altLang="en-US">
              <a:solidFill>
                <a:srgbClr val="000000"/>
              </a:solidFill>
              <a:latin typeface="Times New Roman" pitchFamily="18" charset="0"/>
              <a:ea typeface="新細明體" charset="-120"/>
            </a:endParaRPr>
          </a:p>
        </p:txBody>
      </p:sp>
      <p:sp>
        <p:nvSpPr>
          <p:cNvPr id="8" name="AutoShape 92"/>
          <p:cNvSpPr>
            <a:spLocks noChangeArrowheads="1"/>
          </p:cNvSpPr>
          <p:nvPr/>
        </p:nvSpPr>
        <p:spPr bwMode="auto">
          <a:xfrm>
            <a:off x="193675" y="828675"/>
            <a:ext cx="155575" cy="139700"/>
          </a:xfrm>
          <a:prstGeom prst="hexagon">
            <a:avLst>
              <a:gd name="adj" fmla="val 27841"/>
              <a:gd name="vf" fmla="val 115470"/>
            </a:avLst>
          </a:prstGeom>
          <a:solidFill>
            <a:srgbClr val="C1C2C3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260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9" name="Picture 15" descr="TolaBlu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905000"/>
            <a:ext cx="9906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3"/>
          <p:cNvCxnSpPr/>
          <p:nvPr/>
        </p:nvCxnSpPr>
        <p:spPr>
          <a:xfrm rot="10800000" flipH="1">
            <a:off x="495300" y="2971800"/>
            <a:ext cx="8915400" cy="1588"/>
          </a:xfrm>
          <a:prstGeom prst="line">
            <a:avLst/>
          </a:prstGeom>
          <a:ln w="6350" cap="rnd">
            <a:solidFill>
              <a:schemeClr val="bg1">
                <a:lumMod val="50000"/>
              </a:schemeClr>
            </a:solidFill>
            <a:prstDash val="sysDot"/>
          </a:ln>
          <a:effectLst>
            <a:outerShdw blurRad="50800" dist="12700" dir="5400000" algn="t" rotWithShape="0">
              <a:schemeClr val="tx1">
                <a:alpha val="78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4"/>
          <p:cNvCxnSpPr/>
          <p:nvPr/>
        </p:nvCxnSpPr>
        <p:spPr>
          <a:xfrm rot="10800000" flipH="1">
            <a:off x="495300" y="1828800"/>
            <a:ext cx="8915400" cy="1588"/>
          </a:xfrm>
          <a:prstGeom prst="line">
            <a:avLst/>
          </a:prstGeom>
          <a:ln w="6350" cap="rnd">
            <a:solidFill>
              <a:schemeClr val="bg1">
                <a:lumMod val="50000"/>
              </a:schemeClr>
            </a:solidFill>
            <a:prstDash val="sysDot"/>
          </a:ln>
          <a:effectLst>
            <a:outerShdw blurRad="50800" dist="12700" dir="16200000" rotWithShape="0">
              <a:prstClr val="black">
                <a:alpha val="67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3" descr="questionmark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9375" y="0"/>
            <a:ext cx="380841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6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FFFFFF"/>
              </a:solidFill>
              <a:ea typeface="新細明體" charset="-120"/>
            </a:endParaRPr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95300" y="2171700"/>
            <a:ext cx="8915400" cy="533400"/>
          </a:xfrm>
        </p:spPr>
        <p:txBody>
          <a:bodyPr>
            <a:normAutofit/>
          </a:bodyPr>
          <a:lstStyle>
            <a:lvl1pPr>
              <a:defRPr b="1">
                <a:solidFill>
                  <a:srgbClr val="00336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634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75120" y="6082951"/>
            <a:ext cx="2142998" cy="7132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238344" y="1469108"/>
            <a:ext cx="9443818" cy="4090824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219075" y="1413636"/>
            <a:ext cx="9467850" cy="4151629"/>
          </a:xfrm>
          <a:custGeom>
            <a:avLst/>
            <a:gdLst/>
            <a:ahLst/>
            <a:cxnLst/>
            <a:rect l="l" t="t" r="r" b="b"/>
            <a:pathLst>
              <a:path w="9467850" h="4151629">
                <a:moveTo>
                  <a:pt x="0" y="4151122"/>
                </a:moveTo>
                <a:lnTo>
                  <a:pt x="9467850" y="4151122"/>
                </a:lnTo>
                <a:lnTo>
                  <a:pt x="9467850" y="0"/>
                </a:lnTo>
                <a:lnTo>
                  <a:pt x="0" y="0"/>
                </a:lnTo>
                <a:lnTo>
                  <a:pt x="0" y="4151122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Noto Sans CJK JP Regular"/>
                <a:cs typeface="Noto Sans CJK JP Regula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9530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0159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11/26/2025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Noto Sans CJK JP Regular"/>
                <a:cs typeface="Noto Sans CJK JP Regula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11/26/2025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11/26/2025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35"/>
          <p:cNvSpPr>
            <a:spLocks noChangeShapeType="1"/>
          </p:cNvSpPr>
          <p:nvPr/>
        </p:nvSpPr>
        <p:spPr bwMode="auto">
          <a:xfrm>
            <a:off x="2787650" y="0"/>
            <a:ext cx="0" cy="6858000"/>
          </a:xfrm>
          <a:prstGeom prst="line">
            <a:avLst/>
          </a:prstGeom>
          <a:noFill/>
          <a:ln w="19050" cap="rnd">
            <a:solidFill>
              <a:srgbClr val="58595B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TW" altLang="en-US">
              <a:solidFill>
                <a:srgbClr val="000000"/>
              </a:solidFill>
              <a:latin typeface="Times New Roman" pitchFamily="18" charset="0"/>
              <a:ea typeface="新細明體" charset="-120"/>
            </a:endParaRPr>
          </a:p>
        </p:txBody>
      </p:sp>
      <p:sp>
        <p:nvSpPr>
          <p:cNvPr id="5" name="Line 136"/>
          <p:cNvSpPr>
            <a:spLocks noChangeShapeType="1"/>
          </p:cNvSpPr>
          <p:nvPr/>
        </p:nvSpPr>
        <p:spPr bwMode="auto">
          <a:xfrm rot="5400000">
            <a:off x="4953000" y="-2736850"/>
            <a:ext cx="0" cy="9906000"/>
          </a:xfrm>
          <a:prstGeom prst="line">
            <a:avLst/>
          </a:prstGeom>
          <a:noFill/>
          <a:ln w="19050" cap="rnd">
            <a:solidFill>
              <a:srgbClr val="58595B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TW" altLang="en-US">
              <a:solidFill>
                <a:srgbClr val="000000"/>
              </a:solidFill>
              <a:latin typeface="Times New Roman" pitchFamily="18" charset="0"/>
              <a:ea typeface="新細明體" charset="-120"/>
            </a:endParaRPr>
          </a:p>
        </p:txBody>
      </p:sp>
      <p:sp>
        <p:nvSpPr>
          <p:cNvPr id="6" name="AutoShape 137"/>
          <p:cNvSpPr>
            <a:spLocks noChangeArrowheads="1"/>
          </p:cNvSpPr>
          <p:nvPr/>
        </p:nvSpPr>
        <p:spPr bwMode="auto">
          <a:xfrm>
            <a:off x="4564063" y="1419225"/>
            <a:ext cx="79375" cy="66675"/>
          </a:xfrm>
          <a:prstGeom prst="hexagon">
            <a:avLst>
              <a:gd name="adj" fmla="val 29762"/>
              <a:gd name="vf" fmla="val 115470"/>
            </a:avLst>
          </a:prstGeom>
          <a:solidFill>
            <a:srgbClr val="00675A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AutoShape 138"/>
          <p:cNvSpPr>
            <a:spLocks noChangeArrowheads="1"/>
          </p:cNvSpPr>
          <p:nvPr/>
        </p:nvSpPr>
        <p:spPr bwMode="auto">
          <a:xfrm>
            <a:off x="3462338" y="403225"/>
            <a:ext cx="136525" cy="125413"/>
          </a:xfrm>
          <a:prstGeom prst="hexagon">
            <a:avLst>
              <a:gd name="adj" fmla="val 27215"/>
              <a:gd name="vf" fmla="val 115470"/>
            </a:avLst>
          </a:prstGeom>
          <a:solidFill>
            <a:srgbClr val="00675A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AutoShape 139"/>
          <p:cNvSpPr>
            <a:spLocks noChangeArrowheads="1"/>
          </p:cNvSpPr>
          <p:nvPr/>
        </p:nvSpPr>
        <p:spPr bwMode="auto">
          <a:xfrm>
            <a:off x="3951288" y="998538"/>
            <a:ext cx="180975" cy="165100"/>
          </a:xfrm>
          <a:prstGeom prst="hexagon">
            <a:avLst>
              <a:gd name="adj" fmla="val 27404"/>
              <a:gd name="vf" fmla="val 115470"/>
            </a:avLst>
          </a:prstGeom>
          <a:solidFill>
            <a:srgbClr val="C00C30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AutoShape 140"/>
          <p:cNvSpPr>
            <a:spLocks noChangeArrowheads="1"/>
          </p:cNvSpPr>
          <p:nvPr/>
        </p:nvSpPr>
        <p:spPr bwMode="auto">
          <a:xfrm>
            <a:off x="4321175" y="1873250"/>
            <a:ext cx="166688" cy="152400"/>
          </a:xfrm>
          <a:prstGeom prst="hexagon">
            <a:avLst>
              <a:gd name="adj" fmla="val 27344"/>
              <a:gd name="vf" fmla="val 115470"/>
            </a:avLst>
          </a:prstGeom>
          <a:solidFill>
            <a:srgbClr val="9CDCD9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" name="AutoShape 141"/>
          <p:cNvSpPr>
            <a:spLocks noChangeArrowheads="1"/>
          </p:cNvSpPr>
          <p:nvPr/>
        </p:nvSpPr>
        <p:spPr bwMode="auto">
          <a:xfrm>
            <a:off x="3738563" y="1581150"/>
            <a:ext cx="79375" cy="66675"/>
          </a:xfrm>
          <a:prstGeom prst="hexagon">
            <a:avLst>
              <a:gd name="adj" fmla="val 29762"/>
              <a:gd name="vf" fmla="val 115470"/>
            </a:avLst>
          </a:prstGeom>
          <a:solidFill>
            <a:srgbClr val="C00C30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1" name="AutoShape 142"/>
          <p:cNvSpPr>
            <a:spLocks noChangeArrowheads="1"/>
          </p:cNvSpPr>
          <p:nvPr/>
        </p:nvSpPr>
        <p:spPr bwMode="auto">
          <a:xfrm>
            <a:off x="3402013" y="1912938"/>
            <a:ext cx="120650" cy="111125"/>
          </a:xfrm>
          <a:prstGeom prst="hexagon">
            <a:avLst>
              <a:gd name="adj" fmla="val 27143"/>
              <a:gd name="vf" fmla="val 115470"/>
            </a:avLst>
          </a:prstGeom>
          <a:solidFill>
            <a:srgbClr val="00B2A9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2" name="AutoShape 143"/>
          <p:cNvSpPr>
            <a:spLocks noChangeArrowheads="1"/>
          </p:cNvSpPr>
          <p:nvPr/>
        </p:nvSpPr>
        <p:spPr bwMode="auto">
          <a:xfrm>
            <a:off x="3011488" y="1492250"/>
            <a:ext cx="146050" cy="134938"/>
          </a:xfrm>
          <a:prstGeom prst="hexagon">
            <a:avLst>
              <a:gd name="adj" fmla="val 27059"/>
              <a:gd name="vf" fmla="val 115470"/>
            </a:avLst>
          </a:prstGeom>
          <a:solidFill>
            <a:srgbClr val="00B2A9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3" name="AutoShape 144"/>
          <p:cNvSpPr>
            <a:spLocks noChangeArrowheads="1"/>
          </p:cNvSpPr>
          <p:nvPr/>
        </p:nvSpPr>
        <p:spPr bwMode="auto">
          <a:xfrm>
            <a:off x="2652713" y="2092325"/>
            <a:ext cx="258762" cy="234950"/>
          </a:xfrm>
          <a:prstGeom prst="hexagon">
            <a:avLst>
              <a:gd name="adj" fmla="val 27534"/>
              <a:gd name="vf" fmla="val 115470"/>
            </a:avLst>
          </a:prstGeom>
          <a:solidFill>
            <a:srgbClr val="C1C2C3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4" name="AutoShape 145"/>
          <p:cNvSpPr>
            <a:spLocks noChangeArrowheads="1"/>
          </p:cNvSpPr>
          <p:nvPr/>
        </p:nvSpPr>
        <p:spPr bwMode="auto">
          <a:xfrm>
            <a:off x="811213" y="2398713"/>
            <a:ext cx="192087" cy="174625"/>
          </a:xfrm>
          <a:prstGeom prst="hexagon">
            <a:avLst>
              <a:gd name="adj" fmla="val 27500"/>
              <a:gd name="vf" fmla="val 115470"/>
            </a:avLst>
          </a:prstGeom>
          <a:solidFill>
            <a:srgbClr val="00B2A9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5" name="AutoShape 146"/>
          <p:cNvSpPr>
            <a:spLocks noChangeArrowheads="1"/>
          </p:cNvSpPr>
          <p:nvPr/>
        </p:nvSpPr>
        <p:spPr bwMode="auto">
          <a:xfrm>
            <a:off x="1563688" y="2474913"/>
            <a:ext cx="107950" cy="100012"/>
          </a:xfrm>
          <a:prstGeom prst="hexagon">
            <a:avLst>
              <a:gd name="adj" fmla="val 26984"/>
              <a:gd name="vf" fmla="val 115470"/>
            </a:avLst>
          </a:prstGeom>
          <a:solidFill>
            <a:srgbClr val="9CDCD9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6" name="AutoShape 147"/>
          <p:cNvSpPr>
            <a:spLocks noChangeArrowheads="1"/>
          </p:cNvSpPr>
          <p:nvPr/>
        </p:nvSpPr>
        <p:spPr bwMode="auto">
          <a:xfrm>
            <a:off x="1854200" y="3338513"/>
            <a:ext cx="92075" cy="85725"/>
          </a:xfrm>
          <a:prstGeom prst="hexagon">
            <a:avLst>
              <a:gd name="adj" fmla="val 26852"/>
              <a:gd name="vf" fmla="val 115470"/>
            </a:avLst>
          </a:prstGeom>
          <a:solidFill>
            <a:srgbClr val="9CDCD9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7" name="AutoShape 148"/>
          <p:cNvSpPr>
            <a:spLocks noChangeArrowheads="1"/>
          </p:cNvSpPr>
          <p:nvPr/>
        </p:nvSpPr>
        <p:spPr bwMode="auto">
          <a:xfrm>
            <a:off x="2343150" y="3863975"/>
            <a:ext cx="130175" cy="119063"/>
          </a:xfrm>
          <a:prstGeom prst="hexagon">
            <a:avLst>
              <a:gd name="adj" fmla="val 27333"/>
              <a:gd name="vf" fmla="val 115470"/>
            </a:avLst>
          </a:prstGeom>
          <a:solidFill>
            <a:srgbClr val="00675A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8" name="AutoShape 149"/>
          <p:cNvSpPr>
            <a:spLocks noChangeArrowheads="1"/>
          </p:cNvSpPr>
          <p:nvPr/>
        </p:nvSpPr>
        <p:spPr bwMode="auto">
          <a:xfrm>
            <a:off x="5143500" y="1914525"/>
            <a:ext cx="166688" cy="152400"/>
          </a:xfrm>
          <a:prstGeom prst="hexagon">
            <a:avLst>
              <a:gd name="adj" fmla="val 27344"/>
              <a:gd name="vf" fmla="val 115470"/>
            </a:avLst>
          </a:prstGeom>
          <a:solidFill>
            <a:srgbClr val="00675A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9" name="AutoShape 150"/>
          <p:cNvSpPr>
            <a:spLocks noChangeArrowheads="1"/>
          </p:cNvSpPr>
          <p:nvPr/>
        </p:nvSpPr>
        <p:spPr bwMode="auto">
          <a:xfrm>
            <a:off x="2382838" y="2836863"/>
            <a:ext cx="173037" cy="157162"/>
          </a:xfrm>
          <a:prstGeom prst="hexagon">
            <a:avLst>
              <a:gd name="adj" fmla="val 27525"/>
              <a:gd name="vf" fmla="val 115470"/>
            </a:avLst>
          </a:prstGeom>
          <a:solidFill>
            <a:srgbClr val="00B2A9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20" name="AutoShape 151"/>
          <p:cNvSpPr>
            <a:spLocks noChangeArrowheads="1"/>
          </p:cNvSpPr>
          <p:nvPr/>
        </p:nvSpPr>
        <p:spPr bwMode="auto">
          <a:xfrm>
            <a:off x="1852613" y="2743200"/>
            <a:ext cx="136525" cy="114300"/>
          </a:xfrm>
          <a:prstGeom prst="hexagon">
            <a:avLst>
              <a:gd name="adj" fmla="val 29861"/>
              <a:gd name="vf" fmla="val 115470"/>
            </a:avLst>
          </a:prstGeom>
          <a:solidFill>
            <a:srgbClr val="C00C30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21" name="AutoShape 152"/>
          <p:cNvSpPr>
            <a:spLocks noChangeArrowheads="1"/>
          </p:cNvSpPr>
          <p:nvPr/>
        </p:nvSpPr>
        <p:spPr bwMode="auto">
          <a:xfrm>
            <a:off x="2355850" y="3287713"/>
            <a:ext cx="107950" cy="100012"/>
          </a:xfrm>
          <a:prstGeom prst="hexagon">
            <a:avLst>
              <a:gd name="adj" fmla="val 26984"/>
              <a:gd name="vf" fmla="val 115470"/>
            </a:avLst>
          </a:prstGeom>
          <a:solidFill>
            <a:srgbClr val="00675A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22" name="AutoShape 153"/>
          <p:cNvSpPr>
            <a:spLocks noChangeArrowheads="1"/>
          </p:cNvSpPr>
          <p:nvPr/>
        </p:nvSpPr>
        <p:spPr bwMode="auto">
          <a:xfrm>
            <a:off x="2197100" y="2425700"/>
            <a:ext cx="166688" cy="152400"/>
          </a:xfrm>
          <a:prstGeom prst="hexagon">
            <a:avLst>
              <a:gd name="adj" fmla="val 27344"/>
              <a:gd name="vf" fmla="val 115470"/>
            </a:avLst>
          </a:prstGeom>
          <a:solidFill>
            <a:srgbClr val="9CDCD9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pic>
        <p:nvPicPr>
          <p:cNvPr id="23" name="Picture 154" descr="mhf_pantone18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4463" y="6604000"/>
            <a:ext cx="1971675" cy="1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AutoShape 155"/>
          <p:cNvSpPr>
            <a:spLocks noChangeArrowheads="1"/>
          </p:cNvSpPr>
          <p:nvPr/>
        </p:nvSpPr>
        <p:spPr bwMode="auto">
          <a:xfrm>
            <a:off x="3341688" y="1049338"/>
            <a:ext cx="120650" cy="111125"/>
          </a:xfrm>
          <a:prstGeom prst="hexagon">
            <a:avLst>
              <a:gd name="adj" fmla="val 27143"/>
              <a:gd name="vf" fmla="val 115470"/>
            </a:avLst>
          </a:prstGeom>
          <a:solidFill>
            <a:srgbClr val="9CDCD9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25" name="Text Box 101"/>
          <p:cNvSpPr txBox="1">
            <a:spLocks noChangeArrowheads="1"/>
          </p:cNvSpPr>
          <p:nvPr/>
        </p:nvSpPr>
        <p:spPr bwMode="auto">
          <a:xfrm>
            <a:off x="3216275" y="6256338"/>
            <a:ext cx="64928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800">
                <a:solidFill>
                  <a:srgbClr val="000000"/>
                </a:solidFill>
                <a:latin typeface="Calibri" pitchFamily="34" charset="0"/>
              </a:rPr>
              <a:t>重印或傳閱本文中的任何內容，須徵得標準普爾</a:t>
            </a:r>
            <a:r>
              <a:rPr lang="en-US" altLang="zh-TW" sz="800">
                <a:solidFill>
                  <a:srgbClr val="000000"/>
                </a:solidFill>
                <a:latin typeface="Calibri" pitchFamily="34" charset="0"/>
              </a:rPr>
              <a:t>Capital IQ</a:t>
            </a:r>
            <a:r>
              <a:rPr lang="zh-TW" altLang="en-US" sz="800">
                <a:solidFill>
                  <a:srgbClr val="000000"/>
                </a:solidFill>
                <a:latin typeface="Calibri" pitchFamily="34" charset="0"/>
              </a:rPr>
              <a:t>事先書面批准。不得公開傳閱。版權 </a:t>
            </a:r>
            <a:r>
              <a:rPr lang="en-US" altLang="zh-TW" sz="800">
                <a:solidFill>
                  <a:srgbClr val="000000"/>
                </a:solidFill>
                <a:latin typeface="Calibri" pitchFamily="34" charset="0"/>
              </a:rPr>
              <a:t>©2011 </a:t>
            </a:r>
            <a:r>
              <a:rPr lang="zh-TW" altLang="en-US" sz="800">
                <a:solidFill>
                  <a:srgbClr val="000000"/>
                </a:solidFill>
                <a:latin typeface="Calibri" pitchFamily="34" charset="0"/>
              </a:rPr>
              <a:t>年 </a:t>
            </a:r>
            <a:r>
              <a:rPr lang="en-US" altLang="zh-TW" sz="800">
                <a:solidFill>
                  <a:srgbClr val="000000"/>
                </a:solidFill>
                <a:latin typeface="Calibri" pitchFamily="34" charset="0"/>
              </a:rPr>
              <a:t>Standard &amp; Poor's Financial Services LLC</a:t>
            </a:r>
            <a:r>
              <a:rPr lang="zh-TW" altLang="en-US" sz="800">
                <a:solidFill>
                  <a:srgbClr val="000000"/>
                </a:solidFill>
                <a:latin typeface="Calibri" pitchFamily="34" charset="0"/>
              </a:rPr>
              <a:t>（</a:t>
            </a:r>
            <a:r>
              <a:rPr lang="en-US" altLang="zh-TW" sz="800">
                <a:solidFill>
                  <a:srgbClr val="000000"/>
                </a:solidFill>
                <a:latin typeface="Calibri" pitchFamily="34" charset="0"/>
              </a:rPr>
              <a:t>McGraw-Hill Companies, Inc </a:t>
            </a:r>
            <a:r>
              <a:rPr lang="zh-TW" altLang="en-US" sz="800">
                <a:solidFill>
                  <a:srgbClr val="000000"/>
                </a:solidFill>
                <a:latin typeface="Calibri" pitchFamily="34" charset="0"/>
              </a:rPr>
              <a:t>附屬公司）版權所有。保留所有權利。</a:t>
            </a:r>
            <a:r>
              <a:rPr lang="zh-CN" altLang="en-US" sz="800">
                <a:solidFill>
                  <a:srgbClr val="000000"/>
                </a:solidFill>
                <a:latin typeface="Calibri" pitchFamily="34" charset="0"/>
              </a:rPr>
              <a:t> </a:t>
            </a:r>
            <a:endParaRPr lang="en-US" altLang="zh-CN" sz="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6" name="AutoShape 159"/>
          <p:cNvSpPr>
            <a:spLocks noChangeArrowheads="1"/>
          </p:cNvSpPr>
          <p:nvPr/>
        </p:nvSpPr>
        <p:spPr bwMode="auto">
          <a:xfrm>
            <a:off x="1281113" y="2781300"/>
            <a:ext cx="79375" cy="66675"/>
          </a:xfrm>
          <a:prstGeom prst="hexagon">
            <a:avLst>
              <a:gd name="adj" fmla="val 29762"/>
              <a:gd name="vf" fmla="val 115470"/>
            </a:avLst>
          </a:prstGeom>
          <a:solidFill>
            <a:srgbClr val="C00C30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grpSp>
        <p:nvGrpSpPr>
          <p:cNvPr id="27" name="Group 29"/>
          <p:cNvGrpSpPr>
            <a:grpSpLocks noChangeAspect="1"/>
          </p:cNvGrpSpPr>
          <p:nvPr userDrawn="1"/>
        </p:nvGrpSpPr>
        <p:grpSpPr bwMode="auto">
          <a:xfrm>
            <a:off x="17463" y="503238"/>
            <a:ext cx="2616200" cy="1281112"/>
            <a:chOff x="11" y="317"/>
            <a:chExt cx="1648" cy="807"/>
          </a:xfrm>
        </p:grpSpPr>
        <p:sp>
          <p:nvSpPr>
            <p:cNvPr id="28" name="AutoShape 28"/>
            <p:cNvSpPr>
              <a:spLocks noChangeAspect="1" noChangeArrowheads="1" noTextEdit="1"/>
            </p:cNvSpPr>
            <p:nvPr userDrawn="1"/>
          </p:nvSpPr>
          <p:spPr bwMode="auto">
            <a:xfrm>
              <a:off x="11" y="317"/>
              <a:ext cx="1648" cy="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>
                <a:solidFill>
                  <a:srgbClr val="000000"/>
                </a:solidFill>
                <a:latin typeface="Times New Roman" pitchFamily="18" charset="0"/>
                <a:ea typeface="新細明體" charset="-120"/>
              </a:endParaRPr>
            </a:p>
          </p:txBody>
        </p:sp>
        <p:sp>
          <p:nvSpPr>
            <p:cNvPr id="29" name="Freeform 30"/>
            <p:cNvSpPr>
              <a:spLocks noEditPoints="1"/>
            </p:cNvSpPr>
            <p:nvPr userDrawn="1"/>
          </p:nvSpPr>
          <p:spPr bwMode="auto">
            <a:xfrm>
              <a:off x="188" y="732"/>
              <a:ext cx="1300" cy="220"/>
            </a:xfrm>
            <a:custGeom>
              <a:avLst/>
              <a:gdLst>
                <a:gd name="T0" fmla="*/ 1 w 2588"/>
                <a:gd name="T1" fmla="*/ 1 h 437"/>
                <a:gd name="T2" fmla="*/ 1 w 2588"/>
                <a:gd name="T3" fmla="*/ 1 h 437"/>
                <a:gd name="T4" fmla="*/ 1 w 2588"/>
                <a:gd name="T5" fmla="*/ 1 h 437"/>
                <a:gd name="T6" fmla="*/ 1 w 2588"/>
                <a:gd name="T7" fmla="*/ 1 h 437"/>
                <a:gd name="T8" fmla="*/ 1 w 2588"/>
                <a:gd name="T9" fmla="*/ 1 h 437"/>
                <a:gd name="T10" fmla="*/ 1 w 2588"/>
                <a:gd name="T11" fmla="*/ 1 h 437"/>
                <a:gd name="T12" fmla="*/ 1 w 2588"/>
                <a:gd name="T13" fmla="*/ 1 h 437"/>
                <a:gd name="T14" fmla="*/ 1 w 2588"/>
                <a:gd name="T15" fmla="*/ 1 h 437"/>
                <a:gd name="T16" fmla="*/ 1 w 2588"/>
                <a:gd name="T17" fmla="*/ 1 h 437"/>
                <a:gd name="T18" fmla="*/ 1 w 2588"/>
                <a:gd name="T19" fmla="*/ 1 h 437"/>
                <a:gd name="T20" fmla="*/ 1 w 2588"/>
                <a:gd name="T21" fmla="*/ 1 h 437"/>
                <a:gd name="T22" fmla="*/ 1 w 2588"/>
                <a:gd name="T23" fmla="*/ 1 h 437"/>
                <a:gd name="T24" fmla="*/ 1 w 2588"/>
                <a:gd name="T25" fmla="*/ 1 h 437"/>
                <a:gd name="T26" fmla="*/ 1 w 2588"/>
                <a:gd name="T27" fmla="*/ 1 h 437"/>
                <a:gd name="T28" fmla="*/ 1 w 2588"/>
                <a:gd name="T29" fmla="*/ 1 h 437"/>
                <a:gd name="T30" fmla="*/ 1 w 2588"/>
                <a:gd name="T31" fmla="*/ 1 h 437"/>
                <a:gd name="T32" fmla="*/ 1 w 2588"/>
                <a:gd name="T33" fmla="*/ 1 h 437"/>
                <a:gd name="T34" fmla="*/ 1 w 2588"/>
                <a:gd name="T35" fmla="*/ 1 h 437"/>
                <a:gd name="T36" fmla="*/ 1 w 2588"/>
                <a:gd name="T37" fmla="*/ 1 h 437"/>
                <a:gd name="T38" fmla="*/ 1 w 2588"/>
                <a:gd name="T39" fmla="*/ 1 h 437"/>
                <a:gd name="T40" fmla="*/ 1 w 2588"/>
                <a:gd name="T41" fmla="*/ 1 h 437"/>
                <a:gd name="T42" fmla="*/ 1 w 2588"/>
                <a:gd name="T43" fmla="*/ 1 h 437"/>
                <a:gd name="T44" fmla="*/ 1 w 2588"/>
                <a:gd name="T45" fmla="*/ 1 h 437"/>
                <a:gd name="T46" fmla="*/ 1 w 2588"/>
                <a:gd name="T47" fmla="*/ 1 h 437"/>
                <a:gd name="T48" fmla="*/ 1 w 2588"/>
                <a:gd name="T49" fmla="*/ 1 h 437"/>
                <a:gd name="T50" fmla="*/ 1 w 2588"/>
                <a:gd name="T51" fmla="*/ 1 h 437"/>
                <a:gd name="T52" fmla="*/ 1 w 2588"/>
                <a:gd name="T53" fmla="*/ 1 h 437"/>
                <a:gd name="T54" fmla="*/ 1 w 2588"/>
                <a:gd name="T55" fmla="*/ 1 h 437"/>
                <a:gd name="T56" fmla="*/ 1 w 2588"/>
                <a:gd name="T57" fmla="*/ 1 h 437"/>
                <a:gd name="T58" fmla="*/ 1 w 2588"/>
                <a:gd name="T59" fmla="*/ 1 h 437"/>
                <a:gd name="T60" fmla="*/ 1 w 2588"/>
                <a:gd name="T61" fmla="*/ 1 h 437"/>
                <a:gd name="T62" fmla="*/ 1 w 2588"/>
                <a:gd name="T63" fmla="*/ 1 h 437"/>
                <a:gd name="T64" fmla="*/ 1 w 2588"/>
                <a:gd name="T65" fmla="*/ 1 h 437"/>
                <a:gd name="T66" fmla="*/ 1 w 2588"/>
                <a:gd name="T67" fmla="*/ 1 h 437"/>
                <a:gd name="T68" fmla="*/ 1 w 2588"/>
                <a:gd name="T69" fmla="*/ 1 h 437"/>
                <a:gd name="T70" fmla="*/ 1 w 2588"/>
                <a:gd name="T71" fmla="*/ 1 h 437"/>
                <a:gd name="T72" fmla="*/ 1 w 2588"/>
                <a:gd name="T73" fmla="*/ 1 h 437"/>
                <a:gd name="T74" fmla="*/ 1 w 2588"/>
                <a:gd name="T75" fmla="*/ 1 h 437"/>
                <a:gd name="T76" fmla="*/ 1 w 2588"/>
                <a:gd name="T77" fmla="*/ 1 h 437"/>
                <a:gd name="T78" fmla="*/ 1 w 2588"/>
                <a:gd name="T79" fmla="*/ 1 h 437"/>
                <a:gd name="T80" fmla="*/ 1 w 2588"/>
                <a:gd name="T81" fmla="*/ 1 h 437"/>
                <a:gd name="T82" fmla="*/ 1 w 2588"/>
                <a:gd name="T83" fmla="*/ 1 h 437"/>
                <a:gd name="T84" fmla="*/ 1 w 2588"/>
                <a:gd name="T85" fmla="*/ 1 h 437"/>
                <a:gd name="T86" fmla="*/ 1 w 2588"/>
                <a:gd name="T87" fmla="*/ 1 h 437"/>
                <a:gd name="T88" fmla="*/ 1 w 2588"/>
                <a:gd name="T89" fmla="*/ 1 h 437"/>
                <a:gd name="T90" fmla="*/ 1 w 2588"/>
                <a:gd name="T91" fmla="*/ 1 h 437"/>
                <a:gd name="T92" fmla="*/ 1 w 2588"/>
                <a:gd name="T93" fmla="*/ 1 h 437"/>
                <a:gd name="T94" fmla="*/ 1 w 2588"/>
                <a:gd name="T95" fmla="*/ 1 h 437"/>
                <a:gd name="T96" fmla="*/ 1 w 2588"/>
                <a:gd name="T97" fmla="*/ 1 h 437"/>
                <a:gd name="T98" fmla="*/ 1 w 2588"/>
                <a:gd name="T99" fmla="*/ 1 h 437"/>
                <a:gd name="T100" fmla="*/ 1 w 2588"/>
                <a:gd name="T101" fmla="*/ 1 h 437"/>
                <a:gd name="T102" fmla="*/ 1 w 2588"/>
                <a:gd name="T103" fmla="*/ 1 h 437"/>
                <a:gd name="T104" fmla="*/ 1 w 2588"/>
                <a:gd name="T105" fmla="*/ 1 h 437"/>
                <a:gd name="T106" fmla="*/ 1 w 2588"/>
                <a:gd name="T107" fmla="*/ 1 h 437"/>
                <a:gd name="T108" fmla="*/ 1 w 2588"/>
                <a:gd name="T109" fmla="*/ 1 h 437"/>
                <a:gd name="T110" fmla="*/ 1 w 2588"/>
                <a:gd name="T111" fmla="*/ 1 h 437"/>
                <a:gd name="T112" fmla="*/ 1 w 2588"/>
                <a:gd name="T113" fmla="*/ 1 h 437"/>
                <a:gd name="T114" fmla="*/ 1 w 2588"/>
                <a:gd name="T115" fmla="*/ 1 h 437"/>
                <a:gd name="T116" fmla="*/ 1 w 2588"/>
                <a:gd name="T117" fmla="*/ 1 h 43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588" h="437">
                  <a:moveTo>
                    <a:pt x="450" y="70"/>
                  </a:moveTo>
                  <a:lnTo>
                    <a:pt x="450" y="70"/>
                  </a:lnTo>
                  <a:lnTo>
                    <a:pt x="397" y="205"/>
                  </a:lnTo>
                  <a:lnTo>
                    <a:pt x="468" y="205"/>
                  </a:lnTo>
                  <a:lnTo>
                    <a:pt x="450" y="70"/>
                  </a:lnTo>
                  <a:close/>
                  <a:moveTo>
                    <a:pt x="376" y="259"/>
                  </a:moveTo>
                  <a:lnTo>
                    <a:pt x="376" y="259"/>
                  </a:lnTo>
                  <a:cubicBezTo>
                    <a:pt x="359" y="301"/>
                    <a:pt x="346" y="334"/>
                    <a:pt x="346" y="334"/>
                  </a:cubicBezTo>
                  <a:cubicBezTo>
                    <a:pt x="343" y="342"/>
                    <a:pt x="339" y="346"/>
                    <a:pt x="330" y="346"/>
                  </a:cubicBezTo>
                  <a:lnTo>
                    <a:pt x="289" y="346"/>
                  </a:lnTo>
                  <a:cubicBezTo>
                    <a:pt x="280" y="346"/>
                    <a:pt x="277" y="342"/>
                    <a:pt x="281" y="334"/>
                  </a:cubicBezTo>
                  <a:lnTo>
                    <a:pt x="419" y="16"/>
                  </a:lnTo>
                  <a:cubicBezTo>
                    <a:pt x="422" y="8"/>
                    <a:pt x="427" y="4"/>
                    <a:pt x="436" y="4"/>
                  </a:cubicBezTo>
                  <a:lnTo>
                    <a:pt x="482" y="4"/>
                  </a:lnTo>
                  <a:cubicBezTo>
                    <a:pt x="491" y="4"/>
                    <a:pt x="495" y="8"/>
                    <a:pt x="496" y="16"/>
                  </a:cubicBezTo>
                  <a:lnTo>
                    <a:pt x="554" y="334"/>
                  </a:lnTo>
                  <a:cubicBezTo>
                    <a:pt x="555" y="342"/>
                    <a:pt x="552" y="346"/>
                    <a:pt x="543" y="346"/>
                  </a:cubicBezTo>
                  <a:lnTo>
                    <a:pt x="500" y="346"/>
                  </a:lnTo>
                  <a:cubicBezTo>
                    <a:pt x="490" y="346"/>
                    <a:pt x="487" y="342"/>
                    <a:pt x="486" y="334"/>
                  </a:cubicBezTo>
                  <a:lnTo>
                    <a:pt x="475" y="259"/>
                  </a:lnTo>
                  <a:lnTo>
                    <a:pt x="376" y="259"/>
                  </a:lnTo>
                  <a:close/>
                  <a:moveTo>
                    <a:pt x="2518" y="97"/>
                  </a:moveTo>
                  <a:lnTo>
                    <a:pt x="2518" y="97"/>
                  </a:lnTo>
                  <a:cubicBezTo>
                    <a:pt x="2519" y="93"/>
                    <a:pt x="2519" y="90"/>
                    <a:pt x="2519" y="88"/>
                  </a:cubicBezTo>
                  <a:cubicBezTo>
                    <a:pt x="2519" y="67"/>
                    <a:pt x="2501" y="56"/>
                    <a:pt x="2468" y="56"/>
                  </a:cubicBezTo>
                  <a:cubicBezTo>
                    <a:pt x="2437" y="56"/>
                    <a:pt x="2413" y="69"/>
                    <a:pt x="2410" y="94"/>
                  </a:cubicBezTo>
                  <a:lnTo>
                    <a:pt x="2390" y="253"/>
                  </a:lnTo>
                  <a:cubicBezTo>
                    <a:pt x="2390" y="257"/>
                    <a:pt x="2389" y="260"/>
                    <a:pt x="2389" y="262"/>
                  </a:cubicBezTo>
                  <a:cubicBezTo>
                    <a:pt x="2389" y="283"/>
                    <a:pt x="2407" y="294"/>
                    <a:pt x="2440" y="294"/>
                  </a:cubicBezTo>
                  <a:cubicBezTo>
                    <a:pt x="2474" y="294"/>
                    <a:pt x="2495" y="281"/>
                    <a:pt x="2498" y="256"/>
                  </a:cubicBezTo>
                  <a:lnTo>
                    <a:pt x="2518" y="97"/>
                  </a:lnTo>
                  <a:close/>
                  <a:moveTo>
                    <a:pt x="2343" y="82"/>
                  </a:moveTo>
                  <a:lnTo>
                    <a:pt x="2343" y="82"/>
                  </a:lnTo>
                  <a:cubicBezTo>
                    <a:pt x="2348" y="40"/>
                    <a:pt x="2380" y="0"/>
                    <a:pt x="2473" y="0"/>
                  </a:cubicBezTo>
                  <a:cubicBezTo>
                    <a:pt x="2555" y="0"/>
                    <a:pt x="2588" y="34"/>
                    <a:pt x="2588" y="73"/>
                  </a:cubicBezTo>
                  <a:cubicBezTo>
                    <a:pt x="2588" y="76"/>
                    <a:pt x="2588" y="81"/>
                    <a:pt x="2588" y="85"/>
                  </a:cubicBezTo>
                  <a:lnTo>
                    <a:pt x="2565" y="268"/>
                  </a:lnTo>
                  <a:cubicBezTo>
                    <a:pt x="2561" y="301"/>
                    <a:pt x="2540" y="333"/>
                    <a:pt x="2486" y="345"/>
                  </a:cubicBezTo>
                  <a:lnTo>
                    <a:pt x="2530" y="390"/>
                  </a:lnTo>
                  <a:cubicBezTo>
                    <a:pt x="2536" y="396"/>
                    <a:pt x="2535" y="402"/>
                    <a:pt x="2530" y="407"/>
                  </a:cubicBezTo>
                  <a:lnTo>
                    <a:pt x="2505" y="431"/>
                  </a:lnTo>
                  <a:cubicBezTo>
                    <a:pt x="2499" y="436"/>
                    <a:pt x="2492" y="437"/>
                    <a:pt x="2487" y="432"/>
                  </a:cubicBezTo>
                  <a:lnTo>
                    <a:pt x="2407" y="349"/>
                  </a:lnTo>
                  <a:cubicBezTo>
                    <a:pt x="2345" y="342"/>
                    <a:pt x="2320" y="312"/>
                    <a:pt x="2320" y="277"/>
                  </a:cubicBezTo>
                  <a:cubicBezTo>
                    <a:pt x="2320" y="274"/>
                    <a:pt x="2320" y="270"/>
                    <a:pt x="2321" y="265"/>
                  </a:cubicBezTo>
                  <a:lnTo>
                    <a:pt x="2343" y="82"/>
                  </a:lnTo>
                  <a:close/>
                  <a:moveTo>
                    <a:pt x="2249" y="17"/>
                  </a:moveTo>
                  <a:lnTo>
                    <a:pt x="2249" y="17"/>
                  </a:lnTo>
                  <a:cubicBezTo>
                    <a:pt x="2250" y="8"/>
                    <a:pt x="2248" y="4"/>
                    <a:pt x="2239" y="4"/>
                  </a:cubicBezTo>
                  <a:lnTo>
                    <a:pt x="2195" y="4"/>
                  </a:lnTo>
                  <a:cubicBezTo>
                    <a:pt x="2186" y="4"/>
                    <a:pt x="2182" y="8"/>
                    <a:pt x="2181" y="17"/>
                  </a:cubicBezTo>
                  <a:lnTo>
                    <a:pt x="2142" y="333"/>
                  </a:lnTo>
                  <a:cubicBezTo>
                    <a:pt x="2141" y="342"/>
                    <a:pt x="2144" y="346"/>
                    <a:pt x="2153" y="346"/>
                  </a:cubicBezTo>
                  <a:lnTo>
                    <a:pt x="2197" y="346"/>
                  </a:lnTo>
                  <a:cubicBezTo>
                    <a:pt x="2206" y="346"/>
                    <a:pt x="2209" y="342"/>
                    <a:pt x="2210" y="333"/>
                  </a:cubicBezTo>
                  <a:lnTo>
                    <a:pt x="2249" y="17"/>
                  </a:lnTo>
                  <a:close/>
                  <a:moveTo>
                    <a:pt x="1778" y="17"/>
                  </a:moveTo>
                  <a:lnTo>
                    <a:pt x="1778" y="17"/>
                  </a:lnTo>
                  <a:cubicBezTo>
                    <a:pt x="1779" y="8"/>
                    <a:pt x="1776" y="4"/>
                    <a:pt x="1767" y="4"/>
                  </a:cubicBezTo>
                  <a:lnTo>
                    <a:pt x="1723" y="4"/>
                  </a:lnTo>
                  <a:cubicBezTo>
                    <a:pt x="1715" y="4"/>
                    <a:pt x="1711" y="8"/>
                    <a:pt x="1710" y="17"/>
                  </a:cubicBezTo>
                  <a:lnTo>
                    <a:pt x="1670" y="333"/>
                  </a:lnTo>
                  <a:cubicBezTo>
                    <a:pt x="1669" y="342"/>
                    <a:pt x="1672" y="346"/>
                    <a:pt x="1680" y="346"/>
                  </a:cubicBezTo>
                  <a:lnTo>
                    <a:pt x="1850" y="346"/>
                  </a:lnTo>
                  <a:cubicBezTo>
                    <a:pt x="1859" y="346"/>
                    <a:pt x="1862" y="343"/>
                    <a:pt x="1863" y="334"/>
                  </a:cubicBezTo>
                  <a:lnTo>
                    <a:pt x="1868" y="302"/>
                  </a:lnTo>
                  <a:cubicBezTo>
                    <a:pt x="1869" y="293"/>
                    <a:pt x="1865" y="290"/>
                    <a:pt x="1856" y="290"/>
                  </a:cubicBezTo>
                  <a:lnTo>
                    <a:pt x="1744" y="290"/>
                  </a:lnTo>
                  <a:lnTo>
                    <a:pt x="1778" y="17"/>
                  </a:lnTo>
                  <a:close/>
                  <a:moveTo>
                    <a:pt x="1130" y="4"/>
                  </a:moveTo>
                  <a:lnTo>
                    <a:pt x="1130" y="4"/>
                  </a:lnTo>
                  <a:cubicBezTo>
                    <a:pt x="1121" y="4"/>
                    <a:pt x="1117" y="7"/>
                    <a:pt x="1116" y="16"/>
                  </a:cubicBezTo>
                  <a:lnTo>
                    <a:pt x="1112" y="48"/>
                  </a:lnTo>
                  <a:cubicBezTo>
                    <a:pt x="1111" y="57"/>
                    <a:pt x="1115" y="60"/>
                    <a:pt x="1124" y="60"/>
                  </a:cubicBezTo>
                  <a:lnTo>
                    <a:pt x="1195" y="60"/>
                  </a:lnTo>
                  <a:lnTo>
                    <a:pt x="1162" y="333"/>
                  </a:lnTo>
                  <a:cubicBezTo>
                    <a:pt x="1160" y="342"/>
                    <a:pt x="1163" y="346"/>
                    <a:pt x="1173" y="346"/>
                  </a:cubicBezTo>
                  <a:lnTo>
                    <a:pt x="1216" y="346"/>
                  </a:lnTo>
                  <a:cubicBezTo>
                    <a:pt x="1225" y="346"/>
                    <a:pt x="1228" y="342"/>
                    <a:pt x="1229" y="333"/>
                  </a:cubicBezTo>
                  <a:lnTo>
                    <a:pt x="1263" y="60"/>
                  </a:lnTo>
                  <a:lnTo>
                    <a:pt x="1335" y="60"/>
                  </a:lnTo>
                  <a:cubicBezTo>
                    <a:pt x="1344" y="60"/>
                    <a:pt x="1348" y="57"/>
                    <a:pt x="1349" y="48"/>
                  </a:cubicBezTo>
                  <a:lnTo>
                    <a:pt x="1353" y="16"/>
                  </a:lnTo>
                  <a:cubicBezTo>
                    <a:pt x="1354" y="7"/>
                    <a:pt x="1350" y="4"/>
                    <a:pt x="1341" y="4"/>
                  </a:cubicBezTo>
                  <a:lnTo>
                    <a:pt x="1130" y="4"/>
                  </a:lnTo>
                  <a:close/>
                  <a:moveTo>
                    <a:pt x="1049" y="17"/>
                  </a:moveTo>
                  <a:lnTo>
                    <a:pt x="1049" y="17"/>
                  </a:lnTo>
                  <a:cubicBezTo>
                    <a:pt x="1050" y="8"/>
                    <a:pt x="1047" y="4"/>
                    <a:pt x="1038" y="4"/>
                  </a:cubicBezTo>
                  <a:lnTo>
                    <a:pt x="995" y="4"/>
                  </a:lnTo>
                  <a:cubicBezTo>
                    <a:pt x="986" y="4"/>
                    <a:pt x="982" y="8"/>
                    <a:pt x="981" y="17"/>
                  </a:cubicBezTo>
                  <a:lnTo>
                    <a:pt x="942" y="333"/>
                  </a:lnTo>
                  <a:cubicBezTo>
                    <a:pt x="941" y="342"/>
                    <a:pt x="944" y="346"/>
                    <a:pt x="953" y="346"/>
                  </a:cubicBezTo>
                  <a:lnTo>
                    <a:pt x="997" y="346"/>
                  </a:lnTo>
                  <a:cubicBezTo>
                    <a:pt x="1006" y="346"/>
                    <a:pt x="1009" y="342"/>
                    <a:pt x="1010" y="333"/>
                  </a:cubicBezTo>
                  <a:lnTo>
                    <a:pt x="1049" y="17"/>
                  </a:lnTo>
                  <a:close/>
                  <a:moveTo>
                    <a:pt x="722" y="60"/>
                  </a:moveTo>
                  <a:lnTo>
                    <a:pt x="722" y="60"/>
                  </a:lnTo>
                  <a:lnTo>
                    <a:pt x="709" y="169"/>
                  </a:lnTo>
                  <a:lnTo>
                    <a:pt x="759" y="169"/>
                  </a:lnTo>
                  <a:cubicBezTo>
                    <a:pt x="794" y="169"/>
                    <a:pt x="814" y="159"/>
                    <a:pt x="818" y="134"/>
                  </a:cubicBezTo>
                  <a:lnTo>
                    <a:pt x="822" y="104"/>
                  </a:lnTo>
                  <a:cubicBezTo>
                    <a:pt x="822" y="99"/>
                    <a:pt x="822" y="96"/>
                    <a:pt x="822" y="94"/>
                  </a:cubicBezTo>
                  <a:cubicBezTo>
                    <a:pt x="822" y="72"/>
                    <a:pt x="810" y="60"/>
                    <a:pt x="774" y="60"/>
                  </a:cubicBezTo>
                  <a:lnTo>
                    <a:pt x="722" y="60"/>
                  </a:lnTo>
                  <a:close/>
                  <a:moveTo>
                    <a:pt x="702" y="225"/>
                  </a:moveTo>
                  <a:lnTo>
                    <a:pt x="702" y="225"/>
                  </a:lnTo>
                  <a:lnTo>
                    <a:pt x="688" y="333"/>
                  </a:lnTo>
                  <a:cubicBezTo>
                    <a:pt x="687" y="342"/>
                    <a:pt x="684" y="346"/>
                    <a:pt x="675" y="346"/>
                  </a:cubicBezTo>
                  <a:lnTo>
                    <a:pt x="631" y="346"/>
                  </a:lnTo>
                  <a:cubicBezTo>
                    <a:pt x="622" y="346"/>
                    <a:pt x="619" y="342"/>
                    <a:pt x="620" y="333"/>
                  </a:cubicBezTo>
                  <a:lnTo>
                    <a:pt x="659" y="17"/>
                  </a:lnTo>
                  <a:cubicBezTo>
                    <a:pt x="660" y="8"/>
                    <a:pt x="664" y="4"/>
                    <a:pt x="673" y="4"/>
                  </a:cubicBezTo>
                  <a:lnTo>
                    <a:pt x="777" y="4"/>
                  </a:lnTo>
                  <a:cubicBezTo>
                    <a:pt x="859" y="4"/>
                    <a:pt x="890" y="40"/>
                    <a:pt x="890" y="80"/>
                  </a:cubicBezTo>
                  <a:cubicBezTo>
                    <a:pt x="890" y="85"/>
                    <a:pt x="890" y="88"/>
                    <a:pt x="889" y="95"/>
                  </a:cubicBezTo>
                  <a:lnTo>
                    <a:pt x="884" y="145"/>
                  </a:lnTo>
                  <a:cubicBezTo>
                    <a:pt x="879" y="192"/>
                    <a:pt x="848" y="225"/>
                    <a:pt x="754" y="225"/>
                  </a:cubicBezTo>
                  <a:lnTo>
                    <a:pt x="702" y="225"/>
                  </a:lnTo>
                  <a:close/>
                  <a:moveTo>
                    <a:pt x="241" y="237"/>
                  </a:moveTo>
                  <a:lnTo>
                    <a:pt x="241" y="237"/>
                  </a:lnTo>
                  <a:cubicBezTo>
                    <a:pt x="242" y="229"/>
                    <a:pt x="241" y="224"/>
                    <a:pt x="231" y="224"/>
                  </a:cubicBezTo>
                  <a:lnTo>
                    <a:pt x="189" y="224"/>
                  </a:lnTo>
                  <a:cubicBezTo>
                    <a:pt x="180" y="224"/>
                    <a:pt x="176" y="228"/>
                    <a:pt x="175" y="237"/>
                  </a:cubicBezTo>
                  <a:lnTo>
                    <a:pt x="173" y="256"/>
                  </a:lnTo>
                  <a:cubicBezTo>
                    <a:pt x="170" y="281"/>
                    <a:pt x="151" y="294"/>
                    <a:pt x="117" y="294"/>
                  </a:cubicBezTo>
                  <a:cubicBezTo>
                    <a:pt x="86" y="294"/>
                    <a:pt x="70" y="283"/>
                    <a:pt x="70" y="262"/>
                  </a:cubicBezTo>
                  <a:cubicBezTo>
                    <a:pt x="70" y="260"/>
                    <a:pt x="70" y="257"/>
                    <a:pt x="71" y="253"/>
                  </a:cubicBezTo>
                  <a:lnTo>
                    <a:pt x="90" y="94"/>
                  </a:lnTo>
                  <a:cubicBezTo>
                    <a:pt x="93" y="69"/>
                    <a:pt x="112" y="56"/>
                    <a:pt x="146" y="56"/>
                  </a:cubicBezTo>
                  <a:cubicBezTo>
                    <a:pt x="177" y="56"/>
                    <a:pt x="193" y="67"/>
                    <a:pt x="193" y="87"/>
                  </a:cubicBezTo>
                  <a:cubicBezTo>
                    <a:pt x="193" y="89"/>
                    <a:pt x="193" y="92"/>
                    <a:pt x="193" y="96"/>
                  </a:cubicBezTo>
                  <a:lnTo>
                    <a:pt x="191" y="106"/>
                  </a:lnTo>
                  <a:cubicBezTo>
                    <a:pt x="190" y="114"/>
                    <a:pt x="193" y="119"/>
                    <a:pt x="202" y="119"/>
                  </a:cubicBezTo>
                  <a:lnTo>
                    <a:pt x="244" y="119"/>
                  </a:lnTo>
                  <a:cubicBezTo>
                    <a:pt x="253" y="119"/>
                    <a:pt x="256" y="115"/>
                    <a:pt x="257" y="106"/>
                  </a:cubicBezTo>
                  <a:lnTo>
                    <a:pt x="260" y="85"/>
                  </a:lnTo>
                  <a:cubicBezTo>
                    <a:pt x="260" y="80"/>
                    <a:pt x="261" y="75"/>
                    <a:pt x="261" y="72"/>
                  </a:cubicBezTo>
                  <a:cubicBezTo>
                    <a:pt x="261" y="33"/>
                    <a:pt x="231" y="0"/>
                    <a:pt x="150" y="0"/>
                  </a:cubicBezTo>
                  <a:cubicBezTo>
                    <a:pt x="57" y="0"/>
                    <a:pt x="28" y="40"/>
                    <a:pt x="23" y="82"/>
                  </a:cubicBezTo>
                  <a:lnTo>
                    <a:pt x="1" y="265"/>
                  </a:lnTo>
                  <a:cubicBezTo>
                    <a:pt x="1" y="270"/>
                    <a:pt x="0" y="274"/>
                    <a:pt x="0" y="278"/>
                  </a:cubicBezTo>
                  <a:cubicBezTo>
                    <a:pt x="0" y="316"/>
                    <a:pt x="29" y="350"/>
                    <a:pt x="111" y="350"/>
                  </a:cubicBezTo>
                  <a:cubicBezTo>
                    <a:pt x="204" y="350"/>
                    <a:pt x="233" y="311"/>
                    <a:pt x="237" y="268"/>
                  </a:cubicBezTo>
                  <a:lnTo>
                    <a:pt x="241" y="237"/>
                  </a:lnTo>
                  <a:close/>
                  <a:moveTo>
                    <a:pt x="1496" y="70"/>
                  </a:moveTo>
                  <a:lnTo>
                    <a:pt x="1496" y="70"/>
                  </a:lnTo>
                  <a:lnTo>
                    <a:pt x="1443" y="205"/>
                  </a:lnTo>
                  <a:lnTo>
                    <a:pt x="1514" y="205"/>
                  </a:lnTo>
                  <a:lnTo>
                    <a:pt x="1496" y="70"/>
                  </a:lnTo>
                  <a:close/>
                  <a:moveTo>
                    <a:pt x="1422" y="259"/>
                  </a:moveTo>
                  <a:lnTo>
                    <a:pt x="1422" y="259"/>
                  </a:lnTo>
                  <a:cubicBezTo>
                    <a:pt x="1405" y="301"/>
                    <a:pt x="1392" y="334"/>
                    <a:pt x="1392" y="334"/>
                  </a:cubicBezTo>
                  <a:cubicBezTo>
                    <a:pt x="1389" y="342"/>
                    <a:pt x="1385" y="346"/>
                    <a:pt x="1376" y="346"/>
                  </a:cubicBezTo>
                  <a:lnTo>
                    <a:pt x="1335" y="346"/>
                  </a:lnTo>
                  <a:cubicBezTo>
                    <a:pt x="1326" y="346"/>
                    <a:pt x="1323" y="342"/>
                    <a:pt x="1327" y="334"/>
                  </a:cubicBezTo>
                  <a:lnTo>
                    <a:pt x="1465" y="16"/>
                  </a:lnTo>
                  <a:cubicBezTo>
                    <a:pt x="1468" y="8"/>
                    <a:pt x="1474" y="4"/>
                    <a:pt x="1482" y="4"/>
                  </a:cubicBezTo>
                  <a:lnTo>
                    <a:pt x="1528" y="4"/>
                  </a:lnTo>
                  <a:cubicBezTo>
                    <a:pt x="1537" y="4"/>
                    <a:pt x="1541" y="8"/>
                    <a:pt x="1543" y="16"/>
                  </a:cubicBezTo>
                  <a:lnTo>
                    <a:pt x="1600" y="334"/>
                  </a:lnTo>
                  <a:cubicBezTo>
                    <a:pt x="1602" y="342"/>
                    <a:pt x="1599" y="346"/>
                    <a:pt x="1589" y="346"/>
                  </a:cubicBezTo>
                  <a:lnTo>
                    <a:pt x="1546" y="346"/>
                  </a:lnTo>
                  <a:cubicBezTo>
                    <a:pt x="1536" y="346"/>
                    <a:pt x="1533" y="342"/>
                    <a:pt x="1532" y="334"/>
                  </a:cubicBezTo>
                  <a:lnTo>
                    <a:pt x="1522" y="259"/>
                  </a:lnTo>
                  <a:lnTo>
                    <a:pt x="1422" y="25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>
                <a:solidFill>
                  <a:srgbClr val="000000"/>
                </a:solidFill>
                <a:latin typeface="Times New Roman" pitchFamily="18" charset="0"/>
                <a:ea typeface="新細明體" charset="-120"/>
              </a:endParaRPr>
            </a:p>
          </p:txBody>
        </p:sp>
        <p:sp>
          <p:nvSpPr>
            <p:cNvPr id="30" name="Freeform 31"/>
            <p:cNvSpPr>
              <a:spLocks noEditPoints="1"/>
            </p:cNvSpPr>
            <p:nvPr userDrawn="1"/>
          </p:nvSpPr>
          <p:spPr bwMode="auto">
            <a:xfrm>
              <a:off x="188" y="495"/>
              <a:ext cx="456" cy="181"/>
            </a:xfrm>
            <a:custGeom>
              <a:avLst/>
              <a:gdLst>
                <a:gd name="T0" fmla="*/ 1 w 909"/>
                <a:gd name="T1" fmla="*/ 1 h 359"/>
                <a:gd name="T2" fmla="*/ 1 w 909"/>
                <a:gd name="T3" fmla="*/ 1 h 359"/>
                <a:gd name="T4" fmla="*/ 1 w 909"/>
                <a:gd name="T5" fmla="*/ 1 h 359"/>
                <a:gd name="T6" fmla="*/ 1 w 909"/>
                <a:gd name="T7" fmla="*/ 1 h 359"/>
                <a:gd name="T8" fmla="*/ 1 w 909"/>
                <a:gd name="T9" fmla="*/ 1 h 359"/>
                <a:gd name="T10" fmla="*/ 1 w 909"/>
                <a:gd name="T11" fmla="*/ 1 h 359"/>
                <a:gd name="T12" fmla="*/ 1 w 909"/>
                <a:gd name="T13" fmla="*/ 1 h 359"/>
                <a:gd name="T14" fmla="*/ 1 w 909"/>
                <a:gd name="T15" fmla="*/ 1 h 359"/>
                <a:gd name="T16" fmla="*/ 1 w 909"/>
                <a:gd name="T17" fmla="*/ 1 h 359"/>
                <a:gd name="T18" fmla="*/ 1 w 909"/>
                <a:gd name="T19" fmla="*/ 1 h 359"/>
                <a:gd name="T20" fmla="*/ 1 w 909"/>
                <a:gd name="T21" fmla="*/ 1 h 359"/>
                <a:gd name="T22" fmla="*/ 1 w 909"/>
                <a:gd name="T23" fmla="*/ 1 h 359"/>
                <a:gd name="T24" fmla="*/ 1 w 909"/>
                <a:gd name="T25" fmla="*/ 1 h 359"/>
                <a:gd name="T26" fmla="*/ 1 w 909"/>
                <a:gd name="T27" fmla="*/ 1 h 359"/>
                <a:gd name="T28" fmla="*/ 1 w 909"/>
                <a:gd name="T29" fmla="*/ 1 h 359"/>
                <a:gd name="T30" fmla="*/ 1 w 909"/>
                <a:gd name="T31" fmla="*/ 1 h 359"/>
                <a:gd name="T32" fmla="*/ 1 w 909"/>
                <a:gd name="T33" fmla="*/ 1 h 359"/>
                <a:gd name="T34" fmla="*/ 1 w 909"/>
                <a:gd name="T35" fmla="*/ 1 h 359"/>
                <a:gd name="T36" fmla="*/ 1 w 909"/>
                <a:gd name="T37" fmla="*/ 1 h 359"/>
                <a:gd name="T38" fmla="*/ 1 w 909"/>
                <a:gd name="T39" fmla="*/ 1 h 359"/>
                <a:gd name="T40" fmla="*/ 1 w 909"/>
                <a:gd name="T41" fmla="*/ 1 h 359"/>
                <a:gd name="T42" fmla="*/ 1 w 909"/>
                <a:gd name="T43" fmla="*/ 1 h 359"/>
                <a:gd name="T44" fmla="*/ 1 w 909"/>
                <a:gd name="T45" fmla="*/ 1 h 359"/>
                <a:gd name="T46" fmla="*/ 1 w 909"/>
                <a:gd name="T47" fmla="*/ 1 h 359"/>
                <a:gd name="T48" fmla="*/ 1 w 909"/>
                <a:gd name="T49" fmla="*/ 1 h 359"/>
                <a:gd name="T50" fmla="*/ 1 w 909"/>
                <a:gd name="T51" fmla="*/ 1 h 359"/>
                <a:gd name="T52" fmla="*/ 1 w 909"/>
                <a:gd name="T53" fmla="*/ 1 h 359"/>
                <a:gd name="T54" fmla="*/ 1 w 909"/>
                <a:gd name="T55" fmla="*/ 1 h 359"/>
                <a:gd name="T56" fmla="*/ 1 w 909"/>
                <a:gd name="T57" fmla="*/ 1 h 359"/>
                <a:gd name="T58" fmla="*/ 1 w 909"/>
                <a:gd name="T59" fmla="*/ 1 h 359"/>
                <a:gd name="T60" fmla="*/ 1 w 909"/>
                <a:gd name="T61" fmla="*/ 1 h 359"/>
                <a:gd name="T62" fmla="*/ 1 w 909"/>
                <a:gd name="T63" fmla="*/ 1 h 359"/>
                <a:gd name="T64" fmla="*/ 1 w 909"/>
                <a:gd name="T65" fmla="*/ 1 h 359"/>
                <a:gd name="T66" fmla="*/ 1 w 909"/>
                <a:gd name="T67" fmla="*/ 1 h 359"/>
                <a:gd name="T68" fmla="*/ 1 w 909"/>
                <a:gd name="T69" fmla="*/ 1 h 359"/>
                <a:gd name="T70" fmla="*/ 1 w 909"/>
                <a:gd name="T71" fmla="*/ 1 h 359"/>
                <a:gd name="T72" fmla="*/ 1 w 909"/>
                <a:gd name="T73" fmla="*/ 1 h 359"/>
                <a:gd name="T74" fmla="*/ 1 w 909"/>
                <a:gd name="T75" fmla="*/ 1 h 359"/>
                <a:gd name="T76" fmla="*/ 1 w 909"/>
                <a:gd name="T77" fmla="*/ 1 h 359"/>
                <a:gd name="T78" fmla="*/ 1 w 909"/>
                <a:gd name="T79" fmla="*/ 1 h 359"/>
                <a:gd name="T80" fmla="*/ 1 w 909"/>
                <a:gd name="T81" fmla="*/ 1 h 359"/>
                <a:gd name="T82" fmla="*/ 0 w 909"/>
                <a:gd name="T83" fmla="*/ 1 h 359"/>
                <a:gd name="T84" fmla="*/ 1 w 909"/>
                <a:gd name="T85" fmla="*/ 1 h 359"/>
                <a:gd name="T86" fmla="*/ 1 w 909"/>
                <a:gd name="T87" fmla="*/ 1 h 359"/>
                <a:gd name="T88" fmla="*/ 1 w 909"/>
                <a:gd name="T89" fmla="*/ 1 h 359"/>
                <a:gd name="T90" fmla="*/ 1 w 909"/>
                <a:gd name="T91" fmla="*/ 1 h 359"/>
                <a:gd name="T92" fmla="*/ 1 w 909"/>
                <a:gd name="T93" fmla="*/ 1 h 359"/>
                <a:gd name="T94" fmla="*/ 1 w 909"/>
                <a:gd name="T95" fmla="*/ 1 h 359"/>
                <a:gd name="T96" fmla="*/ 1 w 909"/>
                <a:gd name="T97" fmla="*/ 1 h 359"/>
                <a:gd name="T98" fmla="*/ 1 w 909"/>
                <a:gd name="T99" fmla="*/ 1 h 359"/>
                <a:gd name="T100" fmla="*/ 1 w 909"/>
                <a:gd name="T101" fmla="*/ 1 h 359"/>
                <a:gd name="T102" fmla="*/ 1 w 909"/>
                <a:gd name="T103" fmla="*/ 1 h 359"/>
                <a:gd name="T104" fmla="*/ 1 w 909"/>
                <a:gd name="T105" fmla="*/ 1 h 359"/>
                <a:gd name="T106" fmla="*/ 1 w 909"/>
                <a:gd name="T107" fmla="*/ 1 h 35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909" h="359">
                  <a:moveTo>
                    <a:pt x="454" y="283"/>
                  </a:moveTo>
                  <a:lnTo>
                    <a:pt x="454" y="283"/>
                  </a:lnTo>
                  <a:lnTo>
                    <a:pt x="406" y="211"/>
                  </a:lnTo>
                  <a:cubicBezTo>
                    <a:pt x="381" y="222"/>
                    <a:pt x="367" y="229"/>
                    <a:pt x="365" y="244"/>
                  </a:cubicBezTo>
                  <a:cubicBezTo>
                    <a:pt x="365" y="253"/>
                    <a:pt x="363" y="263"/>
                    <a:pt x="362" y="268"/>
                  </a:cubicBezTo>
                  <a:cubicBezTo>
                    <a:pt x="360" y="293"/>
                    <a:pt x="381" y="300"/>
                    <a:pt x="411" y="297"/>
                  </a:cubicBezTo>
                  <a:cubicBezTo>
                    <a:pt x="429" y="295"/>
                    <a:pt x="444" y="290"/>
                    <a:pt x="454" y="283"/>
                  </a:cubicBezTo>
                  <a:close/>
                  <a:moveTo>
                    <a:pt x="423" y="128"/>
                  </a:moveTo>
                  <a:lnTo>
                    <a:pt x="423" y="128"/>
                  </a:lnTo>
                  <a:cubicBezTo>
                    <a:pt x="428" y="136"/>
                    <a:pt x="429" y="137"/>
                    <a:pt x="429" y="137"/>
                  </a:cubicBezTo>
                  <a:lnTo>
                    <a:pt x="465" y="122"/>
                  </a:lnTo>
                  <a:cubicBezTo>
                    <a:pt x="480" y="116"/>
                    <a:pt x="486" y="106"/>
                    <a:pt x="488" y="93"/>
                  </a:cubicBezTo>
                  <a:cubicBezTo>
                    <a:pt x="488" y="93"/>
                    <a:pt x="489" y="89"/>
                    <a:pt x="489" y="85"/>
                  </a:cubicBezTo>
                  <a:cubicBezTo>
                    <a:pt x="491" y="70"/>
                    <a:pt x="481" y="56"/>
                    <a:pt x="457" y="56"/>
                  </a:cubicBezTo>
                  <a:cubicBezTo>
                    <a:pt x="430" y="56"/>
                    <a:pt x="420" y="68"/>
                    <a:pt x="417" y="88"/>
                  </a:cubicBezTo>
                  <a:cubicBezTo>
                    <a:pt x="417" y="91"/>
                    <a:pt x="417" y="90"/>
                    <a:pt x="416" y="100"/>
                  </a:cubicBezTo>
                  <a:cubicBezTo>
                    <a:pt x="415" y="111"/>
                    <a:pt x="418" y="121"/>
                    <a:pt x="423" y="128"/>
                  </a:cubicBezTo>
                  <a:close/>
                  <a:moveTo>
                    <a:pt x="580" y="278"/>
                  </a:moveTo>
                  <a:lnTo>
                    <a:pt x="580" y="278"/>
                  </a:lnTo>
                  <a:cubicBezTo>
                    <a:pt x="580" y="278"/>
                    <a:pt x="544" y="298"/>
                    <a:pt x="539" y="301"/>
                  </a:cubicBezTo>
                  <a:cubicBezTo>
                    <a:pt x="553" y="322"/>
                    <a:pt x="563" y="336"/>
                    <a:pt x="565" y="339"/>
                  </a:cubicBezTo>
                  <a:cubicBezTo>
                    <a:pt x="572" y="349"/>
                    <a:pt x="565" y="353"/>
                    <a:pt x="556" y="353"/>
                  </a:cubicBezTo>
                  <a:cubicBezTo>
                    <a:pt x="548" y="353"/>
                    <a:pt x="512" y="353"/>
                    <a:pt x="512" y="353"/>
                  </a:cubicBezTo>
                  <a:cubicBezTo>
                    <a:pt x="503" y="353"/>
                    <a:pt x="493" y="344"/>
                    <a:pt x="490" y="340"/>
                  </a:cubicBezTo>
                  <a:cubicBezTo>
                    <a:pt x="487" y="335"/>
                    <a:pt x="485" y="333"/>
                    <a:pt x="485" y="333"/>
                  </a:cubicBezTo>
                  <a:cubicBezTo>
                    <a:pt x="465" y="344"/>
                    <a:pt x="437" y="352"/>
                    <a:pt x="403" y="354"/>
                  </a:cubicBezTo>
                  <a:cubicBezTo>
                    <a:pt x="328" y="359"/>
                    <a:pt x="295" y="313"/>
                    <a:pt x="301" y="274"/>
                  </a:cubicBezTo>
                  <a:cubicBezTo>
                    <a:pt x="302" y="268"/>
                    <a:pt x="304" y="251"/>
                    <a:pt x="306" y="235"/>
                  </a:cubicBezTo>
                  <a:cubicBezTo>
                    <a:pt x="310" y="204"/>
                    <a:pt x="319" y="185"/>
                    <a:pt x="361" y="167"/>
                  </a:cubicBezTo>
                  <a:cubicBezTo>
                    <a:pt x="367" y="164"/>
                    <a:pt x="373" y="162"/>
                    <a:pt x="373" y="162"/>
                  </a:cubicBezTo>
                  <a:cubicBezTo>
                    <a:pt x="373" y="162"/>
                    <a:pt x="359" y="140"/>
                    <a:pt x="355" y="128"/>
                  </a:cubicBezTo>
                  <a:cubicBezTo>
                    <a:pt x="351" y="114"/>
                    <a:pt x="354" y="102"/>
                    <a:pt x="359" y="69"/>
                  </a:cubicBezTo>
                  <a:cubicBezTo>
                    <a:pt x="364" y="35"/>
                    <a:pt x="384" y="0"/>
                    <a:pt x="454" y="0"/>
                  </a:cubicBezTo>
                  <a:cubicBezTo>
                    <a:pt x="521" y="0"/>
                    <a:pt x="553" y="32"/>
                    <a:pt x="550" y="64"/>
                  </a:cubicBezTo>
                  <a:cubicBezTo>
                    <a:pt x="549" y="78"/>
                    <a:pt x="547" y="90"/>
                    <a:pt x="546" y="99"/>
                  </a:cubicBezTo>
                  <a:cubicBezTo>
                    <a:pt x="542" y="137"/>
                    <a:pt x="532" y="156"/>
                    <a:pt x="495" y="173"/>
                  </a:cubicBezTo>
                  <a:cubicBezTo>
                    <a:pt x="481" y="179"/>
                    <a:pt x="462" y="188"/>
                    <a:pt x="462" y="188"/>
                  </a:cubicBezTo>
                  <a:cubicBezTo>
                    <a:pt x="475" y="207"/>
                    <a:pt x="489" y="228"/>
                    <a:pt x="506" y="253"/>
                  </a:cubicBezTo>
                  <a:lnTo>
                    <a:pt x="548" y="228"/>
                  </a:lnTo>
                  <a:cubicBezTo>
                    <a:pt x="554" y="225"/>
                    <a:pt x="564" y="225"/>
                    <a:pt x="568" y="233"/>
                  </a:cubicBezTo>
                  <a:cubicBezTo>
                    <a:pt x="573" y="240"/>
                    <a:pt x="578" y="249"/>
                    <a:pt x="583" y="256"/>
                  </a:cubicBezTo>
                  <a:cubicBezTo>
                    <a:pt x="587" y="264"/>
                    <a:pt x="588" y="273"/>
                    <a:pt x="580" y="278"/>
                  </a:cubicBezTo>
                  <a:close/>
                  <a:moveTo>
                    <a:pt x="792" y="62"/>
                  </a:moveTo>
                  <a:lnTo>
                    <a:pt x="792" y="62"/>
                  </a:lnTo>
                  <a:cubicBezTo>
                    <a:pt x="828" y="62"/>
                    <a:pt x="841" y="74"/>
                    <a:pt x="841" y="96"/>
                  </a:cubicBezTo>
                  <a:cubicBezTo>
                    <a:pt x="841" y="98"/>
                    <a:pt x="841" y="101"/>
                    <a:pt x="840" y="106"/>
                  </a:cubicBezTo>
                  <a:lnTo>
                    <a:pt x="836" y="136"/>
                  </a:lnTo>
                  <a:cubicBezTo>
                    <a:pt x="833" y="161"/>
                    <a:pt x="812" y="171"/>
                    <a:pt x="777" y="171"/>
                  </a:cubicBezTo>
                  <a:lnTo>
                    <a:pt x="727" y="171"/>
                  </a:lnTo>
                  <a:lnTo>
                    <a:pt x="740" y="62"/>
                  </a:lnTo>
                  <a:lnTo>
                    <a:pt x="792" y="62"/>
                  </a:lnTo>
                  <a:close/>
                  <a:moveTo>
                    <a:pt x="772" y="228"/>
                  </a:moveTo>
                  <a:lnTo>
                    <a:pt x="772" y="228"/>
                  </a:lnTo>
                  <a:cubicBezTo>
                    <a:pt x="866" y="228"/>
                    <a:pt x="898" y="195"/>
                    <a:pt x="903" y="147"/>
                  </a:cubicBezTo>
                  <a:lnTo>
                    <a:pt x="908" y="97"/>
                  </a:lnTo>
                  <a:cubicBezTo>
                    <a:pt x="909" y="89"/>
                    <a:pt x="909" y="86"/>
                    <a:pt x="909" y="82"/>
                  </a:cubicBezTo>
                  <a:cubicBezTo>
                    <a:pt x="909" y="41"/>
                    <a:pt x="878" y="5"/>
                    <a:pt x="795" y="5"/>
                  </a:cubicBezTo>
                  <a:lnTo>
                    <a:pt x="690" y="5"/>
                  </a:lnTo>
                  <a:cubicBezTo>
                    <a:pt x="682" y="5"/>
                    <a:pt x="678" y="9"/>
                    <a:pt x="677" y="18"/>
                  </a:cubicBezTo>
                  <a:lnTo>
                    <a:pt x="637" y="337"/>
                  </a:lnTo>
                  <a:cubicBezTo>
                    <a:pt x="636" y="345"/>
                    <a:pt x="640" y="350"/>
                    <a:pt x="648" y="350"/>
                  </a:cubicBezTo>
                  <a:lnTo>
                    <a:pt x="693" y="350"/>
                  </a:lnTo>
                  <a:cubicBezTo>
                    <a:pt x="702" y="350"/>
                    <a:pt x="705" y="346"/>
                    <a:pt x="706" y="337"/>
                  </a:cubicBezTo>
                  <a:lnTo>
                    <a:pt x="719" y="228"/>
                  </a:lnTo>
                  <a:lnTo>
                    <a:pt x="772" y="228"/>
                  </a:lnTo>
                  <a:close/>
                  <a:moveTo>
                    <a:pt x="194" y="93"/>
                  </a:moveTo>
                  <a:lnTo>
                    <a:pt x="194" y="93"/>
                  </a:lnTo>
                  <a:cubicBezTo>
                    <a:pt x="194" y="88"/>
                    <a:pt x="194" y="89"/>
                    <a:pt x="194" y="87"/>
                  </a:cubicBezTo>
                  <a:cubicBezTo>
                    <a:pt x="194" y="66"/>
                    <a:pt x="179" y="55"/>
                    <a:pt x="148" y="55"/>
                  </a:cubicBezTo>
                  <a:cubicBezTo>
                    <a:pt x="116" y="55"/>
                    <a:pt x="98" y="68"/>
                    <a:pt x="95" y="93"/>
                  </a:cubicBezTo>
                  <a:lnTo>
                    <a:pt x="95" y="98"/>
                  </a:lnTo>
                  <a:cubicBezTo>
                    <a:pt x="94" y="102"/>
                    <a:pt x="94" y="104"/>
                    <a:pt x="94" y="106"/>
                  </a:cubicBezTo>
                  <a:cubicBezTo>
                    <a:pt x="94" y="119"/>
                    <a:pt x="103" y="124"/>
                    <a:pt x="111" y="127"/>
                  </a:cubicBezTo>
                  <a:lnTo>
                    <a:pt x="195" y="159"/>
                  </a:lnTo>
                  <a:cubicBezTo>
                    <a:pt x="228" y="171"/>
                    <a:pt x="247" y="194"/>
                    <a:pt x="247" y="225"/>
                  </a:cubicBezTo>
                  <a:cubicBezTo>
                    <a:pt x="247" y="227"/>
                    <a:pt x="246" y="232"/>
                    <a:pt x="246" y="237"/>
                  </a:cubicBezTo>
                  <a:lnTo>
                    <a:pt x="242" y="271"/>
                  </a:lnTo>
                  <a:cubicBezTo>
                    <a:pt x="238" y="314"/>
                    <a:pt x="207" y="354"/>
                    <a:pt x="114" y="354"/>
                  </a:cubicBezTo>
                  <a:cubicBezTo>
                    <a:pt x="31" y="354"/>
                    <a:pt x="0" y="319"/>
                    <a:pt x="0" y="280"/>
                  </a:cubicBezTo>
                  <a:cubicBezTo>
                    <a:pt x="0" y="278"/>
                    <a:pt x="0" y="274"/>
                    <a:pt x="1" y="268"/>
                  </a:cubicBezTo>
                  <a:lnTo>
                    <a:pt x="5" y="239"/>
                  </a:lnTo>
                  <a:cubicBezTo>
                    <a:pt x="6" y="230"/>
                    <a:pt x="10" y="226"/>
                    <a:pt x="18" y="226"/>
                  </a:cubicBezTo>
                  <a:lnTo>
                    <a:pt x="61" y="226"/>
                  </a:lnTo>
                  <a:cubicBezTo>
                    <a:pt x="70" y="226"/>
                    <a:pt x="72" y="231"/>
                    <a:pt x="71" y="239"/>
                  </a:cubicBezTo>
                  <a:lnTo>
                    <a:pt x="69" y="259"/>
                  </a:lnTo>
                  <a:cubicBezTo>
                    <a:pt x="68" y="263"/>
                    <a:pt x="68" y="266"/>
                    <a:pt x="68" y="268"/>
                  </a:cubicBezTo>
                  <a:cubicBezTo>
                    <a:pt x="68" y="289"/>
                    <a:pt x="86" y="299"/>
                    <a:pt x="118" y="299"/>
                  </a:cubicBezTo>
                  <a:cubicBezTo>
                    <a:pt x="152" y="299"/>
                    <a:pt x="172" y="287"/>
                    <a:pt x="176" y="262"/>
                  </a:cubicBezTo>
                  <a:lnTo>
                    <a:pt x="178" y="248"/>
                  </a:lnTo>
                  <a:cubicBezTo>
                    <a:pt x="178" y="244"/>
                    <a:pt x="178" y="242"/>
                    <a:pt x="178" y="241"/>
                  </a:cubicBezTo>
                  <a:cubicBezTo>
                    <a:pt x="178" y="224"/>
                    <a:pt x="158" y="215"/>
                    <a:pt x="140" y="208"/>
                  </a:cubicBezTo>
                  <a:lnTo>
                    <a:pt x="69" y="180"/>
                  </a:lnTo>
                  <a:cubicBezTo>
                    <a:pt x="44" y="170"/>
                    <a:pt x="26" y="148"/>
                    <a:pt x="26" y="121"/>
                  </a:cubicBezTo>
                  <a:cubicBezTo>
                    <a:pt x="26" y="118"/>
                    <a:pt x="26" y="114"/>
                    <a:pt x="27" y="109"/>
                  </a:cubicBezTo>
                  <a:lnTo>
                    <a:pt x="30" y="83"/>
                  </a:lnTo>
                  <a:cubicBezTo>
                    <a:pt x="35" y="41"/>
                    <a:pt x="61" y="1"/>
                    <a:pt x="153" y="1"/>
                  </a:cubicBezTo>
                  <a:cubicBezTo>
                    <a:pt x="234" y="1"/>
                    <a:pt x="262" y="36"/>
                    <a:pt x="262" y="73"/>
                  </a:cubicBezTo>
                  <a:cubicBezTo>
                    <a:pt x="262" y="76"/>
                    <a:pt x="262" y="78"/>
                    <a:pt x="262" y="83"/>
                  </a:cubicBezTo>
                  <a:lnTo>
                    <a:pt x="260" y="104"/>
                  </a:lnTo>
                  <a:cubicBezTo>
                    <a:pt x="259" y="113"/>
                    <a:pt x="254" y="117"/>
                    <a:pt x="245" y="117"/>
                  </a:cubicBezTo>
                  <a:lnTo>
                    <a:pt x="203" y="117"/>
                  </a:lnTo>
                  <a:cubicBezTo>
                    <a:pt x="195" y="117"/>
                    <a:pt x="191" y="114"/>
                    <a:pt x="192" y="104"/>
                  </a:cubicBezTo>
                  <a:lnTo>
                    <a:pt x="194" y="93"/>
                  </a:lnTo>
                  <a:close/>
                </a:path>
              </a:pathLst>
            </a:custGeom>
            <a:solidFill>
              <a:srgbClr val="E31636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>
                <a:solidFill>
                  <a:srgbClr val="000000"/>
                </a:solidFill>
                <a:latin typeface="Times New Roman" pitchFamily="18" charset="0"/>
                <a:ea typeface="新細明體" charset="-120"/>
              </a:endParaRPr>
            </a:p>
          </p:txBody>
        </p:sp>
      </p:grpSp>
      <p:sp>
        <p:nvSpPr>
          <p:cNvPr id="7241" name="Rectangle 73"/>
          <p:cNvSpPr>
            <a:spLocks noGrp="1" noChangeArrowheads="1"/>
          </p:cNvSpPr>
          <p:nvPr>
            <p:ph type="subTitle" idx="1"/>
          </p:nvPr>
        </p:nvSpPr>
        <p:spPr>
          <a:xfrm>
            <a:off x="3216275" y="4044950"/>
            <a:ext cx="5862638" cy="457200"/>
          </a:xfrm>
          <a:ln algn="ctr"/>
        </p:spPr>
        <p:txBody>
          <a:bodyPr tIns="45720" bIns="45720">
            <a:spAutoFit/>
          </a:bodyPr>
          <a:lstStyle>
            <a:lvl1pPr marL="0" indent="0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  <a:defRPr sz="2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246" name="Rectangle 78"/>
          <p:cNvSpPr>
            <a:spLocks noGrp="1" noChangeArrowheads="1"/>
          </p:cNvSpPr>
          <p:nvPr>
            <p:ph type="ctrTitle"/>
          </p:nvPr>
        </p:nvSpPr>
        <p:spPr bwMode="auto">
          <a:xfrm>
            <a:off x="3216275" y="2765425"/>
            <a:ext cx="5862638" cy="790575"/>
          </a:xfrm>
          <a:ln algn="ctr"/>
        </p:spPr>
        <p:txBody>
          <a:bodyPr tIns="45720" bIns="45720" anchor="t"/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93079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7300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4268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4175" y="1122363"/>
            <a:ext cx="4610100" cy="5078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6675" y="1122363"/>
            <a:ext cx="4611688" cy="5078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5520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5.xml"/><Relationship Id="rId19" Type="http://schemas.openxmlformats.org/officeDocument/2006/relationships/image" Target="../media/image4.emf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75120" y="6082951"/>
            <a:ext cx="2142998" cy="7132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-12700" y="-14858"/>
            <a:ext cx="9931400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Noto Sans CJK JP Regular"/>
                <a:cs typeface="Noto Sans CJK JP Regula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56741" y="1710308"/>
            <a:ext cx="7156450" cy="27228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Noto Sans CJK JP Regular"/>
                <a:cs typeface="Noto Sans CJK JP Regular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68040" y="6377940"/>
            <a:ext cx="31699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9530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240773" y="6561433"/>
            <a:ext cx="197484" cy="1752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384175" y="217488"/>
            <a:ext cx="9374188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64"/>
          <p:cNvSpPr>
            <a:spLocks noChangeArrowheads="1"/>
          </p:cNvSpPr>
          <p:nvPr/>
        </p:nvSpPr>
        <p:spPr bwMode="gray">
          <a:xfrm>
            <a:off x="41275" y="6659563"/>
            <a:ext cx="192088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5D728A53-C509-459C-9FFA-48D4FB99A3E0}" type="slidenum">
              <a:rPr lang="en-US" altLang="en-US" sz="900" smtClean="0">
                <a:solidFill>
                  <a:srgbClr val="000000"/>
                </a:solidFill>
                <a:latin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en-US" altLang="en-US" sz="900">
                <a:solidFill>
                  <a:srgbClr val="000000"/>
                </a:solidFill>
                <a:latin typeface="Arial" charset="0"/>
              </a:rPr>
              <a:t>.</a:t>
            </a:r>
          </a:p>
        </p:txBody>
      </p:sp>
      <p:sp>
        <p:nvSpPr>
          <p:cNvPr id="1028" name="Rectangle 8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4175" y="1122363"/>
            <a:ext cx="9374188" cy="507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</p:txBody>
      </p:sp>
      <p:sp>
        <p:nvSpPr>
          <p:cNvPr id="1029" name="Text Box 84"/>
          <p:cNvSpPr txBox="1">
            <a:spLocks noChangeArrowheads="1"/>
          </p:cNvSpPr>
          <p:nvPr/>
        </p:nvSpPr>
        <p:spPr bwMode="auto">
          <a:xfrm>
            <a:off x="406400" y="6661150"/>
            <a:ext cx="7685088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900">
                <a:solidFill>
                  <a:srgbClr val="606060"/>
                </a:solidFill>
                <a:latin typeface="Calibri" pitchFamily="34" charset="0"/>
              </a:rPr>
              <a:t>重印或傳閱本文中的任何內容，須徵得標準普爾</a:t>
            </a:r>
            <a:r>
              <a:rPr lang="en-US" altLang="zh-TW" sz="900">
                <a:solidFill>
                  <a:srgbClr val="606060"/>
                </a:solidFill>
                <a:latin typeface="Calibri" pitchFamily="34" charset="0"/>
              </a:rPr>
              <a:t>Capital IQ</a:t>
            </a:r>
            <a:r>
              <a:rPr lang="zh-TW" altLang="en-US" sz="900">
                <a:solidFill>
                  <a:srgbClr val="606060"/>
                </a:solidFill>
                <a:latin typeface="Calibri" pitchFamily="34" charset="0"/>
              </a:rPr>
              <a:t>事先書面批准。不得公開傳閱。</a:t>
            </a:r>
            <a:r>
              <a:rPr lang="zh-CN" altLang="en-US" sz="900">
                <a:solidFill>
                  <a:srgbClr val="606060"/>
                </a:solidFill>
                <a:latin typeface="Calibri" pitchFamily="34" charset="0"/>
              </a:rPr>
              <a:t> </a:t>
            </a:r>
          </a:p>
        </p:txBody>
      </p:sp>
      <p:pic>
        <p:nvPicPr>
          <p:cNvPr id="1030" name="Picture 13" descr="S&amp;P_Cap_IQ_2cs_pos.eps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19"/>
          <a:stretch>
            <a:fillRect/>
          </a:stretch>
        </p:blipFill>
        <p:spPr bwMode="auto">
          <a:xfrm>
            <a:off x="8126413" y="6134100"/>
            <a:ext cx="1760537" cy="78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Line 90"/>
          <p:cNvSpPr>
            <a:spLocks noChangeShapeType="1"/>
          </p:cNvSpPr>
          <p:nvPr/>
        </p:nvSpPr>
        <p:spPr bwMode="auto">
          <a:xfrm>
            <a:off x="274638" y="0"/>
            <a:ext cx="0" cy="6858000"/>
          </a:xfrm>
          <a:prstGeom prst="line">
            <a:avLst/>
          </a:prstGeom>
          <a:noFill/>
          <a:ln w="19050" cap="rnd">
            <a:solidFill>
              <a:srgbClr val="58595B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TW" altLang="en-US">
              <a:solidFill>
                <a:srgbClr val="000000"/>
              </a:solidFill>
              <a:latin typeface="Times New Roman" pitchFamily="18" charset="0"/>
              <a:ea typeface="新細明體" charset="-120"/>
            </a:endParaRPr>
          </a:p>
        </p:txBody>
      </p:sp>
      <p:sp>
        <p:nvSpPr>
          <p:cNvPr id="1032" name="Line 91"/>
          <p:cNvSpPr>
            <a:spLocks noChangeShapeType="1"/>
          </p:cNvSpPr>
          <p:nvPr/>
        </p:nvSpPr>
        <p:spPr bwMode="auto">
          <a:xfrm rot="5400000">
            <a:off x="4953000" y="-4043362"/>
            <a:ext cx="0" cy="9906000"/>
          </a:xfrm>
          <a:prstGeom prst="line">
            <a:avLst/>
          </a:prstGeom>
          <a:noFill/>
          <a:ln w="19050" cap="rnd">
            <a:solidFill>
              <a:srgbClr val="58595B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TW" altLang="en-US">
              <a:solidFill>
                <a:srgbClr val="000000"/>
              </a:solidFill>
              <a:latin typeface="Times New Roman" pitchFamily="18" charset="0"/>
              <a:ea typeface="新細明體" charset="-120"/>
            </a:endParaRPr>
          </a:p>
        </p:txBody>
      </p:sp>
      <p:sp>
        <p:nvSpPr>
          <p:cNvPr id="1033" name="AutoShape 92"/>
          <p:cNvSpPr>
            <a:spLocks noChangeArrowheads="1"/>
          </p:cNvSpPr>
          <p:nvPr/>
        </p:nvSpPr>
        <p:spPr bwMode="auto">
          <a:xfrm>
            <a:off x="193675" y="828675"/>
            <a:ext cx="155575" cy="139700"/>
          </a:xfrm>
          <a:prstGeom prst="hexagon">
            <a:avLst>
              <a:gd name="adj" fmla="val 27841"/>
              <a:gd name="vf" fmla="val 115470"/>
            </a:avLst>
          </a:prstGeom>
          <a:solidFill>
            <a:srgbClr val="C1C2C3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260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031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lnSpc>
          <a:spcPct val="120000"/>
        </a:lnSpc>
        <a:spcBef>
          <a:spcPct val="40000"/>
        </a:spcBef>
        <a:spcAft>
          <a:spcPct val="0"/>
        </a:spcAft>
        <a:buClr>
          <a:schemeClr val="tx1"/>
        </a:buClr>
        <a:buFont typeface="Arial" charset="0"/>
        <a:buChar char="•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120000"/>
        </a:lnSpc>
        <a:spcBef>
          <a:spcPct val="40000"/>
        </a:spcBef>
        <a:spcAft>
          <a:spcPct val="0"/>
        </a:spcAft>
        <a:buClr>
          <a:schemeClr val="tx1"/>
        </a:buClr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120000"/>
        </a:lnSpc>
        <a:spcBef>
          <a:spcPct val="4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4859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–"/>
        <a:defRPr sz="1600">
          <a:solidFill>
            <a:schemeClr val="tx1"/>
          </a:solidFill>
          <a:latin typeface="Arial" pitchFamily="34" charset="0"/>
        </a:defRPr>
      </a:lvl4pPr>
      <a:lvl5pPr marL="19431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»"/>
        <a:defRPr sz="1600">
          <a:solidFill>
            <a:schemeClr val="tx1"/>
          </a:solidFill>
          <a:latin typeface="Arial" pitchFamily="34" charset="0"/>
        </a:defRPr>
      </a:lvl5pPr>
      <a:lvl6pPr marL="24003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buChar char="»"/>
        <a:defRPr sz="1600">
          <a:solidFill>
            <a:schemeClr val="tx1"/>
          </a:solidFill>
          <a:latin typeface="Arial" pitchFamily="34" charset="0"/>
        </a:defRPr>
      </a:lvl6pPr>
      <a:lvl7pPr marL="28575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buChar char="»"/>
        <a:defRPr sz="1600">
          <a:solidFill>
            <a:schemeClr val="tx1"/>
          </a:solidFill>
          <a:latin typeface="Arial" pitchFamily="34" charset="0"/>
        </a:defRPr>
      </a:lvl7pPr>
      <a:lvl8pPr marL="33147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buChar char="»"/>
        <a:defRPr sz="1600">
          <a:solidFill>
            <a:schemeClr val="tx1"/>
          </a:solidFill>
          <a:latin typeface="Arial" pitchFamily="34" charset="0"/>
        </a:defRPr>
      </a:lvl8pPr>
      <a:lvl9pPr marL="37719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buChar char="»"/>
        <a:defRPr sz="16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image" Target="../media/image12.GIF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hyperlink" Target="https://www.capitaliq.com/CIQDotNet/Service/Documents/DownloadVersion.axd?versionId=922882476&amp;activityTypeId=3035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emf"/><Relationship Id="rId5" Type="http://schemas.openxmlformats.org/officeDocument/2006/relationships/image" Target="../media/image42.emf"/><Relationship Id="rId4" Type="http://schemas.openxmlformats.org/officeDocument/2006/relationships/image" Target="../media/image41.emf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ssrn.com/index.cfm/en/s-p-global-market-intelligence/spgmi-trucost/" TargetMode="Externa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6.png"/><Relationship Id="rId4" Type="http://schemas.openxmlformats.org/officeDocument/2006/relationships/image" Target="../media/image15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karen@tts.tbmc.com.tw" TargetMode="External"/><Relationship Id="rId2" Type="http://schemas.openxmlformats.org/officeDocument/2006/relationships/hyperlink" Target="http://www.tbmc.com.tw/zh-tw/product/52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emf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capitaliq.spglobal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7" Type="http://schemas.openxmlformats.org/officeDocument/2006/relationships/image" Target="../media/image23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microsoft.com/office/2007/relationships/hdphoto" Target="../media/hdphoto3.wdp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ontribution to SDGs | About Us | TAIYO KOKI">
            <a:extLst>
              <a:ext uri="{FF2B5EF4-FFF2-40B4-BE49-F238E27FC236}">
                <a16:creationId xmlns:a16="http://schemas.microsoft.com/office/drawing/2014/main" id="{1677057E-DB25-DC8E-239B-9A43CD6C03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65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8" name="標題 1"/>
          <p:cNvSpPr>
            <a:spLocks noGrp="1"/>
          </p:cNvSpPr>
          <p:nvPr>
            <p:ph type="ctrTitle"/>
          </p:nvPr>
        </p:nvSpPr>
        <p:spPr>
          <a:xfrm>
            <a:off x="1371600" y="2667000"/>
            <a:ext cx="7162800" cy="762000"/>
          </a:xfrm>
          <a:ln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zh-TW" altLang="en-US" sz="4800" dirty="0">
                <a:solidFill>
                  <a:schemeClr val="bg1"/>
                </a:solidFill>
              </a:rPr>
              <a:t>標普</a:t>
            </a:r>
            <a:r>
              <a:rPr lang="en-US" altLang="zh-TW" sz="4800" dirty="0">
                <a:solidFill>
                  <a:schemeClr val="bg1"/>
                </a:solidFill>
              </a:rPr>
              <a:t>ESG</a:t>
            </a:r>
            <a:r>
              <a:rPr lang="zh-TW" altLang="en-US" sz="4800" dirty="0">
                <a:solidFill>
                  <a:schemeClr val="bg1"/>
                </a:solidFill>
              </a:rPr>
              <a:t>數據庫介紹</a:t>
            </a:r>
            <a:br>
              <a:rPr lang="zh-TW" altLang="en-US" sz="4800" dirty="0">
                <a:solidFill>
                  <a:schemeClr val="bg1"/>
                </a:solidFill>
              </a:rPr>
            </a:br>
            <a:endParaRPr lang="zh-TW" altLang="en-US" sz="4800" dirty="0">
              <a:solidFill>
                <a:schemeClr val="bg1"/>
              </a:solidFill>
              <a:ea typeface="新細明體" charset="-120"/>
            </a:endParaRP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3812484" y="5991227"/>
            <a:ext cx="6423025" cy="282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tIns="18000" rIns="18000" bIns="18000" anchor="ctr">
            <a:spAutoFit/>
          </a:bodyPr>
          <a:lstStyle>
            <a:defPPr>
              <a:defRPr lang="zh-TW"/>
            </a:defPPr>
            <a:lvl1pPr algn="ctr" rtl="0" fontAlgn="base">
              <a:spcBef>
                <a:spcPct val="50000"/>
              </a:spcBef>
              <a:spcAft>
                <a:spcPct val="0"/>
              </a:spcAft>
              <a:defRPr kumimoji="1" sz="1600" b="1" kern="1200">
                <a:solidFill>
                  <a:srgbClr val="000000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kumimoji="1" sz="1600" b="1" kern="1200">
                <a:solidFill>
                  <a:srgbClr val="000000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kumimoji="1" sz="1600" b="1" kern="1200">
                <a:solidFill>
                  <a:srgbClr val="000000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kumimoji="1" sz="1600" b="1" kern="1200">
                <a:solidFill>
                  <a:srgbClr val="000000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kumimoji="1" sz="1600" b="1" kern="1200">
                <a:solidFill>
                  <a:srgbClr val="000000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1600" b="1" kern="1200">
                <a:solidFill>
                  <a:srgbClr val="000000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1600" b="1" kern="1200">
                <a:solidFill>
                  <a:srgbClr val="000000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1600" b="1" kern="1200">
                <a:solidFill>
                  <a:srgbClr val="000000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1600" b="1" kern="1200">
                <a:solidFill>
                  <a:srgbClr val="000000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9pPr>
          </a:lstStyle>
          <a:p>
            <a:pPr algn="l">
              <a:spcBef>
                <a:spcPct val="50000"/>
              </a:spcBef>
              <a:buFontTx/>
              <a:buNone/>
            </a:pPr>
            <a:r>
              <a:rPr lang="zh-TW" altLang="en-US" sz="1600" dirty="0">
                <a:solidFill>
                  <a:srgbClr val="FF3300"/>
                </a:solidFill>
                <a:latin typeface="Times New Roman" pitchFamily="18" charset="0"/>
              </a:rPr>
              <a:t>版權所有，未經授權與許可，禁止擷取、轉載、公開放在網頁等等 </a:t>
            </a:r>
          </a:p>
        </p:txBody>
      </p:sp>
      <p:pic>
        <p:nvPicPr>
          <p:cNvPr id="12" name="圖片 11" descr="一張含有 文字, 字型, 圖形, 螢幕擷取畫面 的圖片&#10;&#10;AI 產生的內容可能不正確。">
            <a:extLst>
              <a:ext uri="{FF2B5EF4-FFF2-40B4-BE49-F238E27FC236}">
                <a16:creationId xmlns:a16="http://schemas.microsoft.com/office/drawing/2014/main" id="{101C60E6-9EFD-6511-11E4-7C69C1EF7FD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6133361"/>
            <a:ext cx="2667971" cy="572239"/>
          </a:xfrm>
          <a:prstGeom prst="rect">
            <a:avLst/>
          </a:prstGeom>
        </p:spPr>
      </p:pic>
      <p:sp>
        <p:nvSpPr>
          <p:cNvPr id="14" name="文字方塊 13">
            <a:extLst>
              <a:ext uri="{FF2B5EF4-FFF2-40B4-BE49-F238E27FC236}">
                <a16:creationId xmlns:a16="http://schemas.microsoft.com/office/drawing/2014/main" id="{2358CB53-4FDD-1BC7-6A3F-AF23854F1ABB}"/>
              </a:ext>
            </a:extLst>
          </p:cNvPr>
          <p:cNvSpPr txBox="1"/>
          <p:nvPr/>
        </p:nvSpPr>
        <p:spPr>
          <a:xfrm>
            <a:off x="4168589" y="6443990"/>
            <a:ext cx="573741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1100" b="0" i="0" u="none" strike="noStrike" baseline="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 </a:t>
            </a:r>
            <a:r>
              <a:rPr lang="zh-TW" altLang="en-US" sz="1100" b="0" i="0" u="none" strike="noStrike" baseline="0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未經標普全球事先書面批准，不得允許轉載或分發本演示文稿中的任何內容。不得外傳。</a:t>
            </a:r>
            <a:endParaRPr lang="zh-TW" altLang="en-US" sz="1100" dirty="0"/>
          </a:p>
        </p:txBody>
      </p:sp>
      <p:pic>
        <p:nvPicPr>
          <p:cNvPr id="1030" name="Picture 6" descr="信評和指數都是它的印鈔機。全美三大信評公司、S&amp;P500的編製者- 標準普爾S&amp;P Global。 - 百舜的美國股市專欄">
            <a:extLst>
              <a:ext uri="{FF2B5EF4-FFF2-40B4-BE49-F238E27FC236}">
                <a16:creationId xmlns:a16="http://schemas.microsoft.com/office/drawing/2014/main" id="{7B53E3AB-730F-DBA1-E613-F208B035D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13202" y1="50355" x2="13202" y2="50355"/>
                        <a14:foregroundMark x1="25843" y1="58156" x2="25843" y2="58156"/>
                        <a14:foregroundMark x1="37921" y1="58156" x2="37921" y2="58156"/>
                        <a14:foregroundMark x1="47753" y1="46099" x2="47753" y2="46099"/>
                        <a14:foregroundMark x1="57303" y1="53901" x2="57303" y2="53901"/>
                        <a14:foregroundMark x1="63202" y1="51773" x2="63202" y2="51773"/>
                        <a14:foregroundMark x1="70787" y1="52482" x2="70787" y2="52482"/>
                        <a14:foregroundMark x1="78652" y1="61702" x2="78652" y2="61702"/>
                        <a14:foregroundMark x1="85955" y1="58865" x2="85955" y2="58865"/>
                        <a14:backgroundMark x1="29213" y1="44681" x2="29213" y2="44681"/>
                        <a14:backgroundMark x1="15730" y1="63830" x2="15730" y2="63830"/>
                        <a14:backgroundMark x1="24719" y1="63121" x2="24719" y2="63121"/>
                        <a14:backgroundMark x1="25000" y1="48936" x2="25000" y2="48936"/>
                        <a14:backgroundMark x1="35955" y1="53901" x2="35955" y2="53901"/>
                        <a14:backgroundMark x1="63483" y1="62411" x2="63483" y2="59574"/>
                        <a14:backgroundMark x1="72753" y1="57447" x2="72753" y2="57447"/>
                        <a14:backgroundMark x1="80337" y1="65248" x2="80337" y2="652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755" y="-16136"/>
            <a:ext cx="2210636" cy="875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1714331"/>
      </p:ext>
    </p:extLst>
  </p:cSld>
  <p:clrMapOvr>
    <a:masterClrMapping/>
  </p:clrMapOvr>
  <p:transition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6AB2FD-6C3D-1B77-E7F7-E0C0845A5A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bject 40">
            <a:extLst>
              <a:ext uri="{FF2B5EF4-FFF2-40B4-BE49-F238E27FC236}">
                <a16:creationId xmlns:a16="http://schemas.microsoft.com/office/drawing/2014/main" id="{DA4F2ADF-ACF6-9CC8-5D6B-FC5CA400468C}"/>
              </a:ext>
            </a:extLst>
          </p:cNvPr>
          <p:cNvSpPr/>
          <p:nvPr/>
        </p:nvSpPr>
        <p:spPr>
          <a:xfrm>
            <a:off x="0" y="577976"/>
            <a:ext cx="9906000" cy="0"/>
          </a:xfrm>
          <a:custGeom>
            <a:avLst/>
            <a:gdLst/>
            <a:ahLst/>
            <a:cxnLst/>
            <a:rect l="l" t="t" r="r" b="b"/>
            <a:pathLst>
              <a:path w="9906000">
                <a:moveTo>
                  <a:pt x="0" y="0"/>
                </a:moveTo>
                <a:lnTo>
                  <a:pt x="9906000" y="0"/>
                </a:lnTo>
              </a:path>
            </a:pathLst>
          </a:custGeom>
          <a:ln w="28575">
            <a:solidFill>
              <a:srgbClr val="57585B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>
            <a:extLst>
              <a:ext uri="{FF2B5EF4-FFF2-40B4-BE49-F238E27FC236}">
                <a16:creationId xmlns:a16="http://schemas.microsoft.com/office/drawing/2014/main" id="{DB29C1A7-61C3-C10E-A102-5EE66C5CE3EA}"/>
              </a:ext>
            </a:extLst>
          </p:cNvPr>
          <p:cNvSpPr txBox="1"/>
          <p:nvPr/>
        </p:nvSpPr>
        <p:spPr>
          <a:xfrm>
            <a:off x="9407906" y="6481912"/>
            <a:ext cx="243204" cy="224154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390"/>
              </a:spcBef>
            </a:pPr>
            <a:fld id="{81D60167-4931-47E6-BA6A-407CBD079E47}" type="slidenum">
              <a:rPr sz="1050" dirty="0">
                <a:latin typeface="Arial"/>
                <a:cs typeface="Arial"/>
              </a:rPr>
              <a:t>10</a:t>
            </a:fld>
            <a:endParaRPr sz="1050" dirty="0">
              <a:latin typeface="Arial"/>
              <a:cs typeface="Arial"/>
            </a:endParaRPr>
          </a:p>
        </p:txBody>
      </p:sp>
      <p:sp>
        <p:nvSpPr>
          <p:cNvPr id="16" name="object 2">
            <a:extLst>
              <a:ext uri="{FF2B5EF4-FFF2-40B4-BE49-F238E27FC236}">
                <a16:creationId xmlns:a16="http://schemas.microsoft.com/office/drawing/2014/main" id="{84C46D55-81F5-8F50-90FE-A77630060BBB}"/>
              </a:ext>
            </a:extLst>
          </p:cNvPr>
          <p:cNvSpPr txBox="1">
            <a:spLocks/>
          </p:cNvSpPr>
          <p:nvPr/>
        </p:nvSpPr>
        <p:spPr>
          <a:xfrm>
            <a:off x="337896" y="102212"/>
            <a:ext cx="789170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Noto Sans CJK JP Regular"/>
                <a:ea typeface="+mj-ea"/>
                <a:cs typeface="Noto Sans CJK JP Regular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altLang="zh-TW" b="1" dirty="0"/>
              <a:t>ESG Scores</a:t>
            </a:r>
            <a:r>
              <a:rPr lang="zh-TW" altLang="en-US" b="1" dirty="0"/>
              <a:t> 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公司頁面</a:t>
            </a:r>
            <a:endParaRPr lang="en-US" b="1" kern="0" spc="-60" dirty="0">
              <a:latin typeface="微軟正黑體" panose="020B0604030504040204" pitchFamily="34" charset="-120"/>
              <a:ea typeface="微軟正黑體" panose="020B0604030504040204" pitchFamily="34" charset="-120"/>
              <a:cs typeface="Arial"/>
            </a:endParaRPr>
          </a:p>
        </p:txBody>
      </p:sp>
      <p:sp>
        <p:nvSpPr>
          <p:cNvPr id="18" name="object 3">
            <a:extLst>
              <a:ext uri="{FF2B5EF4-FFF2-40B4-BE49-F238E27FC236}">
                <a16:creationId xmlns:a16="http://schemas.microsoft.com/office/drawing/2014/main" id="{A3E35A7C-B697-61BE-D02F-BC40BDF352F0}"/>
              </a:ext>
            </a:extLst>
          </p:cNvPr>
          <p:cNvSpPr txBox="1"/>
          <p:nvPr/>
        </p:nvSpPr>
        <p:spPr>
          <a:xfrm>
            <a:off x="329828" y="782661"/>
            <a:ext cx="9346235" cy="819158"/>
          </a:xfrm>
          <a:prstGeom prst="rect">
            <a:avLst/>
          </a:prstGeom>
        </p:spPr>
        <p:txBody>
          <a:bodyPr vert="horz" wrap="square" lIns="0" tIns="38695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ESG Score Contribution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圖表顯示分數中由揭露資料與估算資料所構成的比例，並會根據切換選項即時更新。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Picture 6" descr="信評和指數都是它的印鈔機。全美三大信評公司、S&amp;P500的編製者- 標準普爾S&amp;P Global。 - 百舜的美國股市專欄">
            <a:extLst>
              <a:ext uri="{FF2B5EF4-FFF2-40B4-BE49-F238E27FC236}">
                <a16:creationId xmlns:a16="http://schemas.microsoft.com/office/drawing/2014/main" id="{A98C12EE-5A15-F043-F3B7-57A606DF6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13202" y1="50355" x2="13202" y2="50355"/>
                        <a14:foregroundMark x1="25843" y1="58156" x2="25843" y2="58156"/>
                        <a14:foregroundMark x1="37921" y1="58156" x2="37921" y2="58156"/>
                        <a14:foregroundMark x1="47753" y1="46099" x2="47753" y2="46099"/>
                        <a14:foregroundMark x1="57303" y1="53901" x2="57303" y2="53901"/>
                        <a14:foregroundMark x1="63202" y1="51773" x2="63202" y2="51773"/>
                        <a14:foregroundMark x1="70787" y1="52482" x2="70787" y2="52482"/>
                        <a14:foregroundMark x1="78652" y1="61702" x2="78652" y2="61702"/>
                        <a14:foregroundMark x1="85955" y1="58865" x2="85955" y2="58865"/>
                        <a14:backgroundMark x1="29213" y1="44681" x2="29213" y2="44681"/>
                        <a14:backgroundMark x1="15730" y1="63830" x2="15730" y2="63830"/>
                        <a14:backgroundMark x1="24719" y1="63121" x2="24719" y2="63121"/>
                        <a14:backgroundMark x1="25000" y1="48936" x2="25000" y2="48936"/>
                        <a14:backgroundMark x1="35955" y1="53901" x2="35955" y2="53901"/>
                        <a14:backgroundMark x1="63483" y1="62411" x2="63483" y2="59574"/>
                        <a14:backgroundMark x1="72753" y1="57447" x2="72753" y2="57447"/>
                        <a14:backgroundMark x1="80337" y1="65248" x2="80337" y2="652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36" y="6133341"/>
            <a:ext cx="1829636" cy="724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C75B8429-EEC6-CEAC-0BD1-484707C744E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172" y="1719001"/>
            <a:ext cx="8941655" cy="4356338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55B7F218-24F6-03A4-6D61-709EC10B2762}"/>
              </a:ext>
            </a:extLst>
          </p:cNvPr>
          <p:cNvSpPr/>
          <p:nvPr/>
        </p:nvSpPr>
        <p:spPr>
          <a:xfrm>
            <a:off x="7772400" y="2743200"/>
            <a:ext cx="1635506" cy="1828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lIns="0" tIns="0" rIns="0" bIns="0" rtlCol="0" anchor="ctr"/>
          <a:lstStyle/>
          <a:p>
            <a:pPr algn="ctr"/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318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9C94CD-B2BC-AD63-A95B-DEB1F6FD46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bject 40">
            <a:extLst>
              <a:ext uri="{FF2B5EF4-FFF2-40B4-BE49-F238E27FC236}">
                <a16:creationId xmlns:a16="http://schemas.microsoft.com/office/drawing/2014/main" id="{53A2ECB8-66A8-6E90-0F20-430D798C179E}"/>
              </a:ext>
            </a:extLst>
          </p:cNvPr>
          <p:cNvSpPr/>
          <p:nvPr/>
        </p:nvSpPr>
        <p:spPr>
          <a:xfrm>
            <a:off x="0" y="577976"/>
            <a:ext cx="9906000" cy="0"/>
          </a:xfrm>
          <a:custGeom>
            <a:avLst/>
            <a:gdLst/>
            <a:ahLst/>
            <a:cxnLst/>
            <a:rect l="l" t="t" r="r" b="b"/>
            <a:pathLst>
              <a:path w="9906000">
                <a:moveTo>
                  <a:pt x="0" y="0"/>
                </a:moveTo>
                <a:lnTo>
                  <a:pt x="9906000" y="0"/>
                </a:lnTo>
              </a:path>
            </a:pathLst>
          </a:custGeom>
          <a:ln w="28575">
            <a:solidFill>
              <a:srgbClr val="57585B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>
            <a:extLst>
              <a:ext uri="{FF2B5EF4-FFF2-40B4-BE49-F238E27FC236}">
                <a16:creationId xmlns:a16="http://schemas.microsoft.com/office/drawing/2014/main" id="{3775A6A9-11A5-C3A3-1C71-A0D94252A1AF}"/>
              </a:ext>
            </a:extLst>
          </p:cNvPr>
          <p:cNvSpPr txBox="1"/>
          <p:nvPr/>
        </p:nvSpPr>
        <p:spPr>
          <a:xfrm>
            <a:off x="9407906" y="6481912"/>
            <a:ext cx="243204" cy="224154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390"/>
              </a:spcBef>
            </a:pPr>
            <a:fld id="{81D60167-4931-47E6-BA6A-407CBD079E47}" type="slidenum">
              <a:rPr sz="1050" dirty="0">
                <a:latin typeface="Arial"/>
                <a:cs typeface="Arial"/>
              </a:rPr>
              <a:t>11</a:t>
            </a:fld>
            <a:endParaRPr sz="1050" dirty="0">
              <a:latin typeface="Arial"/>
              <a:cs typeface="Arial"/>
            </a:endParaRPr>
          </a:p>
        </p:txBody>
      </p:sp>
      <p:sp>
        <p:nvSpPr>
          <p:cNvPr id="16" name="object 2">
            <a:extLst>
              <a:ext uri="{FF2B5EF4-FFF2-40B4-BE49-F238E27FC236}">
                <a16:creationId xmlns:a16="http://schemas.microsoft.com/office/drawing/2014/main" id="{29C470AC-040C-1062-43C8-715B2D76E3C9}"/>
              </a:ext>
            </a:extLst>
          </p:cNvPr>
          <p:cNvSpPr txBox="1">
            <a:spLocks/>
          </p:cNvSpPr>
          <p:nvPr/>
        </p:nvSpPr>
        <p:spPr>
          <a:xfrm>
            <a:off x="337896" y="102212"/>
            <a:ext cx="789170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Noto Sans CJK JP Regular"/>
                <a:ea typeface="+mj-ea"/>
                <a:cs typeface="Noto Sans CJK JP Regular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altLang="zh-TW" b="1" dirty="0"/>
              <a:t>ESG Scores Raw Data</a:t>
            </a:r>
            <a:endParaRPr lang="en-US" b="1" kern="0" spc="-60" dirty="0">
              <a:latin typeface="微軟正黑體" panose="020B0604030504040204" pitchFamily="34" charset="-120"/>
              <a:ea typeface="微軟正黑體" panose="020B0604030504040204" pitchFamily="34" charset="-120"/>
              <a:cs typeface="Arial"/>
            </a:endParaRPr>
          </a:p>
        </p:txBody>
      </p:sp>
      <p:sp>
        <p:nvSpPr>
          <p:cNvPr id="18" name="object 3">
            <a:extLst>
              <a:ext uri="{FF2B5EF4-FFF2-40B4-BE49-F238E27FC236}">
                <a16:creationId xmlns:a16="http://schemas.microsoft.com/office/drawing/2014/main" id="{43E3C35C-A543-73B4-9DD3-4FB5903B747C}"/>
              </a:ext>
            </a:extLst>
          </p:cNvPr>
          <p:cNvSpPr txBox="1"/>
          <p:nvPr/>
        </p:nvSpPr>
        <p:spPr>
          <a:xfrm>
            <a:off x="329828" y="782661"/>
            <a:ext cx="9346235" cy="316072"/>
          </a:xfrm>
          <a:prstGeom prst="rect">
            <a:avLst/>
          </a:prstGeom>
        </p:spPr>
        <p:txBody>
          <a:bodyPr vert="horz" wrap="square" lIns="0" tIns="38695" rIns="0" bIns="0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提供公司透過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CSA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問卷提交的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ESG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原始資料。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Picture 6" descr="信評和指數都是它的印鈔機。全美三大信評公司、S&amp;P500的編製者- 標準普爾S&amp;P Global。 - 百舜的美國股市專欄">
            <a:extLst>
              <a:ext uri="{FF2B5EF4-FFF2-40B4-BE49-F238E27FC236}">
                <a16:creationId xmlns:a16="http://schemas.microsoft.com/office/drawing/2014/main" id="{5E84D697-1B16-1B58-6EE7-F1764AB65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13202" y1="50355" x2="13202" y2="50355"/>
                        <a14:foregroundMark x1="25843" y1="58156" x2="25843" y2="58156"/>
                        <a14:foregroundMark x1="37921" y1="58156" x2="37921" y2="58156"/>
                        <a14:foregroundMark x1="47753" y1="46099" x2="47753" y2="46099"/>
                        <a14:foregroundMark x1="57303" y1="53901" x2="57303" y2="53901"/>
                        <a14:foregroundMark x1="63202" y1="51773" x2="63202" y2="51773"/>
                        <a14:foregroundMark x1="70787" y1="52482" x2="70787" y2="52482"/>
                        <a14:foregroundMark x1="78652" y1="61702" x2="78652" y2="61702"/>
                        <a14:foregroundMark x1="85955" y1="58865" x2="85955" y2="58865"/>
                        <a14:backgroundMark x1="29213" y1="44681" x2="29213" y2="44681"/>
                        <a14:backgroundMark x1="15730" y1="63830" x2="15730" y2="63830"/>
                        <a14:backgroundMark x1="24719" y1="63121" x2="24719" y2="63121"/>
                        <a14:backgroundMark x1="25000" y1="48936" x2="25000" y2="48936"/>
                        <a14:backgroundMark x1="35955" y1="53901" x2="35955" y2="53901"/>
                        <a14:backgroundMark x1="63483" y1="62411" x2="63483" y2="59574"/>
                        <a14:backgroundMark x1="72753" y1="57447" x2="72753" y2="57447"/>
                        <a14:backgroundMark x1="80337" y1="65248" x2="80337" y2="652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36" y="6133341"/>
            <a:ext cx="1829636" cy="724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1BC51372-336A-91B1-4621-7C3821DBB97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689" y="1303417"/>
            <a:ext cx="9130511" cy="4584793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0B70FB35-49BB-F071-7C45-D5EAE353AEE0}"/>
              </a:ext>
            </a:extLst>
          </p:cNvPr>
          <p:cNvSpPr/>
          <p:nvPr/>
        </p:nvSpPr>
        <p:spPr>
          <a:xfrm>
            <a:off x="437689" y="3676022"/>
            <a:ext cx="814346" cy="228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lIns="0" tIns="0" rIns="0" bIns="0" rtlCol="0" anchor="ctr"/>
          <a:lstStyle/>
          <a:p>
            <a:pPr algn="ctr"/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DEF0CB89-90C9-161A-8C04-C651050ADA7E}"/>
              </a:ext>
            </a:extLst>
          </p:cNvPr>
          <p:cNvSpPr/>
          <p:nvPr/>
        </p:nvSpPr>
        <p:spPr>
          <a:xfrm>
            <a:off x="609600" y="4953000"/>
            <a:ext cx="990599" cy="228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lIns="0" tIns="0" rIns="0" bIns="0" rtlCol="0" anchor="ctr"/>
          <a:lstStyle/>
          <a:p>
            <a:pPr algn="ctr"/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6343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485C14-6EE2-BEAA-7824-329EFADC3B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>
            <a:extLst>
              <a:ext uri="{FF2B5EF4-FFF2-40B4-BE49-F238E27FC236}">
                <a16:creationId xmlns:a16="http://schemas.microsoft.com/office/drawing/2014/main" id="{D3FFC70A-6A76-9C2E-C06E-159F947C9E7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000" y="1247066"/>
            <a:ext cx="9108000" cy="4792666"/>
          </a:xfrm>
          <a:prstGeom prst="rect">
            <a:avLst/>
          </a:prstGeom>
        </p:spPr>
      </p:pic>
      <p:sp>
        <p:nvSpPr>
          <p:cNvPr id="40" name="object 40">
            <a:extLst>
              <a:ext uri="{FF2B5EF4-FFF2-40B4-BE49-F238E27FC236}">
                <a16:creationId xmlns:a16="http://schemas.microsoft.com/office/drawing/2014/main" id="{935D1ABF-78A0-FDAF-3A31-1D36B0CE0277}"/>
              </a:ext>
            </a:extLst>
          </p:cNvPr>
          <p:cNvSpPr/>
          <p:nvPr/>
        </p:nvSpPr>
        <p:spPr>
          <a:xfrm>
            <a:off x="0" y="577976"/>
            <a:ext cx="9906000" cy="0"/>
          </a:xfrm>
          <a:custGeom>
            <a:avLst/>
            <a:gdLst/>
            <a:ahLst/>
            <a:cxnLst/>
            <a:rect l="l" t="t" r="r" b="b"/>
            <a:pathLst>
              <a:path w="9906000">
                <a:moveTo>
                  <a:pt x="0" y="0"/>
                </a:moveTo>
                <a:lnTo>
                  <a:pt x="9906000" y="0"/>
                </a:lnTo>
              </a:path>
            </a:pathLst>
          </a:custGeom>
          <a:ln w="28575">
            <a:solidFill>
              <a:srgbClr val="57585B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>
            <a:extLst>
              <a:ext uri="{FF2B5EF4-FFF2-40B4-BE49-F238E27FC236}">
                <a16:creationId xmlns:a16="http://schemas.microsoft.com/office/drawing/2014/main" id="{3BC091EF-AD1F-53C5-D3E1-AFA5892E78CB}"/>
              </a:ext>
            </a:extLst>
          </p:cNvPr>
          <p:cNvSpPr txBox="1"/>
          <p:nvPr/>
        </p:nvSpPr>
        <p:spPr>
          <a:xfrm>
            <a:off x="9407906" y="6481912"/>
            <a:ext cx="243204" cy="224154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390"/>
              </a:spcBef>
            </a:pPr>
            <a:fld id="{81D60167-4931-47E6-BA6A-407CBD079E47}" type="slidenum">
              <a:rPr sz="1050" dirty="0">
                <a:latin typeface="Arial"/>
                <a:cs typeface="Arial"/>
              </a:rPr>
              <a:t>12</a:t>
            </a:fld>
            <a:endParaRPr sz="1050" dirty="0">
              <a:latin typeface="Arial"/>
              <a:cs typeface="Arial"/>
            </a:endParaRPr>
          </a:p>
        </p:txBody>
      </p:sp>
      <p:sp>
        <p:nvSpPr>
          <p:cNvPr id="16" name="object 2">
            <a:extLst>
              <a:ext uri="{FF2B5EF4-FFF2-40B4-BE49-F238E27FC236}">
                <a16:creationId xmlns:a16="http://schemas.microsoft.com/office/drawing/2014/main" id="{FB777567-E822-0ECB-436B-B4107B59404A}"/>
              </a:ext>
            </a:extLst>
          </p:cNvPr>
          <p:cNvSpPr txBox="1">
            <a:spLocks/>
          </p:cNvSpPr>
          <p:nvPr/>
        </p:nvSpPr>
        <p:spPr>
          <a:xfrm>
            <a:off x="337896" y="102212"/>
            <a:ext cx="789170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Noto Sans CJK JP Regular"/>
                <a:ea typeface="+mj-ea"/>
                <a:cs typeface="Noto Sans CJK JP Regular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altLang="zh-TW" b="1" dirty="0"/>
              <a:t>ESG Scores History</a:t>
            </a:r>
            <a:endParaRPr lang="en-US" b="1" kern="0" spc="-60" dirty="0">
              <a:latin typeface="微軟正黑體" panose="020B0604030504040204" pitchFamily="34" charset="-120"/>
              <a:ea typeface="微軟正黑體" panose="020B0604030504040204" pitchFamily="34" charset="-120"/>
              <a:cs typeface="Arial"/>
            </a:endParaRPr>
          </a:p>
        </p:txBody>
      </p:sp>
      <p:sp>
        <p:nvSpPr>
          <p:cNvPr id="18" name="object 3">
            <a:extLst>
              <a:ext uri="{FF2B5EF4-FFF2-40B4-BE49-F238E27FC236}">
                <a16:creationId xmlns:a16="http://schemas.microsoft.com/office/drawing/2014/main" id="{8EAD2C9C-8A5D-62AA-39E8-D120194B24B7}"/>
              </a:ext>
            </a:extLst>
          </p:cNvPr>
          <p:cNvSpPr txBox="1"/>
          <p:nvPr/>
        </p:nvSpPr>
        <p:spPr>
          <a:xfrm>
            <a:off x="337896" y="723083"/>
            <a:ext cx="9346235" cy="316072"/>
          </a:xfrm>
          <a:prstGeom prst="rect">
            <a:avLst/>
          </a:prstGeom>
        </p:spPr>
        <p:txBody>
          <a:bodyPr vert="horz" wrap="square" lIns="0" tIns="38695" rIns="0" bIns="0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可查閱自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2013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年以來的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ESG Scores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歷史分數與資料，追蹤公司的長期變化。</a:t>
            </a:r>
          </a:p>
        </p:txBody>
      </p:sp>
      <p:pic>
        <p:nvPicPr>
          <p:cNvPr id="2" name="Picture 6" descr="信評和指數都是它的印鈔機。全美三大信評公司、S&amp;P500的編製者- 標準普爾S&amp;P Global。 - 百舜的美國股市專欄">
            <a:extLst>
              <a:ext uri="{FF2B5EF4-FFF2-40B4-BE49-F238E27FC236}">
                <a16:creationId xmlns:a16="http://schemas.microsoft.com/office/drawing/2014/main" id="{E055921A-D45F-F613-0F09-D082C868D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3202" y1="50355" x2="13202" y2="50355"/>
                        <a14:foregroundMark x1="25843" y1="58156" x2="25843" y2="58156"/>
                        <a14:foregroundMark x1="37921" y1="58156" x2="37921" y2="58156"/>
                        <a14:foregroundMark x1="47753" y1="46099" x2="47753" y2="46099"/>
                        <a14:foregroundMark x1="57303" y1="53901" x2="57303" y2="53901"/>
                        <a14:foregroundMark x1="63202" y1="51773" x2="63202" y2="51773"/>
                        <a14:foregroundMark x1="70787" y1="52482" x2="70787" y2="52482"/>
                        <a14:foregroundMark x1="78652" y1="61702" x2="78652" y2="61702"/>
                        <a14:foregroundMark x1="85955" y1="58865" x2="85955" y2="58865"/>
                        <a14:backgroundMark x1="29213" y1="44681" x2="29213" y2="44681"/>
                        <a14:backgroundMark x1="15730" y1="63830" x2="15730" y2="63830"/>
                        <a14:backgroundMark x1="24719" y1="63121" x2="24719" y2="63121"/>
                        <a14:backgroundMark x1="25000" y1="48936" x2="25000" y2="48936"/>
                        <a14:backgroundMark x1="35955" y1="53901" x2="35955" y2="53901"/>
                        <a14:backgroundMark x1="63483" y1="62411" x2="63483" y2="59574"/>
                        <a14:backgroundMark x1="72753" y1="57447" x2="72753" y2="57447"/>
                        <a14:backgroundMark x1="80337" y1="65248" x2="80337" y2="652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36" y="6133341"/>
            <a:ext cx="1829636" cy="724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24E93F5A-9A3A-E837-42C7-3022B4309384}"/>
              </a:ext>
            </a:extLst>
          </p:cNvPr>
          <p:cNvSpPr/>
          <p:nvPr/>
        </p:nvSpPr>
        <p:spPr>
          <a:xfrm>
            <a:off x="399000" y="4439000"/>
            <a:ext cx="814346" cy="228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lIns="0" tIns="0" rIns="0" bIns="0" rtlCol="0" anchor="ctr"/>
          <a:lstStyle/>
          <a:p>
            <a:pPr algn="ctr"/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D621680E-5A7F-3909-7DA6-5DC2E56238B6}"/>
              </a:ext>
            </a:extLst>
          </p:cNvPr>
          <p:cNvSpPr/>
          <p:nvPr/>
        </p:nvSpPr>
        <p:spPr>
          <a:xfrm>
            <a:off x="533401" y="5672163"/>
            <a:ext cx="814346" cy="228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lIns="0" tIns="0" rIns="0" bIns="0" rtlCol="0" anchor="ctr"/>
          <a:lstStyle/>
          <a:p>
            <a:pPr algn="ctr"/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8153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B12243-B059-6534-9A87-B1FDD87964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bject 40">
            <a:extLst>
              <a:ext uri="{FF2B5EF4-FFF2-40B4-BE49-F238E27FC236}">
                <a16:creationId xmlns:a16="http://schemas.microsoft.com/office/drawing/2014/main" id="{F0F20EE0-E610-2CC9-A450-8DF3BF71B45E}"/>
              </a:ext>
            </a:extLst>
          </p:cNvPr>
          <p:cNvSpPr/>
          <p:nvPr/>
        </p:nvSpPr>
        <p:spPr>
          <a:xfrm>
            <a:off x="0" y="577976"/>
            <a:ext cx="9906000" cy="0"/>
          </a:xfrm>
          <a:custGeom>
            <a:avLst/>
            <a:gdLst/>
            <a:ahLst/>
            <a:cxnLst/>
            <a:rect l="l" t="t" r="r" b="b"/>
            <a:pathLst>
              <a:path w="9906000">
                <a:moveTo>
                  <a:pt x="0" y="0"/>
                </a:moveTo>
                <a:lnTo>
                  <a:pt x="9906000" y="0"/>
                </a:lnTo>
              </a:path>
            </a:pathLst>
          </a:custGeom>
          <a:ln w="28575">
            <a:solidFill>
              <a:srgbClr val="57585B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>
            <a:extLst>
              <a:ext uri="{FF2B5EF4-FFF2-40B4-BE49-F238E27FC236}">
                <a16:creationId xmlns:a16="http://schemas.microsoft.com/office/drawing/2014/main" id="{A679F434-B35E-53C1-F9E8-7C42AE087EA5}"/>
              </a:ext>
            </a:extLst>
          </p:cNvPr>
          <p:cNvSpPr txBox="1"/>
          <p:nvPr/>
        </p:nvSpPr>
        <p:spPr>
          <a:xfrm>
            <a:off x="9407906" y="6481912"/>
            <a:ext cx="243204" cy="224154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390"/>
              </a:spcBef>
            </a:pPr>
            <a:fld id="{81D60167-4931-47E6-BA6A-407CBD079E47}" type="slidenum">
              <a:rPr sz="1050" dirty="0">
                <a:latin typeface="Arial"/>
                <a:cs typeface="Arial"/>
              </a:rPr>
              <a:t>13</a:t>
            </a:fld>
            <a:endParaRPr sz="1050" dirty="0">
              <a:latin typeface="Arial"/>
              <a:cs typeface="Arial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4AF33B8E-4E0B-C0CD-4D70-9617C2701DA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78" y="1953881"/>
            <a:ext cx="9249283" cy="4640108"/>
          </a:xfrm>
          <a:prstGeom prst="rect">
            <a:avLst/>
          </a:prstGeom>
        </p:spPr>
      </p:pic>
      <p:sp>
        <p:nvSpPr>
          <p:cNvPr id="16" name="object 2">
            <a:extLst>
              <a:ext uri="{FF2B5EF4-FFF2-40B4-BE49-F238E27FC236}">
                <a16:creationId xmlns:a16="http://schemas.microsoft.com/office/drawing/2014/main" id="{15169562-03E8-1850-E0EF-2663042D30E0}"/>
              </a:ext>
            </a:extLst>
          </p:cNvPr>
          <p:cNvSpPr txBox="1">
            <a:spLocks/>
          </p:cNvSpPr>
          <p:nvPr/>
        </p:nvSpPr>
        <p:spPr>
          <a:xfrm>
            <a:off x="337896" y="102212"/>
            <a:ext cx="789170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Noto Sans CJK JP Regular"/>
                <a:ea typeface="+mj-ea"/>
                <a:cs typeface="Noto Sans CJK JP Regular"/>
              </a:defRPr>
            </a:lvl1pPr>
          </a:lstStyle>
          <a:p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Screener 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工具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下載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ESG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相關指標</a:t>
            </a:r>
          </a:p>
        </p:txBody>
      </p:sp>
      <p:sp>
        <p:nvSpPr>
          <p:cNvPr id="18" name="object 3">
            <a:extLst>
              <a:ext uri="{FF2B5EF4-FFF2-40B4-BE49-F238E27FC236}">
                <a16:creationId xmlns:a16="http://schemas.microsoft.com/office/drawing/2014/main" id="{649E945E-E724-0831-11BA-22E930F21067}"/>
              </a:ext>
            </a:extLst>
          </p:cNvPr>
          <p:cNvSpPr txBox="1"/>
          <p:nvPr/>
        </p:nvSpPr>
        <p:spPr>
          <a:xfrm>
            <a:off x="337896" y="723083"/>
            <a:ext cx="9346235" cy="1147069"/>
          </a:xfrm>
          <a:prstGeom prst="rect">
            <a:avLst/>
          </a:prstGeom>
        </p:spPr>
        <p:txBody>
          <a:bodyPr vert="horz" wrap="square" lIns="0" tIns="38695" rIns="0" bIns="0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點選上方導覽列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Screener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→ 點選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Companies</a:t>
            </a: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直接搜尋或在左側選擇篩選條件（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Criteria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跳出選定條件視窗，設定細項後，點擊「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Add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選定條件視窗關閉後點擊「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Run Screen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</a:p>
        </p:txBody>
      </p:sp>
      <p:pic>
        <p:nvPicPr>
          <p:cNvPr id="2" name="Picture 6" descr="信評和指數都是它的印鈔機。全美三大信評公司、S&amp;P500的編製者- 標準普爾S&amp;P Global。 - 百舜的美國股市專欄">
            <a:extLst>
              <a:ext uri="{FF2B5EF4-FFF2-40B4-BE49-F238E27FC236}">
                <a16:creationId xmlns:a16="http://schemas.microsoft.com/office/drawing/2014/main" id="{DB23000B-7E59-1881-4C95-4D3309FCB5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3202" y1="50355" x2="13202" y2="50355"/>
                        <a14:foregroundMark x1="25843" y1="58156" x2="25843" y2="58156"/>
                        <a14:foregroundMark x1="37921" y1="58156" x2="37921" y2="58156"/>
                        <a14:foregroundMark x1="47753" y1="46099" x2="47753" y2="46099"/>
                        <a14:foregroundMark x1="57303" y1="53901" x2="57303" y2="53901"/>
                        <a14:foregroundMark x1="63202" y1="51773" x2="63202" y2="51773"/>
                        <a14:foregroundMark x1="70787" y1="52482" x2="70787" y2="52482"/>
                        <a14:foregroundMark x1="78652" y1="61702" x2="78652" y2="61702"/>
                        <a14:foregroundMark x1="85955" y1="58865" x2="85955" y2="58865"/>
                        <a14:backgroundMark x1="29213" y1="44681" x2="29213" y2="44681"/>
                        <a14:backgroundMark x1="15730" y1="63830" x2="15730" y2="63830"/>
                        <a14:backgroundMark x1="24719" y1="63121" x2="24719" y2="63121"/>
                        <a14:backgroundMark x1="25000" y1="48936" x2="25000" y2="48936"/>
                        <a14:backgroundMark x1="35955" y1="53901" x2="35955" y2="53901"/>
                        <a14:backgroundMark x1="63483" y1="62411" x2="63483" y2="59574"/>
                        <a14:backgroundMark x1="72753" y1="57447" x2="72753" y2="57447"/>
                        <a14:backgroundMark x1="80337" y1="65248" x2="80337" y2="652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36" y="6133341"/>
            <a:ext cx="1829636" cy="724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DED134A7-73E5-5BE0-B24D-8EF41FE86964}"/>
              </a:ext>
            </a:extLst>
          </p:cNvPr>
          <p:cNvSpPr/>
          <p:nvPr/>
        </p:nvSpPr>
        <p:spPr>
          <a:xfrm>
            <a:off x="2854567" y="2291268"/>
            <a:ext cx="609601" cy="24385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lIns="0" tIns="0" rIns="0" bIns="0" rtlCol="0" anchor="ctr"/>
          <a:lstStyle/>
          <a:p>
            <a:pPr algn="ctr"/>
            <a:endParaRPr lang="zh-TW" altLang="en-US">
              <a:solidFill>
                <a:prstClr val="black"/>
              </a:solidFill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BB711D65-01A6-A65D-C6F3-00B0BFB1605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87499" y="657408"/>
            <a:ext cx="2053586" cy="19399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F82538C8-BD6E-8B72-AD0E-686DC837D47E}"/>
              </a:ext>
            </a:extLst>
          </p:cNvPr>
          <p:cNvSpPr/>
          <p:nvPr/>
        </p:nvSpPr>
        <p:spPr>
          <a:xfrm>
            <a:off x="6453694" y="716642"/>
            <a:ext cx="1063981" cy="2812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lIns="0" tIns="0" rIns="0" bIns="0" rtlCol="0" anchor="ctr"/>
          <a:lstStyle/>
          <a:p>
            <a:pPr algn="ctr"/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11402986-E42C-F238-8C18-A07EAFBE49C6}"/>
              </a:ext>
            </a:extLst>
          </p:cNvPr>
          <p:cNvSpPr/>
          <p:nvPr/>
        </p:nvSpPr>
        <p:spPr>
          <a:xfrm>
            <a:off x="6578511" y="1798848"/>
            <a:ext cx="814346" cy="228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lIns="0" tIns="0" rIns="0" bIns="0" rtlCol="0" anchor="ctr"/>
          <a:lstStyle/>
          <a:p>
            <a:pPr algn="ctr"/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3FE3F89A-95B2-79BD-B33A-FAEC72D3E696}"/>
              </a:ext>
            </a:extLst>
          </p:cNvPr>
          <p:cNvSpPr/>
          <p:nvPr/>
        </p:nvSpPr>
        <p:spPr>
          <a:xfrm>
            <a:off x="8940265" y="2457869"/>
            <a:ext cx="609601" cy="24385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lIns="0" tIns="0" rIns="0" bIns="0" rtlCol="0" anchor="ctr"/>
          <a:lstStyle/>
          <a:p>
            <a:pPr algn="ctr"/>
            <a:endParaRPr lang="zh-TW" altLang="en-US">
              <a:solidFill>
                <a:prstClr val="black"/>
              </a:solidFill>
            </a:endParaRP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6A68D65A-857F-3375-F610-C67AE4C9C48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86200" y="2948108"/>
            <a:ext cx="4419600" cy="364588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2" name="矩形 21">
            <a:extLst>
              <a:ext uri="{FF2B5EF4-FFF2-40B4-BE49-F238E27FC236}">
                <a16:creationId xmlns:a16="http://schemas.microsoft.com/office/drawing/2014/main" id="{5D7EF917-520D-6A1E-08B1-7C4F2E859BD6}"/>
              </a:ext>
            </a:extLst>
          </p:cNvPr>
          <p:cNvSpPr/>
          <p:nvPr/>
        </p:nvSpPr>
        <p:spPr>
          <a:xfrm>
            <a:off x="6136911" y="3657600"/>
            <a:ext cx="2092689" cy="125473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lIns="0" tIns="0" rIns="0" bIns="0" rtlCol="0" anchor="ctr"/>
          <a:lstStyle/>
          <a:p>
            <a:pPr algn="ctr"/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56C4C409-C41E-9560-451D-01268C55EA43}"/>
              </a:ext>
            </a:extLst>
          </p:cNvPr>
          <p:cNvSpPr/>
          <p:nvPr/>
        </p:nvSpPr>
        <p:spPr>
          <a:xfrm>
            <a:off x="7256252" y="6168411"/>
            <a:ext cx="399999" cy="20651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lIns="0" tIns="0" rIns="0" bIns="0" rtlCol="0" anchor="ctr"/>
          <a:lstStyle/>
          <a:p>
            <a:pPr algn="ctr"/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042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5" grpId="0" animBg="1"/>
      <p:bldP spid="20" grpId="0" animBg="1"/>
      <p:bldP spid="22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EAD8AD-8E8F-116C-8205-AD92B0751C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圖片 18">
            <a:extLst>
              <a:ext uri="{FF2B5EF4-FFF2-40B4-BE49-F238E27FC236}">
                <a16:creationId xmlns:a16="http://schemas.microsoft.com/office/drawing/2014/main" id="{988B062E-DB45-A87A-8DC8-230B3E83DC1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0634" y="1593153"/>
            <a:ext cx="7224732" cy="4780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0" name="object 40">
            <a:extLst>
              <a:ext uri="{FF2B5EF4-FFF2-40B4-BE49-F238E27FC236}">
                <a16:creationId xmlns:a16="http://schemas.microsoft.com/office/drawing/2014/main" id="{64CC3C9C-7D68-CE4E-A884-C880AF19C96D}"/>
              </a:ext>
            </a:extLst>
          </p:cNvPr>
          <p:cNvSpPr/>
          <p:nvPr/>
        </p:nvSpPr>
        <p:spPr>
          <a:xfrm>
            <a:off x="0" y="577976"/>
            <a:ext cx="9906000" cy="0"/>
          </a:xfrm>
          <a:custGeom>
            <a:avLst/>
            <a:gdLst/>
            <a:ahLst/>
            <a:cxnLst/>
            <a:rect l="l" t="t" r="r" b="b"/>
            <a:pathLst>
              <a:path w="9906000">
                <a:moveTo>
                  <a:pt x="0" y="0"/>
                </a:moveTo>
                <a:lnTo>
                  <a:pt x="9906000" y="0"/>
                </a:lnTo>
              </a:path>
            </a:pathLst>
          </a:custGeom>
          <a:ln w="28575">
            <a:solidFill>
              <a:srgbClr val="57585B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>
            <a:extLst>
              <a:ext uri="{FF2B5EF4-FFF2-40B4-BE49-F238E27FC236}">
                <a16:creationId xmlns:a16="http://schemas.microsoft.com/office/drawing/2014/main" id="{4F5D627C-CE58-4DAF-5B27-C22DA05DB649}"/>
              </a:ext>
            </a:extLst>
          </p:cNvPr>
          <p:cNvSpPr txBox="1"/>
          <p:nvPr/>
        </p:nvSpPr>
        <p:spPr>
          <a:xfrm>
            <a:off x="9407906" y="6481912"/>
            <a:ext cx="243204" cy="224154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390"/>
              </a:spcBef>
            </a:pPr>
            <a:fld id="{81D60167-4931-47E6-BA6A-407CBD079E47}" type="slidenum">
              <a:rPr sz="1050" dirty="0">
                <a:latin typeface="Arial"/>
                <a:cs typeface="Arial"/>
              </a:rPr>
              <a:t>14</a:t>
            </a:fld>
            <a:endParaRPr sz="1050" dirty="0">
              <a:latin typeface="Arial"/>
              <a:cs typeface="Arial"/>
            </a:endParaRPr>
          </a:p>
        </p:txBody>
      </p:sp>
      <p:sp>
        <p:nvSpPr>
          <p:cNvPr id="16" name="object 2">
            <a:extLst>
              <a:ext uri="{FF2B5EF4-FFF2-40B4-BE49-F238E27FC236}">
                <a16:creationId xmlns:a16="http://schemas.microsoft.com/office/drawing/2014/main" id="{8C3F71FA-9E64-41F6-E6E1-F3E6622EACB7}"/>
              </a:ext>
            </a:extLst>
          </p:cNvPr>
          <p:cNvSpPr txBox="1">
            <a:spLocks/>
          </p:cNvSpPr>
          <p:nvPr/>
        </p:nvSpPr>
        <p:spPr>
          <a:xfrm>
            <a:off x="337896" y="102212"/>
            <a:ext cx="789170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Noto Sans CJK JP Regular"/>
                <a:ea typeface="+mj-ea"/>
                <a:cs typeface="Noto Sans CJK JP Regular"/>
              </a:defRPr>
            </a:lvl1pPr>
          </a:lstStyle>
          <a:p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Screener 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工具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下載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ESG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相關指標</a:t>
            </a:r>
          </a:p>
        </p:txBody>
      </p:sp>
      <p:sp>
        <p:nvSpPr>
          <p:cNvPr id="18" name="object 3">
            <a:extLst>
              <a:ext uri="{FF2B5EF4-FFF2-40B4-BE49-F238E27FC236}">
                <a16:creationId xmlns:a16="http://schemas.microsoft.com/office/drawing/2014/main" id="{872BF3BF-C127-1481-6FE8-90896C742001}"/>
              </a:ext>
            </a:extLst>
          </p:cNvPr>
          <p:cNvSpPr txBox="1"/>
          <p:nvPr/>
        </p:nvSpPr>
        <p:spPr>
          <a:xfrm>
            <a:off x="337896" y="723083"/>
            <a:ext cx="9346235" cy="593071"/>
          </a:xfrm>
          <a:prstGeom prst="rect">
            <a:avLst/>
          </a:prstGeom>
        </p:spPr>
        <p:txBody>
          <a:bodyPr vert="horz" wrap="square" lIns="0" tIns="38695" rIns="0" bIns="0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顯示篩選結果後，點擊「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DISPLAY COLUMNS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」來打開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Field Selector</a:t>
            </a: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展開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Sustainability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，選擇欲顯示之欄位與參數，點擊向右三角形，再點擊「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Apply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</a:p>
        </p:txBody>
      </p:sp>
      <p:pic>
        <p:nvPicPr>
          <p:cNvPr id="2" name="Picture 6" descr="信評和指數都是它的印鈔機。全美三大信評公司、S&amp;P500的編製者- 標準普爾S&amp;P Global。 - 百舜的美國股市專欄">
            <a:extLst>
              <a:ext uri="{FF2B5EF4-FFF2-40B4-BE49-F238E27FC236}">
                <a16:creationId xmlns:a16="http://schemas.microsoft.com/office/drawing/2014/main" id="{DB63BD60-7D20-73C4-7CC7-D66121742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3202" y1="50355" x2="13202" y2="50355"/>
                        <a14:foregroundMark x1="25843" y1="58156" x2="25843" y2="58156"/>
                        <a14:foregroundMark x1="37921" y1="58156" x2="37921" y2="58156"/>
                        <a14:foregroundMark x1="47753" y1="46099" x2="47753" y2="46099"/>
                        <a14:foregroundMark x1="57303" y1="53901" x2="57303" y2="53901"/>
                        <a14:foregroundMark x1="63202" y1="51773" x2="63202" y2="51773"/>
                        <a14:foregroundMark x1="70787" y1="52482" x2="70787" y2="52482"/>
                        <a14:foregroundMark x1="78652" y1="61702" x2="78652" y2="61702"/>
                        <a14:foregroundMark x1="85955" y1="58865" x2="85955" y2="58865"/>
                        <a14:backgroundMark x1="29213" y1="44681" x2="29213" y2="44681"/>
                        <a14:backgroundMark x1="15730" y1="63830" x2="15730" y2="63830"/>
                        <a14:backgroundMark x1="24719" y1="63121" x2="24719" y2="63121"/>
                        <a14:backgroundMark x1="25000" y1="48936" x2="25000" y2="48936"/>
                        <a14:backgroundMark x1="35955" y1="53901" x2="35955" y2="53901"/>
                        <a14:backgroundMark x1="63483" y1="62411" x2="63483" y2="59574"/>
                        <a14:backgroundMark x1="72753" y1="57447" x2="72753" y2="57447"/>
                        <a14:backgroundMark x1="80337" y1="65248" x2="80337" y2="652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36" y="6133341"/>
            <a:ext cx="1829636" cy="724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A43F6E6B-1F7C-24E3-10FB-2D141BB54A85}"/>
              </a:ext>
            </a:extLst>
          </p:cNvPr>
          <p:cNvSpPr/>
          <p:nvPr/>
        </p:nvSpPr>
        <p:spPr>
          <a:xfrm>
            <a:off x="2362200" y="1623959"/>
            <a:ext cx="1143000" cy="20484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lIns="0" tIns="0" rIns="0" bIns="0" rtlCol="0" anchor="ctr"/>
          <a:lstStyle/>
          <a:p>
            <a:pPr algn="ctr"/>
            <a:endParaRPr lang="zh-TW" altLang="en-US">
              <a:solidFill>
                <a:prstClr val="black"/>
              </a:solidFill>
            </a:endParaRPr>
          </a:p>
        </p:txBody>
      </p:sp>
      <p:pic>
        <p:nvPicPr>
          <p:cNvPr id="21" name="圖片 20">
            <a:extLst>
              <a:ext uri="{FF2B5EF4-FFF2-40B4-BE49-F238E27FC236}">
                <a16:creationId xmlns:a16="http://schemas.microsoft.com/office/drawing/2014/main" id="{418756C6-3FB4-9687-A0E8-03251CBC029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804" y="1656751"/>
            <a:ext cx="7862391" cy="41995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E22DCA09-67B9-F200-7FD7-6DFD8EA07635}"/>
              </a:ext>
            </a:extLst>
          </p:cNvPr>
          <p:cNvSpPr/>
          <p:nvPr/>
        </p:nvSpPr>
        <p:spPr>
          <a:xfrm>
            <a:off x="1219199" y="3307074"/>
            <a:ext cx="609601" cy="24385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lIns="0" tIns="0" rIns="0" bIns="0" rtlCol="0" anchor="ctr"/>
          <a:lstStyle/>
          <a:p>
            <a:pPr algn="ctr"/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3DA57209-DD72-9D81-22FD-5C9DFC1FDBEF}"/>
              </a:ext>
            </a:extLst>
          </p:cNvPr>
          <p:cNvSpPr/>
          <p:nvPr/>
        </p:nvSpPr>
        <p:spPr>
          <a:xfrm>
            <a:off x="3486786" y="2347895"/>
            <a:ext cx="2380614" cy="75433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lIns="0" tIns="0" rIns="0" bIns="0" rtlCol="0" anchor="ctr"/>
          <a:lstStyle/>
          <a:p>
            <a:pPr algn="ctr"/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7F73243-7EA7-CCE3-72A8-BDE2B6F5D5C7}"/>
              </a:ext>
            </a:extLst>
          </p:cNvPr>
          <p:cNvSpPr/>
          <p:nvPr/>
        </p:nvSpPr>
        <p:spPr>
          <a:xfrm>
            <a:off x="5867401" y="3633843"/>
            <a:ext cx="381000" cy="24385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lIns="0" tIns="0" rIns="0" bIns="0" rtlCol="0" anchor="ctr"/>
          <a:lstStyle/>
          <a:p>
            <a:pPr algn="ctr"/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0F7C6CC-BA49-F833-97EF-7B2AB46E9A59}"/>
              </a:ext>
            </a:extLst>
          </p:cNvPr>
          <p:cNvSpPr/>
          <p:nvPr/>
        </p:nvSpPr>
        <p:spPr>
          <a:xfrm>
            <a:off x="7924800" y="5410200"/>
            <a:ext cx="495180" cy="228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lIns="0" tIns="0" rIns="0" bIns="0" rtlCol="0" anchor="ctr"/>
          <a:lstStyle/>
          <a:p>
            <a:pPr algn="ctr"/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058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965818-5FC0-58E9-DB61-8BBF950D3F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bject 40">
            <a:extLst>
              <a:ext uri="{FF2B5EF4-FFF2-40B4-BE49-F238E27FC236}">
                <a16:creationId xmlns:a16="http://schemas.microsoft.com/office/drawing/2014/main" id="{0AEE5E34-DA24-FBBC-1D6F-E79E89465902}"/>
              </a:ext>
            </a:extLst>
          </p:cNvPr>
          <p:cNvSpPr/>
          <p:nvPr/>
        </p:nvSpPr>
        <p:spPr>
          <a:xfrm>
            <a:off x="0" y="577976"/>
            <a:ext cx="9906000" cy="0"/>
          </a:xfrm>
          <a:custGeom>
            <a:avLst/>
            <a:gdLst/>
            <a:ahLst/>
            <a:cxnLst/>
            <a:rect l="l" t="t" r="r" b="b"/>
            <a:pathLst>
              <a:path w="9906000">
                <a:moveTo>
                  <a:pt x="0" y="0"/>
                </a:moveTo>
                <a:lnTo>
                  <a:pt x="9906000" y="0"/>
                </a:lnTo>
              </a:path>
            </a:pathLst>
          </a:custGeom>
          <a:ln w="28575">
            <a:solidFill>
              <a:srgbClr val="57585B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>
            <a:extLst>
              <a:ext uri="{FF2B5EF4-FFF2-40B4-BE49-F238E27FC236}">
                <a16:creationId xmlns:a16="http://schemas.microsoft.com/office/drawing/2014/main" id="{64FEE92C-0157-5DE5-7353-460749D2DFFC}"/>
              </a:ext>
            </a:extLst>
          </p:cNvPr>
          <p:cNvSpPr txBox="1"/>
          <p:nvPr/>
        </p:nvSpPr>
        <p:spPr>
          <a:xfrm>
            <a:off x="9407906" y="6481912"/>
            <a:ext cx="243204" cy="224154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390"/>
              </a:spcBef>
            </a:pPr>
            <a:fld id="{81D60167-4931-47E6-BA6A-407CBD079E47}" type="slidenum">
              <a:rPr sz="1050" dirty="0">
                <a:latin typeface="Arial"/>
                <a:cs typeface="Arial"/>
              </a:rPr>
              <a:t>15</a:t>
            </a:fld>
            <a:endParaRPr sz="1050" dirty="0">
              <a:latin typeface="Arial"/>
              <a:cs typeface="Arial"/>
            </a:endParaRPr>
          </a:p>
        </p:txBody>
      </p:sp>
      <p:sp>
        <p:nvSpPr>
          <p:cNvPr id="16" name="object 2">
            <a:extLst>
              <a:ext uri="{FF2B5EF4-FFF2-40B4-BE49-F238E27FC236}">
                <a16:creationId xmlns:a16="http://schemas.microsoft.com/office/drawing/2014/main" id="{322D05A7-560A-BB5E-50E5-A458BDB5D828}"/>
              </a:ext>
            </a:extLst>
          </p:cNvPr>
          <p:cNvSpPr txBox="1">
            <a:spLocks/>
          </p:cNvSpPr>
          <p:nvPr/>
        </p:nvSpPr>
        <p:spPr>
          <a:xfrm>
            <a:off x="337896" y="102212"/>
            <a:ext cx="789170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Noto Sans CJK JP Regular"/>
                <a:ea typeface="+mj-ea"/>
                <a:cs typeface="Noto Sans CJK JP Regular"/>
              </a:defRPr>
            </a:lvl1pPr>
          </a:lstStyle>
          <a:p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Screener 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工具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下載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ESG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相關指標</a:t>
            </a:r>
          </a:p>
        </p:txBody>
      </p:sp>
      <p:sp>
        <p:nvSpPr>
          <p:cNvPr id="18" name="object 3">
            <a:extLst>
              <a:ext uri="{FF2B5EF4-FFF2-40B4-BE49-F238E27FC236}">
                <a16:creationId xmlns:a16="http://schemas.microsoft.com/office/drawing/2014/main" id="{386B4599-9659-C5B8-9413-1D70A216C724}"/>
              </a:ext>
            </a:extLst>
          </p:cNvPr>
          <p:cNvSpPr txBox="1"/>
          <p:nvPr/>
        </p:nvSpPr>
        <p:spPr>
          <a:xfrm>
            <a:off x="337896" y="723083"/>
            <a:ext cx="9346235" cy="1234657"/>
          </a:xfrm>
          <a:prstGeom prst="rect">
            <a:avLst/>
          </a:prstGeom>
        </p:spPr>
        <p:txBody>
          <a:bodyPr vert="horz" wrap="square" lIns="0" tIns="38695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最後在右上角選擇匯出格式，並將資料匯出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Results as Table Function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Results as Single Cell Functions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匯出帶有函數報表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Results as Values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匯出數值報表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Picture 6" descr="信評和指數都是它的印鈔機。全美三大信評公司、S&amp;P500的編製者- 標準普爾S&amp;P Global。 - 百舜的美國股市專欄">
            <a:extLst>
              <a:ext uri="{FF2B5EF4-FFF2-40B4-BE49-F238E27FC236}">
                <a16:creationId xmlns:a16="http://schemas.microsoft.com/office/drawing/2014/main" id="{42C42FEC-71A3-ECEA-C2BA-A9FAC9E5D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13202" y1="50355" x2="13202" y2="50355"/>
                        <a14:foregroundMark x1="25843" y1="58156" x2="25843" y2="58156"/>
                        <a14:foregroundMark x1="37921" y1="58156" x2="37921" y2="58156"/>
                        <a14:foregroundMark x1="47753" y1="46099" x2="47753" y2="46099"/>
                        <a14:foregroundMark x1="57303" y1="53901" x2="57303" y2="53901"/>
                        <a14:foregroundMark x1="63202" y1="51773" x2="63202" y2="51773"/>
                        <a14:foregroundMark x1="70787" y1="52482" x2="70787" y2="52482"/>
                        <a14:foregroundMark x1="78652" y1="61702" x2="78652" y2="61702"/>
                        <a14:foregroundMark x1="85955" y1="58865" x2="85955" y2="58865"/>
                        <a14:backgroundMark x1="29213" y1="44681" x2="29213" y2="44681"/>
                        <a14:backgroundMark x1="15730" y1="63830" x2="15730" y2="63830"/>
                        <a14:backgroundMark x1="24719" y1="63121" x2="24719" y2="63121"/>
                        <a14:backgroundMark x1="25000" y1="48936" x2="25000" y2="48936"/>
                        <a14:backgroundMark x1="35955" y1="53901" x2="35955" y2="53901"/>
                        <a14:backgroundMark x1="63483" y1="62411" x2="63483" y2="59574"/>
                        <a14:backgroundMark x1="72753" y1="57447" x2="72753" y2="57447"/>
                        <a14:backgroundMark x1="80337" y1="65248" x2="80337" y2="652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36" y="6133341"/>
            <a:ext cx="1829636" cy="724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圖片 22">
            <a:extLst>
              <a:ext uri="{FF2B5EF4-FFF2-40B4-BE49-F238E27FC236}">
                <a16:creationId xmlns:a16="http://schemas.microsoft.com/office/drawing/2014/main" id="{352EBE56-518A-5577-9FEF-D31DFB7E2C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7480" y="2667000"/>
            <a:ext cx="5391039" cy="27846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" name="矩形 23">
            <a:extLst>
              <a:ext uri="{FF2B5EF4-FFF2-40B4-BE49-F238E27FC236}">
                <a16:creationId xmlns:a16="http://schemas.microsoft.com/office/drawing/2014/main" id="{017F40D2-B0DE-0111-54A3-774E80026C74}"/>
              </a:ext>
            </a:extLst>
          </p:cNvPr>
          <p:cNvSpPr/>
          <p:nvPr/>
        </p:nvSpPr>
        <p:spPr>
          <a:xfrm>
            <a:off x="3124200" y="3962400"/>
            <a:ext cx="1371600" cy="28778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lIns="0" tIns="0" rIns="0" bIns="0" rtlCol="0" anchor="ctr"/>
          <a:lstStyle/>
          <a:p>
            <a:pPr algn="ctr"/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F786C22A-DC0D-0E84-DF68-93E23582F802}"/>
              </a:ext>
            </a:extLst>
          </p:cNvPr>
          <p:cNvSpPr/>
          <p:nvPr/>
        </p:nvSpPr>
        <p:spPr>
          <a:xfrm>
            <a:off x="3127786" y="3340498"/>
            <a:ext cx="2511014" cy="56271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lIns="0" tIns="0" rIns="0" bIns="0" rtlCol="0" anchor="ctr"/>
          <a:lstStyle/>
          <a:p>
            <a:pPr algn="ctr"/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37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信評和指數都是它的印鈔機。全美三大信評公司、S&amp;P500的編製者- 標準普爾S&amp;P Global。 - 百舜的美國股市專欄">
            <a:extLst>
              <a:ext uri="{FF2B5EF4-FFF2-40B4-BE49-F238E27FC236}">
                <a16:creationId xmlns:a16="http://schemas.microsoft.com/office/drawing/2014/main" id="{54A038F5-AB3E-AD09-7313-4DCC7151BD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13202" y1="50355" x2="13202" y2="50355"/>
                        <a14:foregroundMark x1="25843" y1="58156" x2="25843" y2="58156"/>
                        <a14:foregroundMark x1="37921" y1="58156" x2="37921" y2="58156"/>
                        <a14:foregroundMark x1="47753" y1="46099" x2="47753" y2="46099"/>
                        <a14:foregroundMark x1="57303" y1="53901" x2="57303" y2="53901"/>
                        <a14:foregroundMark x1="63202" y1="51773" x2="63202" y2="51773"/>
                        <a14:foregroundMark x1="70787" y1="52482" x2="70787" y2="52482"/>
                        <a14:foregroundMark x1="78652" y1="61702" x2="78652" y2="61702"/>
                        <a14:foregroundMark x1="85955" y1="58865" x2="85955" y2="58865"/>
                        <a14:backgroundMark x1="29213" y1="44681" x2="29213" y2="44681"/>
                        <a14:backgroundMark x1="15730" y1="63830" x2="15730" y2="63830"/>
                        <a14:backgroundMark x1="24719" y1="63121" x2="24719" y2="63121"/>
                        <a14:backgroundMark x1="25000" y1="48936" x2="25000" y2="48936"/>
                        <a14:backgroundMark x1="35955" y1="53901" x2="35955" y2="53901"/>
                        <a14:backgroundMark x1="63483" y1="62411" x2="63483" y2="59574"/>
                        <a14:backgroundMark x1="72753" y1="57447" x2="72753" y2="57447"/>
                        <a14:backgroundMark x1="80337" y1="65248" x2="80337" y2="652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36" y="6133341"/>
            <a:ext cx="1829636" cy="724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247A15DA-B49B-C91D-8FB2-DEBFE459B877}"/>
              </a:ext>
            </a:extLst>
          </p:cNvPr>
          <p:cNvSpPr/>
          <p:nvPr/>
        </p:nvSpPr>
        <p:spPr>
          <a:xfrm>
            <a:off x="1676400" y="2407081"/>
            <a:ext cx="6553200" cy="20438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kern="6200" spc="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Excel</a:t>
            </a:r>
            <a:r>
              <a:rPr lang="zh-TW" altLang="en-US" sz="4800" b="1" kern="6200" spc="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外掛程式</a:t>
            </a:r>
            <a:endParaRPr lang="en-US" sz="4800" b="1" kern="6200" spc="6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object 40">
            <a:extLst>
              <a:ext uri="{FF2B5EF4-FFF2-40B4-BE49-F238E27FC236}">
                <a16:creationId xmlns:a16="http://schemas.microsoft.com/office/drawing/2014/main" id="{EEB9E97C-F4D4-DDF0-C391-3ABC36378FEF}"/>
              </a:ext>
            </a:extLst>
          </p:cNvPr>
          <p:cNvSpPr/>
          <p:nvPr/>
        </p:nvSpPr>
        <p:spPr>
          <a:xfrm>
            <a:off x="0" y="3955130"/>
            <a:ext cx="9906000" cy="0"/>
          </a:xfrm>
          <a:custGeom>
            <a:avLst/>
            <a:gdLst/>
            <a:ahLst/>
            <a:cxnLst/>
            <a:rect l="l" t="t" r="r" b="b"/>
            <a:pathLst>
              <a:path w="9906000">
                <a:moveTo>
                  <a:pt x="0" y="0"/>
                </a:moveTo>
                <a:lnTo>
                  <a:pt x="9906000" y="0"/>
                </a:lnTo>
              </a:path>
            </a:pathLst>
          </a:custGeom>
          <a:ln w="28575">
            <a:solidFill>
              <a:srgbClr val="57585B"/>
            </a:solidFill>
            <a:prstDash val="dot"/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62859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信評和指數都是它的印鈔機。全美三大信評公司、S&amp;P500的編製者- 標準普爾S&amp;P Global。 - 百舜的美國股市專欄">
            <a:extLst>
              <a:ext uri="{FF2B5EF4-FFF2-40B4-BE49-F238E27FC236}">
                <a16:creationId xmlns:a16="http://schemas.microsoft.com/office/drawing/2014/main" id="{18E2B301-4E1E-F91B-9B94-D8E1CF9E7E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13202" y1="50355" x2="13202" y2="50355"/>
                        <a14:foregroundMark x1="25843" y1="58156" x2="25843" y2="58156"/>
                        <a14:foregroundMark x1="37921" y1="58156" x2="37921" y2="58156"/>
                        <a14:foregroundMark x1="47753" y1="46099" x2="47753" y2="46099"/>
                        <a14:foregroundMark x1="57303" y1="53901" x2="57303" y2="53901"/>
                        <a14:foregroundMark x1="63202" y1="51773" x2="63202" y2="51773"/>
                        <a14:foregroundMark x1="70787" y1="52482" x2="70787" y2="52482"/>
                        <a14:foregroundMark x1="78652" y1="61702" x2="78652" y2="61702"/>
                        <a14:foregroundMark x1="85955" y1="58865" x2="85955" y2="58865"/>
                        <a14:backgroundMark x1="29213" y1="44681" x2="29213" y2="44681"/>
                        <a14:backgroundMark x1="15730" y1="63830" x2="15730" y2="63830"/>
                        <a14:backgroundMark x1="24719" y1="63121" x2="24719" y2="63121"/>
                        <a14:backgroundMark x1="25000" y1="48936" x2="25000" y2="48936"/>
                        <a14:backgroundMark x1="35955" y1="53901" x2="35955" y2="53901"/>
                        <a14:backgroundMark x1="63483" y1="62411" x2="63483" y2="59574"/>
                        <a14:backgroundMark x1="72753" y1="57447" x2="72753" y2="57447"/>
                        <a14:backgroundMark x1="80337" y1="65248" x2="80337" y2="652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36" y="6133341"/>
            <a:ext cx="1829636" cy="724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40">
            <a:extLst>
              <a:ext uri="{FF2B5EF4-FFF2-40B4-BE49-F238E27FC236}">
                <a16:creationId xmlns:a16="http://schemas.microsoft.com/office/drawing/2014/main" id="{18345F11-A4D6-7C5B-4051-3B81FF55BE69}"/>
              </a:ext>
            </a:extLst>
          </p:cNvPr>
          <p:cNvSpPr/>
          <p:nvPr/>
        </p:nvSpPr>
        <p:spPr>
          <a:xfrm>
            <a:off x="0" y="614998"/>
            <a:ext cx="9906000" cy="0"/>
          </a:xfrm>
          <a:custGeom>
            <a:avLst/>
            <a:gdLst/>
            <a:ahLst/>
            <a:cxnLst/>
            <a:rect l="l" t="t" r="r" b="b"/>
            <a:pathLst>
              <a:path w="9906000">
                <a:moveTo>
                  <a:pt x="0" y="0"/>
                </a:moveTo>
                <a:lnTo>
                  <a:pt x="9906000" y="0"/>
                </a:lnTo>
              </a:path>
            </a:pathLst>
          </a:custGeom>
          <a:ln w="28575">
            <a:solidFill>
              <a:srgbClr val="57585B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603E916A-E1CF-4F82-7697-54E294ABA1EC}"/>
              </a:ext>
            </a:extLst>
          </p:cNvPr>
          <p:cNvSpPr txBox="1">
            <a:spLocks/>
          </p:cNvSpPr>
          <p:nvPr/>
        </p:nvSpPr>
        <p:spPr>
          <a:xfrm>
            <a:off x="337896" y="139234"/>
            <a:ext cx="907001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Noto Sans CJK JP Regular"/>
                <a:ea typeface="+mj-ea"/>
                <a:cs typeface="Noto Sans CJK JP Regular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zh-TW" altLang="en-US" b="1" kern="0" spc="-8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使用 </a:t>
            </a:r>
            <a:r>
              <a:rPr lang="en-US" altLang="zh-TW" b="1" kern="0" spc="-8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the Office Plug-In</a:t>
            </a:r>
            <a:endParaRPr lang="en-US" b="1" kern="0" spc="-60" dirty="0">
              <a:latin typeface="微軟正黑體" panose="020B0604030504040204" pitchFamily="34" charset="-120"/>
              <a:ea typeface="微軟正黑體" panose="020B0604030504040204" pitchFamily="34" charset="-120"/>
              <a:cs typeface="Arial"/>
            </a:endParaRPr>
          </a:p>
        </p:txBody>
      </p:sp>
      <p:pic>
        <p:nvPicPr>
          <p:cNvPr id="19" name="圖片 18">
            <a:extLst>
              <a:ext uri="{FF2B5EF4-FFF2-40B4-BE49-F238E27FC236}">
                <a16:creationId xmlns:a16="http://schemas.microsoft.com/office/drawing/2014/main" id="{EE229319-22ED-C593-D405-912284B896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3661" y="1983278"/>
            <a:ext cx="3819048" cy="3571429"/>
          </a:xfrm>
          <a:prstGeom prst="rect">
            <a:avLst/>
          </a:prstGeom>
          <a:ln w="127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9B4FA1B5-FEF1-D517-D202-19EB6BE4AC4B}"/>
              </a:ext>
            </a:extLst>
          </p:cNvPr>
          <p:cNvGrpSpPr>
            <a:grpSpLocks/>
          </p:cNvGrpSpPr>
          <p:nvPr/>
        </p:nvGrpSpPr>
        <p:grpSpPr bwMode="auto">
          <a:xfrm>
            <a:off x="3536593" y="3971063"/>
            <a:ext cx="5871313" cy="2057866"/>
            <a:chOff x="5696" y="498"/>
            <a:chExt cx="5049" cy="1769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D61FEC3-70C9-50FE-AFFD-3390DD5F19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5" y="497"/>
              <a:ext cx="5049" cy="1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EBF4FB2-1A70-F3D1-D9F4-F2D339E6C6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9" y="588"/>
              <a:ext cx="4796" cy="1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CAC49C9-1D9E-5F25-2B1E-267999D2FF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49" y="558"/>
              <a:ext cx="4856" cy="1573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sp>
        <p:nvSpPr>
          <p:cNvPr id="15" name="object 3">
            <a:extLst>
              <a:ext uri="{FF2B5EF4-FFF2-40B4-BE49-F238E27FC236}">
                <a16:creationId xmlns:a16="http://schemas.microsoft.com/office/drawing/2014/main" id="{4CA1F2C3-D97A-8F42-C780-3C1A23A9ADC1}"/>
              </a:ext>
            </a:extLst>
          </p:cNvPr>
          <p:cNvSpPr txBox="1"/>
          <p:nvPr/>
        </p:nvSpPr>
        <p:spPr>
          <a:xfrm>
            <a:off x="221108" y="820190"/>
            <a:ext cx="9463784" cy="79162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85420" indent="-173355">
              <a:lnSpc>
                <a:spcPct val="150000"/>
              </a:lnSpc>
              <a:spcBef>
                <a:spcPts val="90"/>
              </a:spcBef>
              <a:buFont typeface="Arial MT"/>
              <a:buChar char="•"/>
              <a:tabLst>
                <a:tab pos="186055" algn="l"/>
              </a:tabLst>
            </a:pPr>
            <a:r>
              <a:rPr lang="en-US" altLang="zh-TW" spc="-25" dirty="0">
                <a:latin typeface="微軟正黑體" panose="020B0604030504040204" pitchFamily="34" charset="-120"/>
                <a:ea typeface="微軟正黑體" panose="020B0604030504040204" pitchFamily="34" charset="-120"/>
                <a:cs typeface="SimSun"/>
              </a:rPr>
              <a:t>Capital Pro </a:t>
            </a:r>
            <a:r>
              <a:rPr lang="zh-TW" altLang="en-US" spc="-25" dirty="0">
                <a:latin typeface="微軟正黑體" panose="020B0604030504040204" pitchFamily="34" charset="-120"/>
                <a:ea typeface="微軟正黑體" panose="020B0604030504040204" pitchFamily="34" charset="-120"/>
                <a:cs typeface="SimSun"/>
              </a:rPr>
              <a:t>外掛程式是一種工作流程工具，它使用公式將資料自動提出以建立或更新財務模型，進而自動填入模型並使用最新的可用資料。 下載連結：</a:t>
            </a:r>
            <a:r>
              <a:rPr lang="en-US" altLang="zh-TW" spc="-25" dirty="0">
                <a:latin typeface="微軟正黑體" panose="020B0604030504040204" pitchFamily="34" charset="-120"/>
                <a:ea typeface="微軟正黑體" panose="020B0604030504040204" pitchFamily="34" charset="-120"/>
                <a:cs typeface="SimSun"/>
                <a:hlinkClick r:id="rId7"/>
              </a:rPr>
              <a:t>MI Office</a:t>
            </a:r>
            <a:r>
              <a:rPr lang="zh-TW" altLang="en-US" spc="-25" dirty="0">
                <a:latin typeface="微軟正黑體" panose="020B0604030504040204" pitchFamily="34" charset="-120"/>
                <a:ea typeface="微軟正黑體" panose="020B0604030504040204" pitchFamily="34" charset="-120"/>
                <a:cs typeface="SimSun"/>
                <a:hlinkClick r:id="rId7"/>
              </a:rPr>
              <a:t> </a:t>
            </a:r>
            <a:r>
              <a:rPr lang="en-US" altLang="zh-TW" spc="-25" dirty="0">
                <a:latin typeface="微軟正黑體" panose="020B0604030504040204" pitchFamily="34" charset="-120"/>
                <a:ea typeface="微軟正黑體" panose="020B0604030504040204" pitchFamily="34" charset="-120"/>
                <a:cs typeface="SimSun"/>
                <a:hlinkClick r:id="rId7"/>
              </a:rPr>
              <a:t>Plug In</a:t>
            </a:r>
            <a:endParaRPr lang="zh-TW" altLang="en-US" spc="-25" dirty="0">
              <a:latin typeface="微軟正黑體" panose="020B0604030504040204" pitchFamily="34" charset="-120"/>
              <a:ea typeface="微軟正黑體" panose="020B0604030504040204" pitchFamily="34" charset="-120"/>
              <a:cs typeface="SimSun"/>
            </a:endParaRPr>
          </a:p>
        </p:txBody>
      </p:sp>
    </p:spTree>
    <p:extLst>
      <p:ext uri="{BB962C8B-B14F-4D97-AF65-F5344CB8AC3E}">
        <p14:creationId xmlns:p14="http://schemas.microsoft.com/office/powerpoint/2010/main" val="28150388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E29ED5-8548-A990-BC17-3B737D2293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bject 40">
            <a:extLst>
              <a:ext uri="{FF2B5EF4-FFF2-40B4-BE49-F238E27FC236}">
                <a16:creationId xmlns:a16="http://schemas.microsoft.com/office/drawing/2014/main" id="{AA3E91A4-D192-4182-457E-E2270842BBC6}"/>
              </a:ext>
            </a:extLst>
          </p:cNvPr>
          <p:cNvSpPr/>
          <p:nvPr/>
        </p:nvSpPr>
        <p:spPr>
          <a:xfrm>
            <a:off x="0" y="577976"/>
            <a:ext cx="9906000" cy="0"/>
          </a:xfrm>
          <a:custGeom>
            <a:avLst/>
            <a:gdLst/>
            <a:ahLst/>
            <a:cxnLst/>
            <a:rect l="l" t="t" r="r" b="b"/>
            <a:pathLst>
              <a:path w="9906000">
                <a:moveTo>
                  <a:pt x="0" y="0"/>
                </a:moveTo>
                <a:lnTo>
                  <a:pt x="9906000" y="0"/>
                </a:lnTo>
              </a:path>
            </a:pathLst>
          </a:custGeom>
          <a:ln w="28575">
            <a:solidFill>
              <a:srgbClr val="57585B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>
            <a:extLst>
              <a:ext uri="{FF2B5EF4-FFF2-40B4-BE49-F238E27FC236}">
                <a16:creationId xmlns:a16="http://schemas.microsoft.com/office/drawing/2014/main" id="{206394F8-AE59-1D50-6E54-C053B2E42AD3}"/>
              </a:ext>
            </a:extLst>
          </p:cNvPr>
          <p:cNvSpPr txBox="1"/>
          <p:nvPr/>
        </p:nvSpPr>
        <p:spPr>
          <a:xfrm>
            <a:off x="9407906" y="6481912"/>
            <a:ext cx="243204" cy="224154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390"/>
              </a:spcBef>
            </a:pPr>
            <a:fld id="{81D60167-4931-47E6-BA6A-407CBD079E47}" type="slidenum">
              <a:rPr sz="1050" dirty="0">
                <a:latin typeface="Arial"/>
                <a:cs typeface="Arial"/>
              </a:rPr>
              <a:t>18</a:t>
            </a:fld>
            <a:endParaRPr sz="1050" dirty="0">
              <a:latin typeface="Arial"/>
              <a:cs typeface="Arial"/>
            </a:endParaRPr>
          </a:p>
        </p:txBody>
      </p:sp>
      <p:sp>
        <p:nvSpPr>
          <p:cNvPr id="16" name="object 2">
            <a:extLst>
              <a:ext uri="{FF2B5EF4-FFF2-40B4-BE49-F238E27FC236}">
                <a16:creationId xmlns:a16="http://schemas.microsoft.com/office/drawing/2014/main" id="{3FC719B1-24F1-5DD4-7C0B-38B370AFD294}"/>
              </a:ext>
            </a:extLst>
          </p:cNvPr>
          <p:cNvSpPr txBox="1">
            <a:spLocks/>
          </p:cNvSpPr>
          <p:nvPr/>
        </p:nvSpPr>
        <p:spPr>
          <a:xfrm>
            <a:off x="337896" y="102212"/>
            <a:ext cx="789170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Noto Sans CJK JP Regular"/>
                <a:ea typeface="+mj-ea"/>
                <a:cs typeface="Noto Sans CJK JP Regular"/>
              </a:defRPr>
            </a:lvl1pPr>
          </a:lstStyle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使用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CIQ Pro Office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Plug-in Excel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外掛程式</a:t>
            </a:r>
          </a:p>
        </p:txBody>
      </p:sp>
      <p:sp>
        <p:nvSpPr>
          <p:cNvPr id="18" name="object 3">
            <a:extLst>
              <a:ext uri="{FF2B5EF4-FFF2-40B4-BE49-F238E27FC236}">
                <a16:creationId xmlns:a16="http://schemas.microsoft.com/office/drawing/2014/main" id="{4EC45004-93A4-C1BC-18A5-778735B446FB}"/>
              </a:ext>
            </a:extLst>
          </p:cNvPr>
          <p:cNvSpPr txBox="1"/>
          <p:nvPr/>
        </p:nvSpPr>
        <p:spPr>
          <a:xfrm>
            <a:off x="337896" y="723083"/>
            <a:ext cx="9346235" cy="316072"/>
          </a:xfrm>
          <a:prstGeom prst="rect">
            <a:avLst/>
          </a:prstGeom>
        </p:spPr>
        <p:txBody>
          <a:bodyPr vert="horz" wrap="square" lIns="0" tIns="38695" rIns="0" bIns="0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Excel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中選擇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S&amp;P Cap IQ Pro → Screener/Data Wizard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Picture 6" descr="信評和指數都是它的印鈔機。全美三大信評公司、S&amp;P500的編製者- 標準普爾S&amp;P Global。 - 百舜的美國股市專欄">
            <a:extLst>
              <a:ext uri="{FF2B5EF4-FFF2-40B4-BE49-F238E27FC236}">
                <a16:creationId xmlns:a16="http://schemas.microsoft.com/office/drawing/2014/main" id="{2D1A8F4F-EA73-9DCA-EE24-EB645D189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13202" y1="50355" x2="13202" y2="50355"/>
                        <a14:foregroundMark x1="25843" y1="58156" x2="25843" y2="58156"/>
                        <a14:foregroundMark x1="37921" y1="58156" x2="37921" y2="58156"/>
                        <a14:foregroundMark x1="47753" y1="46099" x2="47753" y2="46099"/>
                        <a14:foregroundMark x1="57303" y1="53901" x2="57303" y2="53901"/>
                        <a14:foregroundMark x1="63202" y1="51773" x2="63202" y2="51773"/>
                        <a14:foregroundMark x1="70787" y1="52482" x2="70787" y2="52482"/>
                        <a14:foregroundMark x1="78652" y1="61702" x2="78652" y2="61702"/>
                        <a14:foregroundMark x1="85955" y1="58865" x2="85955" y2="58865"/>
                        <a14:backgroundMark x1="29213" y1="44681" x2="29213" y2="44681"/>
                        <a14:backgroundMark x1="15730" y1="63830" x2="15730" y2="63830"/>
                        <a14:backgroundMark x1="24719" y1="63121" x2="24719" y2="63121"/>
                        <a14:backgroundMark x1="25000" y1="48936" x2="25000" y2="48936"/>
                        <a14:backgroundMark x1="35955" y1="53901" x2="35955" y2="53901"/>
                        <a14:backgroundMark x1="63483" y1="62411" x2="63483" y2="59574"/>
                        <a14:backgroundMark x1="72753" y1="57447" x2="72753" y2="57447"/>
                        <a14:backgroundMark x1="80337" y1="65248" x2="80337" y2="652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36" y="6133341"/>
            <a:ext cx="1829636" cy="724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6B50C42A-B339-9505-70F2-8BF2D20C36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251" y="1127027"/>
            <a:ext cx="9688749" cy="1414914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4BF66E6A-77EA-AAA8-4B3C-B4FE1603BA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251" y="3230609"/>
            <a:ext cx="3370770" cy="3035968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CF697C1A-1242-9B7B-246F-5991FF544D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28994" y="3904002"/>
            <a:ext cx="6977974" cy="1511230"/>
          </a:xfrm>
          <a:prstGeom prst="rect">
            <a:avLst/>
          </a:prstGeom>
        </p:spPr>
      </p:pic>
      <p:sp>
        <p:nvSpPr>
          <p:cNvPr id="9" name="object 3">
            <a:extLst>
              <a:ext uri="{FF2B5EF4-FFF2-40B4-BE49-F238E27FC236}">
                <a16:creationId xmlns:a16="http://schemas.microsoft.com/office/drawing/2014/main" id="{7FB41296-29E2-0078-D59B-0B0233F66397}"/>
              </a:ext>
            </a:extLst>
          </p:cNvPr>
          <p:cNvSpPr txBox="1"/>
          <p:nvPr/>
        </p:nvSpPr>
        <p:spPr>
          <a:xfrm>
            <a:off x="388507" y="2506906"/>
            <a:ext cx="9346235" cy="593071"/>
          </a:xfrm>
          <a:prstGeom prst="rect">
            <a:avLst/>
          </a:prstGeom>
        </p:spPr>
        <p:txBody>
          <a:bodyPr vert="horz" wrap="square" lIns="0" tIns="38695" rIns="0" bIns="0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搜尋公司並加入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點選「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DISPLAY COLUMNs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</a:p>
        </p:txBody>
      </p:sp>
    </p:spTree>
    <p:extLst>
      <p:ext uri="{BB962C8B-B14F-4D97-AF65-F5344CB8AC3E}">
        <p14:creationId xmlns:p14="http://schemas.microsoft.com/office/powerpoint/2010/main" val="931629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DB3A28-6046-7CB1-775F-7480C24564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bject 40">
            <a:extLst>
              <a:ext uri="{FF2B5EF4-FFF2-40B4-BE49-F238E27FC236}">
                <a16:creationId xmlns:a16="http://schemas.microsoft.com/office/drawing/2014/main" id="{7AC2CBC3-5830-5BD5-DD0D-0722DDB6187A}"/>
              </a:ext>
            </a:extLst>
          </p:cNvPr>
          <p:cNvSpPr/>
          <p:nvPr/>
        </p:nvSpPr>
        <p:spPr>
          <a:xfrm>
            <a:off x="0" y="577976"/>
            <a:ext cx="9906000" cy="0"/>
          </a:xfrm>
          <a:custGeom>
            <a:avLst/>
            <a:gdLst/>
            <a:ahLst/>
            <a:cxnLst/>
            <a:rect l="l" t="t" r="r" b="b"/>
            <a:pathLst>
              <a:path w="9906000">
                <a:moveTo>
                  <a:pt x="0" y="0"/>
                </a:moveTo>
                <a:lnTo>
                  <a:pt x="9906000" y="0"/>
                </a:lnTo>
              </a:path>
            </a:pathLst>
          </a:custGeom>
          <a:ln w="28575">
            <a:solidFill>
              <a:srgbClr val="57585B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>
            <a:extLst>
              <a:ext uri="{FF2B5EF4-FFF2-40B4-BE49-F238E27FC236}">
                <a16:creationId xmlns:a16="http://schemas.microsoft.com/office/drawing/2014/main" id="{116237ED-39C1-DFDC-BC86-03B7AB6EA10C}"/>
              </a:ext>
            </a:extLst>
          </p:cNvPr>
          <p:cNvSpPr txBox="1"/>
          <p:nvPr/>
        </p:nvSpPr>
        <p:spPr>
          <a:xfrm>
            <a:off x="9407906" y="6481912"/>
            <a:ext cx="243204" cy="224154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390"/>
              </a:spcBef>
            </a:pPr>
            <a:fld id="{81D60167-4931-47E6-BA6A-407CBD079E47}" type="slidenum">
              <a:rPr sz="1050" dirty="0">
                <a:latin typeface="Arial"/>
                <a:cs typeface="Arial"/>
              </a:rPr>
              <a:t>19</a:t>
            </a:fld>
            <a:endParaRPr sz="1050" dirty="0">
              <a:latin typeface="Arial"/>
              <a:cs typeface="Arial"/>
            </a:endParaRPr>
          </a:p>
        </p:txBody>
      </p:sp>
      <p:sp>
        <p:nvSpPr>
          <p:cNvPr id="16" name="object 2">
            <a:extLst>
              <a:ext uri="{FF2B5EF4-FFF2-40B4-BE49-F238E27FC236}">
                <a16:creationId xmlns:a16="http://schemas.microsoft.com/office/drawing/2014/main" id="{A2B7586E-FCFF-EAE0-8E78-47CD25883F7C}"/>
              </a:ext>
            </a:extLst>
          </p:cNvPr>
          <p:cNvSpPr txBox="1">
            <a:spLocks/>
          </p:cNvSpPr>
          <p:nvPr/>
        </p:nvSpPr>
        <p:spPr>
          <a:xfrm>
            <a:off x="337896" y="102212"/>
            <a:ext cx="789170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Noto Sans CJK JP Regular"/>
                <a:ea typeface="+mj-ea"/>
                <a:cs typeface="Noto Sans CJK JP Regular"/>
              </a:defRPr>
            </a:lvl1pPr>
          </a:lstStyle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使用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CIQ Pro Office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Plug-in Excel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外掛程式</a:t>
            </a:r>
          </a:p>
        </p:txBody>
      </p:sp>
      <p:sp>
        <p:nvSpPr>
          <p:cNvPr id="18" name="object 3">
            <a:extLst>
              <a:ext uri="{FF2B5EF4-FFF2-40B4-BE49-F238E27FC236}">
                <a16:creationId xmlns:a16="http://schemas.microsoft.com/office/drawing/2014/main" id="{707F3782-70F7-1E07-388D-7FC6D6B82BF0}"/>
              </a:ext>
            </a:extLst>
          </p:cNvPr>
          <p:cNvSpPr txBox="1"/>
          <p:nvPr/>
        </p:nvSpPr>
        <p:spPr>
          <a:xfrm>
            <a:off x="337896" y="723083"/>
            <a:ext cx="9346235" cy="1147069"/>
          </a:xfrm>
          <a:prstGeom prst="rect">
            <a:avLst/>
          </a:prstGeom>
        </p:spPr>
        <p:txBody>
          <a:bodyPr vert="horz" wrap="square" lIns="0" tIns="38695" rIns="0" bIns="0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選擇「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S&amp;P Global ESG Score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(Key field:367810)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，並選擇所需的年份與評分類型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點擊向右三角形 →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Apply → Run Screen</a:t>
            </a: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也可直接使用公式：</a:t>
            </a:r>
          </a:p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=SPG(A1,"SPG_ESG_SCORE","FY2023","S&amp;P Global ESG Score")【A1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為公司代碼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Picture 6" descr="信評和指數都是它的印鈔機。全美三大信評公司、S&amp;P500的編製者- 標準普爾S&amp;P Global。 - 百舜的美國股市專欄">
            <a:extLst>
              <a:ext uri="{FF2B5EF4-FFF2-40B4-BE49-F238E27FC236}">
                <a16:creationId xmlns:a16="http://schemas.microsoft.com/office/drawing/2014/main" id="{C613CF19-4C92-8AB1-0CE4-4C9995C790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13202" y1="50355" x2="13202" y2="50355"/>
                        <a14:foregroundMark x1="25843" y1="58156" x2="25843" y2="58156"/>
                        <a14:foregroundMark x1="37921" y1="58156" x2="37921" y2="58156"/>
                        <a14:foregroundMark x1="47753" y1="46099" x2="47753" y2="46099"/>
                        <a14:foregroundMark x1="57303" y1="53901" x2="57303" y2="53901"/>
                        <a14:foregroundMark x1="63202" y1="51773" x2="63202" y2="51773"/>
                        <a14:foregroundMark x1="70787" y1="52482" x2="70787" y2="52482"/>
                        <a14:foregroundMark x1="78652" y1="61702" x2="78652" y2="61702"/>
                        <a14:foregroundMark x1="85955" y1="58865" x2="85955" y2="58865"/>
                        <a14:backgroundMark x1="29213" y1="44681" x2="29213" y2="44681"/>
                        <a14:backgroundMark x1="15730" y1="63830" x2="15730" y2="63830"/>
                        <a14:backgroundMark x1="24719" y1="63121" x2="24719" y2="63121"/>
                        <a14:backgroundMark x1="25000" y1="48936" x2="25000" y2="48936"/>
                        <a14:backgroundMark x1="35955" y1="53901" x2="35955" y2="53901"/>
                        <a14:backgroundMark x1="63483" y1="62411" x2="63483" y2="59574"/>
                        <a14:backgroundMark x1="72753" y1="57447" x2="72753" y2="57447"/>
                        <a14:backgroundMark x1="80337" y1="65248" x2="80337" y2="652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36" y="6133341"/>
            <a:ext cx="1829636" cy="724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34909282-02F6-4A61-3D6F-AB2CA96D26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524" y="1905000"/>
            <a:ext cx="8174952" cy="439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89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220B74-B56C-5201-8AE7-89F71CE2B5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17E7A2DB-ABB5-60D5-CE83-CFF69D5A551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68324" y="110960"/>
            <a:ext cx="9139582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全球各大監管部門、金融機構、企業、學術界應用標普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ESG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的數據</a:t>
            </a:r>
            <a:endParaRPr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object 22">
            <a:extLst>
              <a:ext uri="{FF2B5EF4-FFF2-40B4-BE49-F238E27FC236}">
                <a16:creationId xmlns:a16="http://schemas.microsoft.com/office/drawing/2014/main" id="{5CBF7FF0-10D5-6B07-54B6-5898DD0DC6D2}"/>
              </a:ext>
            </a:extLst>
          </p:cNvPr>
          <p:cNvSpPr txBox="1"/>
          <p:nvPr/>
        </p:nvSpPr>
        <p:spPr>
          <a:xfrm>
            <a:off x="326888" y="1072780"/>
            <a:ext cx="4760876" cy="58477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標普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ESG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數據被全球各大大專院校的研究人員認為是最可信及引用的數據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SSRN link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  <a:cs typeface="Arial MT"/>
            </a:endParaRPr>
          </a:p>
        </p:txBody>
      </p:sp>
      <p:sp>
        <p:nvSpPr>
          <p:cNvPr id="40" name="object 40">
            <a:extLst>
              <a:ext uri="{FF2B5EF4-FFF2-40B4-BE49-F238E27FC236}">
                <a16:creationId xmlns:a16="http://schemas.microsoft.com/office/drawing/2014/main" id="{09F2D944-20A3-2D2B-4414-570A76CE00A2}"/>
              </a:ext>
            </a:extLst>
          </p:cNvPr>
          <p:cNvSpPr/>
          <p:nvPr/>
        </p:nvSpPr>
        <p:spPr>
          <a:xfrm>
            <a:off x="0" y="577976"/>
            <a:ext cx="9906000" cy="0"/>
          </a:xfrm>
          <a:custGeom>
            <a:avLst/>
            <a:gdLst/>
            <a:ahLst/>
            <a:cxnLst/>
            <a:rect l="l" t="t" r="r" b="b"/>
            <a:pathLst>
              <a:path w="9906000">
                <a:moveTo>
                  <a:pt x="0" y="0"/>
                </a:moveTo>
                <a:lnTo>
                  <a:pt x="9906000" y="0"/>
                </a:lnTo>
              </a:path>
            </a:pathLst>
          </a:custGeom>
          <a:ln w="28575">
            <a:solidFill>
              <a:srgbClr val="57585B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>
            <a:extLst>
              <a:ext uri="{FF2B5EF4-FFF2-40B4-BE49-F238E27FC236}">
                <a16:creationId xmlns:a16="http://schemas.microsoft.com/office/drawing/2014/main" id="{698E0861-C3D0-9DB7-4674-6F57D3A27335}"/>
              </a:ext>
            </a:extLst>
          </p:cNvPr>
          <p:cNvSpPr txBox="1"/>
          <p:nvPr/>
        </p:nvSpPr>
        <p:spPr>
          <a:xfrm>
            <a:off x="9407906" y="6481912"/>
            <a:ext cx="243204" cy="224154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390"/>
              </a:spcBef>
            </a:pPr>
            <a:fld id="{81D60167-4931-47E6-BA6A-407CBD079E47}" type="slidenum">
              <a:rPr sz="1050" dirty="0">
                <a:latin typeface="Arial"/>
                <a:cs typeface="Arial"/>
              </a:rPr>
              <a:t>2</a:t>
            </a:fld>
            <a:endParaRPr sz="1050" dirty="0">
              <a:latin typeface="Arial"/>
              <a:cs typeface="Arial"/>
            </a:endParaRPr>
          </a:p>
        </p:txBody>
      </p:sp>
      <p:pic>
        <p:nvPicPr>
          <p:cNvPr id="37" name="圖片 36">
            <a:extLst>
              <a:ext uri="{FF2B5EF4-FFF2-40B4-BE49-F238E27FC236}">
                <a16:creationId xmlns:a16="http://schemas.microsoft.com/office/drawing/2014/main" id="{CCB7AE2B-A5D3-772F-F7F2-78ACE960F29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415" y="1886853"/>
            <a:ext cx="4856353" cy="2469158"/>
          </a:xfrm>
          <a:prstGeom prst="rect">
            <a:avLst/>
          </a:prstGeom>
        </p:spPr>
      </p:pic>
      <p:sp>
        <p:nvSpPr>
          <p:cNvPr id="38" name="object 22">
            <a:extLst>
              <a:ext uri="{FF2B5EF4-FFF2-40B4-BE49-F238E27FC236}">
                <a16:creationId xmlns:a16="http://schemas.microsoft.com/office/drawing/2014/main" id="{C4667A02-F2BB-0333-DD5E-FAF71D3422BE}"/>
              </a:ext>
            </a:extLst>
          </p:cNvPr>
          <p:cNvSpPr txBox="1"/>
          <p:nvPr/>
        </p:nvSpPr>
        <p:spPr>
          <a:xfrm>
            <a:off x="5590334" y="1066800"/>
            <a:ext cx="3657600" cy="307777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標普提供靈活的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ESG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數據應用與交付</a:t>
            </a:r>
            <a:endPara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  <a:cs typeface="Arial MT"/>
            </a:endParaRPr>
          </a:p>
        </p:txBody>
      </p:sp>
      <p:pic>
        <p:nvPicPr>
          <p:cNvPr id="42" name="圖片 41">
            <a:extLst>
              <a:ext uri="{FF2B5EF4-FFF2-40B4-BE49-F238E27FC236}">
                <a16:creationId xmlns:a16="http://schemas.microsoft.com/office/drawing/2014/main" id="{2ACC6074-163C-0ED9-B6D7-DD06768F1D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7261" y="2110833"/>
            <a:ext cx="3695999" cy="1685757"/>
          </a:xfrm>
          <a:prstGeom prst="rect">
            <a:avLst/>
          </a:prstGeom>
        </p:spPr>
      </p:pic>
      <p:sp>
        <p:nvSpPr>
          <p:cNvPr id="45" name="object 22">
            <a:extLst>
              <a:ext uri="{FF2B5EF4-FFF2-40B4-BE49-F238E27FC236}">
                <a16:creationId xmlns:a16="http://schemas.microsoft.com/office/drawing/2014/main" id="{FE262410-0E02-0438-429E-CF68F1D72C7B}"/>
              </a:ext>
            </a:extLst>
          </p:cNvPr>
          <p:cNvSpPr txBox="1"/>
          <p:nvPr/>
        </p:nvSpPr>
        <p:spPr>
          <a:xfrm>
            <a:off x="5606498" y="1543892"/>
            <a:ext cx="2327234" cy="307777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★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Capital IQ Pro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平台</a:t>
            </a:r>
          </a:p>
        </p:txBody>
      </p:sp>
      <p:pic>
        <p:nvPicPr>
          <p:cNvPr id="3" name="Picture 6" descr="信評和指數都是它的印鈔機。全美三大信評公司、S&amp;P500的編製者- 標準普爾S&amp;P Global。 - 百舜的美國股市專欄">
            <a:extLst>
              <a:ext uri="{FF2B5EF4-FFF2-40B4-BE49-F238E27FC236}">
                <a16:creationId xmlns:a16="http://schemas.microsoft.com/office/drawing/2014/main" id="{2602DC80-07CA-85F3-7F49-6B0EBDC32F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13202" y1="50355" x2="13202" y2="50355"/>
                        <a14:foregroundMark x1="25843" y1="58156" x2="25843" y2="58156"/>
                        <a14:foregroundMark x1="37921" y1="58156" x2="37921" y2="58156"/>
                        <a14:foregroundMark x1="47753" y1="46099" x2="47753" y2="46099"/>
                        <a14:foregroundMark x1="57303" y1="53901" x2="57303" y2="53901"/>
                        <a14:foregroundMark x1="63202" y1="51773" x2="63202" y2="51773"/>
                        <a14:foregroundMark x1="70787" y1="52482" x2="70787" y2="52482"/>
                        <a14:foregroundMark x1="78652" y1="61702" x2="78652" y2="61702"/>
                        <a14:foregroundMark x1="85955" y1="58865" x2="85955" y2="58865"/>
                        <a14:backgroundMark x1="29213" y1="44681" x2="29213" y2="44681"/>
                        <a14:backgroundMark x1="15730" y1="63830" x2="15730" y2="63830"/>
                        <a14:backgroundMark x1="24719" y1="63121" x2="24719" y2="63121"/>
                        <a14:backgroundMark x1="25000" y1="48936" x2="25000" y2="48936"/>
                        <a14:backgroundMark x1="35955" y1="53901" x2="35955" y2="53901"/>
                        <a14:backgroundMark x1="63483" y1="62411" x2="63483" y2="59574"/>
                        <a14:backgroundMark x1="72753" y1="57447" x2="72753" y2="57447"/>
                        <a14:backgroundMark x1="80337" y1="65248" x2="80337" y2="652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36" y="6133341"/>
            <a:ext cx="1829636" cy="724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230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內容版面配置區 2"/>
          <p:cNvSpPr>
            <a:spLocks noGrp="1"/>
          </p:cNvSpPr>
          <p:nvPr>
            <p:ph idx="1"/>
          </p:nvPr>
        </p:nvSpPr>
        <p:spPr>
          <a:xfrm>
            <a:off x="463550" y="1143000"/>
            <a:ext cx="7156450" cy="1742015"/>
          </a:xfrm>
        </p:spPr>
        <p:txBody>
          <a:bodyPr/>
          <a:lstStyle/>
          <a:p>
            <a:pPr marL="261938" marR="0" lvl="0" indent="-261938" algn="l" defTabSz="536575" rtl="0" eaLnBrk="1" fontAlgn="base" latinLnBrk="0" hangingPunct="1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Tx/>
              <a:buFont typeface="Arial" charset="0"/>
              <a:buChar char="•"/>
              <a:tabLst/>
              <a:defRPr/>
            </a:pPr>
            <a:r>
              <a:rPr lang="en-US" altLang="zh-TW" sz="2000" b="1" dirty="0">
                <a:solidFill>
                  <a:srgbClr val="336699"/>
                </a:solidFill>
                <a:latin typeface="Times New Roman" pitchFamily="18" charset="0"/>
                <a:ea typeface="新細明體" charset="-120"/>
                <a:cs typeface="+mn-cs"/>
              </a:rPr>
              <a:t>TBMC Website</a:t>
            </a:r>
            <a:r>
              <a:rPr lang="en-US" altLang="zh-TW" sz="2000" b="1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+mn-cs"/>
              </a:rPr>
              <a:t> </a:t>
            </a:r>
            <a:r>
              <a:rPr lang="en-US" altLang="zh-TW" sz="1600" b="1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+mn-cs"/>
              </a:rPr>
              <a:t>(</a:t>
            </a:r>
            <a:r>
              <a:rPr lang="en-US" altLang="zh-TW" sz="1800" b="1" dirty="0">
                <a:solidFill>
                  <a:srgbClr val="006633"/>
                </a:solidFill>
                <a:latin typeface="Calibri"/>
                <a:ea typeface="新細明體" charset="-120"/>
                <a:cs typeface="+mn-cs"/>
                <a:hlinkClick r:id="rId2"/>
              </a:rPr>
              <a:t>http://www.tbmc.com.tw/zh-tw/product/528</a:t>
            </a:r>
            <a:r>
              <a:rPr lang="en-US" altLang="zh-TW" sz="1800" b="1" dirty="0">
                <a:solidFill>
                  <a:srgbClr val="006633"/>
                </a:solidFill>
                <a:latin typeface="Calibri"/>
                <a:ea typeface="新細明體" charset="-120"/>
                <a:cs typeface="+mn-cs"/>
              </a:rPr>
              <a:t>)</a:t>
            </a:r>
          </a:p>
          <a:p>
            <a:pPr marL="703263" marR="0" lvl="1" indent="-261938" algn="l" defTabSz="536575" rtl="0" eaLnBrk="1" fontAlgn="base" latinLnBrk="0" hangingPunct="1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Tx/>
              <a:buFont typeface="Arial" charset="0"/>
              <a:buChar char="–"/>
              <a:tabLst/>
              <a:defRPr/>
            </a:pPr>
            <a:r>
              <a:rPr lang="zh-TW" altLang="en-US" sz="2000" b="1" dirty="0">
                <a:solidFill>
                  <a:srgbClr val="990000"/>
                </a:solidFill>
                <a:latin typeface="Times New Roman" pitchFamily="18" charset="0"/>
                <a:ea typeface="新細明體" charset="-120"/>
              </a:rPr>
              <a:t>產品簡介、相關連結</a:t>
            </a:r>
          </a:p>
          <a:p>
            <a:pPr marL="703263" marR="0" lvl="1" indent="-261938" algn="l" defTabSz="536575" rtl="0" eaLnBrk="1" fontAlgn="base" latinLnBrk="0" hangingPunct="1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Tx/>
              <a:buFont typeface="Arial" charset="0"/>
              <a:buChar char="–"/>
              <a:tabLst/>
              <a:defRPr/>
            </a:pPr>
            <a:r>
              <a:rPr lang="en-US" altLang="zh-TW" sz="2000" b="1" dirty="0">
                <a:solidFill>
                  <a:srgbClr val="990000"/>
                </a:solidFill>
                <a:latin typeface="Times New Roman" pitchFamily="18" charset="0"/>
                <a:ea typeface="新細明體" charset="-120"/>
              </a:rPr>
              <a:t>Q&amp;A Support</a:t>
            </a:r>
            <a:r>
              <a:rPr lang="zh-TW" altLang="en-US" sz="2000" b="1" dirty="0">
                <a:solidFill>
                  <a:srgbClr val="990000"/>
                </a:solidFill>
                <a:latin typeface="Times New Roman" pitchFamily="18" charset="0"/>
                <a:ea typeface="新細明體" charset="-120"/>
              </a:rPr>
              <a:t>：</a:t>
            </a:r>
            <a:r>
              <a:rPr lang="zh-TW" altLang="en-US" sz="2000" b="1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洽詢 漢珍公司 </a:t>
            </a:r>
            <a:r>
              <a:rPr lang="en-US" altLang="zh-TW" sz="2000" b="1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Capital IQ </a:t>
            </a:r>
            <a:r>
              <a:rPr lang="zh-TW" altLang="en-US" sz="2000" b="1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相關問題</a:t>
            </a:r>
          </a:p>
          <a:p>
            <a:pPr marL="1068388" marR="0" lvl="2" indent="-185738" algn="l" defTabSz="536575" rtl="0" eaLnBrk="1" fontAlgn="base" latinLnBrk="0" hangingPunct="1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zh-TW" altLang="en-US" b="1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北部 </a:t>
            </a:r>
            <a:r>
              <a:rPr lang="en-US" altLang="zh-TW" b="1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:</a:t>
            </a:r>
            <a:r>
              <a:rPr lang="zh-TW" altLang="en-US" b="1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 唐    瑩 小姐</a:t>
            </a:r>
            <a:br>
              <a:rPr lang="zh-TW" altLang="en-US" b="1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</a:br>
            <a:r>
              <a:rPr lang="en-US" altLang="zh-TW" sz="1700" b="1" dirty="0">
                <a:solidFill>
                  <a:srgbClr val="000000"/>
                </a:solidFill>
                <a:latin typeface="Times New Roman" pitchFamily="18" charset="0"/>
                <a:ea typeface="新細明體" charset="-120"/>
              </a:rPr>
              <a:t>Tel</a:t>
            </a:r>
            <a:r>
              <a:rPr lang="zh-TW" altLang="en-US" sz="1700" b="1" dirty="0">
                <a:solidFill>
                  <a:srgbClr val="000000"/>
                </a:solidFill>
                <a:latin typeface="Times New Roman" pitchFamily="18" charset="0"/>
                <a:ea typeface="新細明體" charset="-120"/>
              </a:rPr>
              <a:t>：</a:t>
            </a:r>
            <a:r>
              <a:rPr lang="en-US" altLang="zh-TW" sz="1700" b="1" dirty="0">
                <a:solidFill>
                  <a:srgbClr val="000000"/>
                </a:solidFill>
                <a:latin typeface="Times New Roman" pitchFamily="18" charset="0"/>
                <a:ea typeface="新細明體" charset="-120"/>
              </a:rPr>
              <a:t>02-27361058 # 268</a:t>
            </a:r>
            <a:r>
              <a:rPr lang="zh-TW" altLang="en-US" sz="1700" b="1" dirty="0">
                <a:solidFill>
                  <a:srgbClr val="000000"/>
                </a:solidFill>
                <a:latin typeface="Times New Roman" pitchFamily="18" charset="0"/>
                <a:ea typeface="新細明體" charset="-120"/>
              </a:rPr>
              <a:t>；</a:t>
            </a:r>
            <a:r>
              <a:rPr lang="en-US" altLang="zh-TW" sz="1700" b="1" dirty="0">
                <a:solidFill>
                  <a:srgbClr val="000000"/>
                </a:solidFill>
                <a:latin typeface="Times New Roman" pitchFamily="18" charset="0"/>
                <a:ea typeface="新細明體" charset="-120"/>
              </a:rPr>
              <a:t>Email</a:t>
            </a:r>
            <a:r>
              <a:rPr lang="zh-TW" altLang="en-US" sz="1700" b="1" dirty="0">
                <a:solidFill>
                  <a:srgbClr val="000000"/>
                </a:solidFill>
                <a:latin typeface="Times New Roman" pitchFamily="18" charset="0"/>
                <a:ea typeface="新細明體" charset="-120"/>
              </a:rPr>
              <a:t>：</a:t>
            </a:r>
            <a:r>
              <a:rPr lang="en-US" altLang="zh-TW" sz="1700" b="1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hlinkClick r:id="rId3"/>
              </a:rPr>
              <a:t>josie</a:t>
            </a:r>
            <a:r>
              <a:rPr lang="en-US" altLang="zh-TW" sz="1600" b="1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hlinkClick r:id="rId3"/>
              </a:rPr>
              <a:t>@tbmc.com.tw </a:t>
            </a:r>
            <a:r>
              <a:rPr lang="en-US" altLang="zh-TW" sz="1700" b="1" dirty="0">
                <a:solidFill>
                  <a:srgbClr val="000000"/>
                </a:solidFill>
                <a:latin typeface="Times New Roman" pitchFamily="18" charset="0"/>
                <a:ea typeface="新細明體" charset="-120"/>
              </a:rPr>
              <a:t> </a:t>
            </a:r>
          </a:p>
          <a:p>
            <a:pPr marL="261938" indent="-261938" defTabSz="536575"/>
            <a:endParaRPr lang="zh-TW" altLang="en-US" dirty="0">
              <a:ea typeface="新細明體" charset="-120"/>
            </a:endParaRPr>
          </a:p>
        </p:txBody>
      </p:sp>
      <p:pic>
        <p:nvPicPr>
          <p:cNvPr id="50180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725" y="4208463"/>
            <a:ext cx="33528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1" name="Text Box 16"/>
          <p:cNvSpPr txBox="1">
            <a:spLocks noChangeArrowheads="1"/>
          </p:cNvSpPr>
          <p:nvPr/>
        </p:nvSpPr>
        <p:spPr bwMode="auto">
          <a:xfrm>
            <a:off x="695325" y="5303838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lnSpc>
                <a:spcPct val="96000"/>
              </a:lnSpc>
            </a:pPr>
            <a:r>
              <a:rPr lang="en-US" altLang="zh-TW" sz="1400" dirty="0">
                <a:ea typeface="華康中黑體" pitchFamily="49" charset="-120"/>
              </a:rPr>
              <a:t>【</a:t>
            </a:r>
            <a:r>
              <a:rPr lang="zh-TW" altLang="en-US" sz="1400" dirty="0">
                <a:ea typeface="華康中黑體" pitchFamily="49" charset="-120"/>
              </a:rPr>
              <a:t>台北總公司</a:t>
            </a:r>
            <a:r>
              <a:rPr lang="en-US" altLang="zh-TW" sz="1400" dirty="0">
                <a:ea typeface="華康中黑體" pitchFamily="49" charset="-120"/>
              </a:rPr>
              <a:t>】110 </a:t>
            </a:r>
            <a:r>
              <a:rPr lang="zh-TW" altLang="en-US" sz="1400" dirty="0">
                <a:ea typeface="華康中黑體" pitchFamily="49" charset="-120"/>
              </a:rPr>
              <a:t>台北市和平東路三段</a:t>
            </a:r>
            <a:r>
              <a:rPr lang="en-US" altLang="zh-TW" sz="1400" dirty="0">
                <a:ea typeface="華康中黑體" pitchFamily="49" charset="-120"/>
              </a:rPr>
              <a:t>315</a:t>
            </a:r>
            <a:r>
              <a:rPr lang="zh-TW" altLang="en-US" sz="1400" dirty="0">
                <a:ea typeface="華康中黑體" pitchFamily="49" charset="-120"/>
              </a:rPr>
              <a:t>號</a:t>
            </a:r>
            <a:r>
              <a:rPr lang="en-US" altLang="zh-TW" sz="1400" dirty="0">
                <a:ea typeface="華康中黑體" pitchFamily="49" charset="-120"/>
              </a:rPr>
              <a:t>7</a:t>
            </a:r>
            <a:r>
              <a:rPr lang="zh-TW" altLang="en-US" sz="1400" dirty="0">
                <a:ea typeface="華康中黑體" pitchFamily="49" charset="-120"/>
              </a:rPr>
              <a:t>樓         電話：</a:t>
            </a:r>
            <a:r>
              <a:rPr lang="en-US" altLang="zh-TW" sz="1400" dirty="0">
                <a:ea typeface="華康中黑體" pitchFamily="49" charset="-120"/>
              </a:rPr>
              <a:t>(02)2736-1058  </a:t>
            </a:r>
            <a:r>
              <a:rPr lang="zh-TW" altLang="en-US" sz="1400" dirty="0">
                <a:ea typeface="華康中黑體" pitchFamily="49" charset="-120"/>
              </a:rPr>
              <a:t>傳真：</a:t>
            </a:r>
            <a:r>
              <a:rPr lang="en-US" altLang="zh-TW" sz="1400" dirty="0">
                <a:ea typeface="華康中黑體" pitchFamily="49" charset="-120"/>
              </a:rPr>
              <a:t>(02)2736-3001</a:t>
            </a:r>
          </a:p>
          <a:p>
            <a:pPr eaLnBrk="1" hangingPunct="1">
              <a:lnSpc>
                <a:spcPct val="96000"/>
              </a:lnSpc>
            </a:pPr>
            <a:r>
              <a:rPr lang="en-US" altLang="zh-TW" sz="1400" dirty="0">
                <a:ea typeface="華康中黑體" pitchFamily="49" charset="-120"/>
              </a:rPr>
              <a:t>【</a:t>
            </a:r>
            <a:r>
              <a:rPr lang="zh-TW" altLang="en-US" sz="1400" dirty="0">
                <a:ea typeface="華康中黑體" pitchFamily="49" charset="-120"/>
              </a:rPr>
              <a:t>南部辦事處</a:t>
            </a:r>
            <a:r>
              <a:rPr lang="en-US" altLang="zh-TW" sz="1400" dirty="0">
                <a:ea typeface="華康中黑體" pitchFamily="49" charset="-120"/>
              </a:rPr>
              <a:t>】710 </a:t>
            </a:r>
            <a:r>
              <a:rPr lang="zh-TW" altLang="en-US" sz="1400">
                <a:ea typeface="華康中黑體" pitchFamily="49" charset="-120"/>
              </a:rPr>
              <a:t>台南市永康區中華路</a:t>
            </a:r>
            <a:r>
              <a:rPr lang="en-US" altLang="zh-TW" sz="1400" dirty="0">
                <a:ea typeface="華康中黑體" pitchFamily="49" charset="-120"/>
              </a:rPr>
              <a:t>425</a:t>
            </a:r>
            <a:r>
              <a:rPr lang="zh-TW" altLang="en-US" sz="1400" dirty="0">
                <a:ea typeface="華康中黑體" pitchFamily="49" charset="-120"/>
              </a:rPr>
              <a:t>號</a:t>
            </a:r>
            <a:r>
              <a:rPr lang="en-US" altLang="zh-TW" sz="1400" dirty="0">
                <a:ea typeface="華康中黑體" pitchFamily="49" charset="-120"/>
              </a:rPr>
              <a:t>9</a:t>
            </a:r>
            <a:r>
              <a:rPr lang="zh-TW" altLang="en-US" sz="1400" dirty="0">
                <a:ea typeface="華康中黑體" pitchFamily="49" charset="-120"/>
              </a:rPr>
              <a:t>樓之</a:t>
            </a:r>
            <a:r>
              <a:rPr lang="en-US" altLang="zh-TW" sz="1400" dirty="0">
                <a:ea typeface="華康中黑體" pitchFamily="49" charset="-120"/>
              </a:rPr>
              <a:t>3   </a:t>
            </a:r>
            <a:r>
              <a:rPr lang="zh-TW" altLang="en-US" sz="1400" dirty="0">
                <a:ea typeface="華康中黑體" pitchFamily="49" charset="-120"/>
              </a:rPr>
              <a:t>電話：</a:t>
            </a:r>
            <a:r>
              <a:rPr lang="en-US" altLang="zh-TW" sz="1400" dirty="0">
                <a:ea typeface="華康中黑體" pitchFamily="49" charset="-120"/>
              </a:rPr>
              <a:t>(06)302-5369    </a:t>
            </a:r>
            <a:r>
              <a:rPr lang="zh-TW" altLang="en-US" sz="1400" dirty="0">
                <a:ea typeface="華康中黑體" pitchFamily="49" charset="-120"/>
              </a:rPr>
              <a:t>傳真：</a:t>
            </a:r>
            <a:r>
              <a:rPr lang="en-US" altLang="zh-TW" sz="1400" dirty="0">
                <a:ea typeface="華康中黑體" pitchFamily="49" charset="-120"/>
              </a:rPr>
              <a:t>(06)302-5427  </a:t>
            </a:r>
          </a:p>
          <a:p>
            <a:pPr eaLnBrk="1" hangingPunct="1">
              <a:lnSpc>
                <a:spcPct val="96000"/>
              </a:lnSpc>
            </a:pPr>
            <a:r>
              <a:rPr lang="zh-TW" altLang="en-US" sz="1400" dirty="0">
                <a:ea typeface="華康中黑體" pitchFamily="49" charset="-120"/>
              </a:rPr>
              <a:t>  網址：</a:t>
            </a:r>
            <a:r>
              <a:rPr lang="en-US" altLang="zh-TW" sz="1400" dirty="0">
                <a:ea typeface="華康中黑體" pitchFamily="49" charset="-120"/>
              </a:rPr>
              <a:t>www.tbmc.com.tw   E-mail</a:t>
            </a:r>
            <a:r>
              <a:rPr lang="zh-TW" altLang="en-US" sz="1400" dirty="0">
                <a:ea typeface="華康中黑體" pitchFamily="49" charset="-120"/>
              </a:rPr>
              <a:t>：</a:t>
            </a:r>
            <a:r>
              <a:rPr lang="en-US" altLang="zh-TW" sz="1400" dirty="0">
                <a:ea typeface="華康中黑體" pitchFamily="49" charset="-120"/>
              </a:rPr>
              <a:t>info@tbmc.com.tw</a:t>
            </a:r>
            <a:endParaRPr lang="en-US" altLang="zh-TW" sz="1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218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8324" y="110960"/>
            <a:ext cx="9139582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全球各大監管部門、金融機構、企業、學術界應用標普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ESG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的數據</a:t>
            </a:r>
            <a:endParaRPr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0" y="577976"/>
            <a:ext cx="9906000" cy="0"/>
          </a:xfrm>
          <a:custGeom>
            <a:avLst/>
            <a:gdLst/>
            <a:ahLst/>
            <a:cxnLst/>
            <a:rect l="l" t="t" r="r" b="b"/>
            <a:pathLst>
              <a:path w="9906000">
                <a:moveTo>
                  <a:pt x="0" y="0"/>
                </a:moveTo>
                <a:lnTo>
                  <a:pt x="9906000" y="0"/>
                </a:lnTo>
              </a:path>
            </a:pathLst>
          </a:custGeom>
          <a:ln w="28575">
            <a:solidFill>
              <a:srgbClr val="57585B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9407906" y="6481912"/>
            <a:ext cx="243204" cy="224154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390"/>
              </a:spcBef>
            </a:pPr>
            <a:fld id="{81D60167-4931-47E6-BA6A-407CBD079E47}" type="slidenum">
              <a:rPr sz="1050" dirty="0">
                <a:latin typeface="Arial"/>
                <a:cs typeface="Arial"/>
              </a:rPr>
              <a:t>3</a:t>
            </a:fld>
            <a:endParaRPr sz="1050" dirty="0">
              <a:latin typeface="Arial"/>
              <a:cs typeface="Arial"/>
            </a:endParaRPr>
          </a:p>
        </p:txBody>
      </p:sp>
      <p:sp>
        <p:nvSpPr>
          <p:cNvPr id="46" name="object 22">
            <a:extLst>
              <a:ext uri="{FF2B5EF4-FFF2-40B4-BE49-F238E27FC236}">
                <a16:creationId xmlns:a16="http://schemas.microsoft.com/office/drawing/2014/main" id="{558C18DC-A66D-549F-CBF7-079FE4892DCF}"/>
              </a:ext>
            </a:extLst>
          </p:cNvPr>
          <p:cNvSpPr txBox="1"/>
          <p:nvPr/>
        </p:nvSpPr>
        <p:spPr>
          <a:xfrm>
            <a:off x="268324" y="814960"/>
            <a:ext cx="9220804" cy="307777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標普</a:t>
            </a:r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Trucost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支持的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TCFD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披露注重量化分析，已成為行業標準</a:t>
            </a:r>
            <a:endPara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  <a:cs typeface="Arial MT"/>
            </a:endParaRPr>
          </a:p>
        </p:txBody>
      </p:sp>
      <p:sp>
        <p:nvSpPr>
          <p:cNvPr id="48" name="文字方塊 47">
            <a:extLst>
              <a:ext uri="{FF2B5EF4-FFF2-40B4-BE49-F238E27FC236}">
                <a16:creationId xmlns:a16="http://schemas.microsoft.com/office/drawing/2014/main" id="{37B114F2-97F4-477F-401E-41A2BDE8E424}"/>
              </a:ext>
            </a:extLst>
          </p:cNvPr>
          <p:cNvSpPr txBox="1"/>
          <p:nvPr/>
        </p:nvSpPr>
        <p:spPr>
          <a:xfrm>
            <a:off x="268324" y="1481406"/>
            <a:ext cx="9409680" cy="42538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14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全球金融機構</a:t>
            </a:r>
            <a:r>
              <a:rPr lang="en-US" altLang="zh-TW" sz="14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包括商業銀行，養老基金等</a:t>
            </a:r>
            <a:r>
              <a:rPr lang="en-US" altLang="zh-TW" sz="14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4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、企業按照</a:t>
            </a:r>
            <a:r>
              <a:rPr lang="en-US" altLang="zh-TW" sz="14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TCFD</a:t>
            </a:r>
            <a:r>
              <a:rPr lang="zh-TW" altLang="en-US" sz="1400" b="1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建議進行報告，與標普合作案例包括：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1400" b="0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en-US" altLang="zh-TW" sz="1400" b="0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TCFD</a:t>
            </a:r>
            <a:r>
              <a:rPr lang="zh-TW" altLang="en-US" sz="1400" b="0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一致的貸款組合分析：包括星展銀行</a:t>
            </a:r>
            <a:r>
              <a:rPr lang="en-US" altLang="zh-TW" sz="1400" b="0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(DBS Sustainability Report FY2018)</a:t>
            </a:r>
            <a:r>
              <a:rPr lang="zh-TW" altLang="en-US" sz="1400" b="0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，渣打銀行</a:t>
            </a:r>
            <a:r>
              <a:rPr lang="en-US" altLang="zh-TW" sz="1400" b="0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(Standard Chartered bank’s TCFD Report FY2020)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1400" b="0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en-US" altLang="zh-TW" sz="1400" b="0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TCFD</a:t>
            </a:r>
            <a:r>
              <a:rPr lang="zh-TW" altLang="en-US" sz="1400" b="0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一致的投資組合分析</a:t>
            </a:r>
            <a:r>
              <a:rPr lang="en-US" altLang="zh-TW" sz="1400" b="0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400" b="0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包括法蘭西銀行（</a:t>
            </a:r>
            <a:r>
              <a:rPr lang="en-US" altLang="zh-TW" sz="1400" b="0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Bank of England</a:t>
            </a:r>
            <a:r>
              <a:rPr lang="zh-TW" altLang="en-US" sz="1400" b="0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r>
              <a:rPr lang="en-US" altLang="zh-TW" sz="1400" b="0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TW" altLang="en-US" sz="1400" b="0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日本政府養老投資基金（</a:t>
            </a:r>
            <a:r>
              <a:rPr lang="en-US" altLang="zh-TW" sz="1400" b="0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GPIF</a:t>
            </a:r>
            <a:r>
              <a:rPr lang="zh-TW" altLang="en-US" sz="1400" b="0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1400" b="0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TCFD</a:t>
            </a:r>
            <a:r>
              <a:rPr lang="zh-TW" altLang="en-US" sz="1400" b="0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報告：韓國新韓金融集團（</a:t>
            </a:r>
            <a:r>
              <a:rPr lang="en-US" altLang="zh-TW" sz="1400" b="0" i="0" u="none" strike="noStrike" baseline="0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ShinhanFinancial</a:t>
            </a:r>
            <a:r>
              <a:rPr lang="en-US" altLang="zh-TW" sz="1400" b="0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Group TCFD report</a:t>
            </a:r>
            <a:r>
              <a:rPr lang="zh-TW" altLang="en-US" sz="1400" b="0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1400" b="0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提供企業環境數據以支持對投資的評估：新加坡政府投資公司</a:t>
            </a:r>
            <a:r>
              <a:rPr lang="en-US" altLang="zh-TW" sz="1400" b="0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GIC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1400" b="0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提供與</a:t>
            </a:r>
            <a:r>
              <a:rPr lang="en-US" altLang="zh-TW" sz="1400" b="0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TCFD</a:t>
            </a:r>
            <a:r>
              <a:rPr lang="zh-TW" altLang="en-US" sz="1400" b="0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一致的氣候相關的投資組合風險評估：法國政府養老儲蓄基金</a:t>
            </a:r>
            <a:r>
              <a:rPr lang="en-US" altLang="zh-TW" sz="1400" b="0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(FRR FY2016 Report), </a:t>
            </a:r>
            <a:r>
              <a:rPr lang="zh-TW" altLang="en-US" sz="1400" b="0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法國安盛</a:t>
            </a:r>
            <a:r>
              <a:rPr lang="en-US" altLang="zh-TW" sz="1400" b="0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(AXA), </a:t>
            </a:r>
            <a:r>
              <a:rPr lang="zh-TW" altLang="en-US" sz="1400" b="0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澳大利亞超級年金基金</a:t>
            </a:r>
            <a:r>
              <a:rPr lang="en-US" altLang="zh-TW" sz="1400" b="0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(Australian Super)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1400" b="0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凈零碳排放的投資組合：澳大利亞年金基金（</a:t>
            </a:r>
            <a:r>
              <a:rPr lang="en-US" altLang="zh-TW" sz="1400" b="0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Australian Super</a:t>
            </a:r>
            <a:r>
              <a:rPr lang="zh-TW" altLang="en-US" sz="1400" b="0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1400" b="0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開發綠色打分卡評估貸款分析：勞埃德銀行（</a:t>
            </a:r>
            <a:r>
              <a:rPr lang="en-US" altLang="zh-TW" sz="1400" b="0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Lloyds Banking Group</a:t>
            </a:r>
            <a:r>
              <a:rPr lang="zh-TW" altLang="en-US" sz="1400" b="0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1400" b="0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福特集團</a:t>
            </a:r>
            <a:r>
              <a:rPr lang="en-US" altLang="zh-TW" sz="1400" b="0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Ford –</a:t>
            </a:r>
            <a:r>
              <a:rPr lang="zh-TW" altLang="en-US" sz="1400" b="0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在最新的氣候變化情景報告中提到</a:t>
            </a:r>
            <a:r>
              <a:rPr lang="en-US" altLang="zh-TW" sz="1400" b="0" i="0" u="none" strike="noStrike" baseline="0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Trucost</a:t>
            </a:r>
            <a:r>
              <a:rPr lang="zh-TW" altLang="en-US" sz="1400" b="0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的物理風險篩選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1400" b="0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三星集團</a:t>
            </a:r>
            <a:r>
              <a:rPr lang="en-US" altLang="zh-TW" sz="1400" b="0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Samsung SDI –</a:t>
            </a:r>
            <a:r>
              <a:rPr lang="zh-TW" altLang="en-US" sz="1400" b="0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en-US" altLang="zh-TW" sz="1400" b="0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2019</a:t>
            </a:r>
            <a:r>
              <a:rPr lang="zh-TW" altLang="en-US" sz="1400" b="0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年可持續發展報告中提到</a:t>
            </a:r>
            <a:r>
              <a:rPr lang="en-US" altLang="zh-TW" sz="1400" b="0" i="0" u="none" strike="noStrike" baseline="0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Trucost</a:t>
            </a:r>
            <a:r>
              <a:rPr lang="zh-TW" altLang="en-US" sz="1400" b="0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分析公司面臨的氣候相關過渡風險和機會，以根據</a:t>
            </a:r>
            <a:r>
              <a:rPr lang="en-US" altLang="zh-TW" sz="1400" b="0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TCFD</a:t>
            </a:r>
            <a:r>
              <a:rPr lang="zh-TW" altLang="en-US" sz="1400" b="0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的建議改進其應對氣候相關風險的流程</a:t>
            </a:r>
          </a:p>
        </p:txBody>
      </p:sp>
      <p:pic>
        <p:nvPicPr>
          <p:cNvPr id="49" name="Picture 6" descr="信評和指數都是它的印鈔機。全美三大信評公司、S&amp;P500的編製者- 標準普爾S&amp;P Global。 - 百舜的美國股市專欄">
            <a:extLst>
              <a:ext uri="{FF2B5EF4-FFF2-40B4-BE49-F238E27FC236}">
                <a16:creationId xmlns:a16="http://schemas.microsoft.com/office/drawing/2014/main" id="{16C850CA-886E-107A-9240-7B8527714D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13202" y1="50355" x2="13202" y2="50355"/>
                        <a14:foregroundMark x1="25843" y1="58156" x2="25843" y2="58156"/>
                        <a14:foregroundMark x1="37921" y1="58156" x2="37921" y2="58156"/>
                        <a14:foregroundMark x1="47753" y1="46099" x2="47753" y2="46099"/>
                        <a14:foregroundMark x1="57303" y1="53901" x2="57303" y2="53901"/>
                        <a14:foregroundMark x1="63202" y1="51773" x2="63202" y2="51773"/>
                        <a14:foregroundMark x1="70787" y1="52482" x2="70787" y2="52482"/>
                        <a14:foregroundMark x1="78652" y1="61702" x2="78652" y2="61702"/>
                        <a14:foregroundMark x1="85955" y1="58865" x2="85955" y2="58865"/>
                        <a14:backgroundMark x1="29213" y1="44681" x2="29213" y2="44681"/>
                        <a14:backgroundMark x1="15730" y1="63830" x2="15730" y2="63830"/>
                        <a14:backgroundMark x1="24719" y1="63121" x2="24719" y2="63121"/>
                        <a14:backgroundMark x1="25000" y1="48936" x2="25000" y2="48936"/>
                        <a14:backgroundMark x1="35955" y1="53901" x2="35955" y2="53901"/>
                        <a14:backgroundMark x1="63483" y1="62411" x2="63483" y2="59574"/>
                        <a14:backgroundMark x1="72753" y1="57447" x2="72753" y2="57447"/>
                        <a14:backgroundMark x1="80337" y1="65248" x2="80337" y2="652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36" y="6133341"/>
            <a:ext cx="1829636" cy="724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bject 40"/>
          <p:cNvSpPr/>
          <p:nvPr/>
        </p:nvSpPr>
        <p:spPr>
          <a:xfrm>
            <a:off x="0" y="577976"/>
            <a:ext cx="9906000" cy="0"/>
          </a:xfrm>
          <a:custGeom>
            <a:avLst/>
            <a:gdLst/>
            <a:ahLst/>
            <a:cxnLst/>
            <a:rect l="l" t="t" r="r" b="b"/>
            <a:pathLst>
              <a:path w="9906000">
                <a:moveTo>
                  <a:pt x="0" y="0"/>
                </a:moveTo>
                <a:lnTo>
                  <a:pt x="9906000" y="0"/>
                </a:lnTo>
              </a:path>
            </a:pathLst>
          </a:custGeom>
          <a:ln w="28575">
            <a:solidFill>
              <a:srgbClr val="57585B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9407906" y="6481912"/>
            <a:ext cx="243204" cy="224154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390"/>
              </a:spcBef>
            </a:pPr>
            <a:fld id="{81D60167-4931-47E6-BA6A-407CBD079E47}" type="slidenum">
              <a:rPr sz="1050" dirty="0">
                <a:latin typeface="Arial"/>
                <a:cs typeface="Arial"/>
              </a:rPr>
              <a:t>4</a:t>
            </a:fld>
            <a:endParaRPr sz="1050" dirty="0">
              <a:latin typeface="Arial"/>
              <a:cs typeface="Arial"/>
            </a:endParaRPr>
          </a:p>
        </p:txBody>
      </p:sp>
      <p:sp>
        <p:nvSpPr>
          <p:cNvPr id="16" name="object 2">
            <a:extLst>
              <a:ext uri="{FF2B5EF4-FFF2-40B4-BE49-F238E27FC236}">
                <a16:creationId xmlns:a16="http://schemas.microsoft.com/office/drawing/2014/main" id="{E580538B-50F7-57DC-4719-639AAB076EBE}"/>
              </a:ext>
            </a:extLst>
          </p:cNvPr>
          <p:cNvSpPr txBox="1">
            <a:spLocks/>
          </p:cNvSpPr>
          <p:nvPr/>
        </p:nvSpPr>
        <p:spPr>
          <a:xfrm>
            <a:off x="337896" y="102212"/>
            <a:ext cx="789170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Noto Sans CJK JP Regular"/>
                <a:ea typeface="+mj-ea"/>
                <a:cs typeface="Noto Sans CJK JP Regular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zh-TW" altLang="en-US" b="1" spc="-8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登入方法</a:t>
            </a:r>
            <a:endParaRPr lang="en-US" b="1" kern="0" spc="-60" dirty="0">
              <a:latin typeface="微軟正黑體" panose="020B0604030504040204" pitchFamily="34" charset="-120"/>
              <a:ea typeface="微軟正黑體" panose="020B0604030504040204" pitchFamily="34" charset="-120"/>
              <a:cs typeface="Arial"/>
            </a:endParaRPr>
          </a:p>
        </p:txBody>
      </p:sp>
      <p:sp>
        <p:nvSpPr>
          <p:cNvPr id="18" name="object 3">
            <a:extLst>
              <a:ext uri="{FF2B5EF4-FFF2-40B4-BE49-F238E27FC236}">
                <a16:creationId xmlns:a16="http://schemas.microsoft.com/office/drawing/2014/main" id="{67C85887-FC4E-55E5-4723-F91BBE0698F9}"/>
              </a:ext>
            </a:extLst>
          </p:cNvPr>
          <p:cNvSpPr txBox="1"/>
          <p:nvPr/>
        </p:nvSpPr>
        <p:spPr>
          <a:xfrm>
            <a:off x="295605" y="909115"/>
            <a:ext cx="9346235" cy="819158"/>
          </a:xfrm>
          <a:prstGeom prst="rect">
            <a:avLst/>
          </a:prstGeom>
        </p:spPr>
        <p:txBody>
          <a:bodyPr vert="horz" wrap="square" lIns="0" tIns="38695" rIns="0" bIns="0" rtlCol="0">
            <a:spAutoFit/>
          </a:bodyPr>
          <a:lstStyle/>
          <a:p>
            <a:pPr marL="10319">
              <a:lnSpc>
                <a:spcPct val="150000"/>
              </a:lnSpc>
              <a:spcBef>
                <a:spcPts val="1060"/>
              </a:spcBef>
              <a:tabLst>
                <a:tab pos="150654" algn="l"/>
              </a:tabLst>
            </a:pPr>
            <a:r>
              <a:rPr lang="zh-TW" altLang="en-US" sz="1800" spc="-8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YaHei"/>
              </a:rPr>
              <a:t>點擊網址： </a:t>
            </a:r>
            <a:r>
              <a:rPr lang="en-US" altLang="zh-TW" sz="1800" u="sng" spc="-8" dirty="0">
                <a:uFill>
                  <a:solidFill>
                    <a:srgbClr val="000000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  <a:cs typeface="Arial MT"/>
                <a:hlinkClick r:id="rId2"/>
              </a:rPr>
              <a:t>https://www.capitaliq.spglobal.com</a:t>
            </a:r>
            <a:r>
              <a:rPr lang="zh-TW" altLang="en-US" sz="1800" u="sng" spc="-8" dirty="0">
                <a:uFill>
                  <a:solidFill>
                    <a:srgbClr val="000000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  <a:cs typeface="Arial MT"/>
              </a:rPr>
              <a:t> </a:t>
            </a:r>
            <a:r>
              <a:rPr lang="zh-TW" altLang="en-US" sz="1800" spc="-8" dirty="0">
                <a:uFill>
                  <a:solidFill>
                    <a:srgbClr val="000000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  <a:cs typeface="Arial MT"/>
              </a:rPr>
              <a:t> </a:t>
            </a:r>
            <a:r>
              <a:rPr lang="en-US" altLang="zh-TW" sz="1800" spc="-8" dirty="0">
                <a:uFill>
                  <a:solidFill>
                    <a:srgbClr val="000000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  <a:cs typeface="Arial MT"/>
              </a:rPr>
              <a:t> </a:t>
            </a:r>
            <a:r>
              <a:rPr lang="zh-TW" altLang="en-US" sz="1800" spc="-8" dirty="0">
                <a:uFill>
                  <a:solidFill>
                    <a:srgbClr val="000000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  <a:cs typeface="Arial MT"/>
              </a:rPr>
              <a:t>輸入帳密登入</a:t>
            </a:r>
            <a:r>
              <a:rPr lang="zh-TW" altLang="en-US" dirty="0">
                <a:uFill>
                  <a:solidFill>
                    <a:srgbClr val="000000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  <a:cs typeface="Arial MT"/>
              </a:rPr>
              <a:t>，</a:t>
            </a:r>
            <a:r>
              <a:rPr lang="zh-TW" altLang="en-US" sz="1800" spc="-4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YaHei"/>
              </a:rPr>
              <a:t>點擊</a:t>
            </a:r>
            <a:r>
              <a:rPr lang="zh-TW" altLang="en-US" spc="-4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YaHei"/>
              </a:rPr>
              <a:t>頁面</a:t>
            </a:r>
            <a:r>
              <a:rPr lang="zh-TW" altLang="en-US" sz="1800" spc="-4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YaHei"/>
              </a:rPr>
              <a:t>右上角的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MT"/>
              </a:rPr>
              <a:t>Sustainability 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MT"/>
              </a:rPr>
              <a:t>，並選擇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MT"/>
              </a:rPr>
              <a:t>Sustainability Home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MT"/>
              </a:rPr>
              <a:t> </a:t>
            </a:r>
            <a:r>
              <a:rPr lang="zh-TW" altLang="en-US" spc="-8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MT"/>
              </a:rPr>
              <a:t>連結</a:t>
            </a:r>
            <a:r>
              <a:rPr lang="zh-TW" altLang="en-US" sz="1800" spc="-8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YaHei"/>
              </a:rPr>
              <a:t>直接導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YaHei"/>
              </a:rPr>
              <a:t>至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MT"/>
              </a:rPr>
              <a:t>首頁</a:t>
            </a:r>
            <a:endPara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  <a:cs typeface="Microsoft YaHei"/>
            </a:endParaRPr>
          </a:p>
        </p:txBody>
      </p:sp>
      <p:pic>
        <p:nvPicPr>
          <p:cNvPr id="2" name="Picture 6" descr="信評和指數都是它的印鈔機。全美三大信評公司、S&amp;P500的編製者- 標準普爾S&amp;P Global。 - 百舜的美國股市專欄">
            <a:extLst>
              <a:ext uri="{FF2B5EF4-FFF2-40B4-BE49-F238E27FC236}">
                <a16:creationId xmlns:a16="http://schemas.microsoft.com/office/drawing/2014/main" id="{62D93E87-6DB4-C014-DC6A-78C49DAFB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3202" y1="50355" x2="13202" y2="50355"/>
                        <a14:foregroundMark x1="25843" y1="58156" x2="25843" y2="58156"/>
                        <a14:foregroundMark x1="37921" y1="58156" x2="37921" y2="58156"/>
                        <a14:foregroundMark x1="47753" y1="46099" x2="47753" y2="46099"/>
                        <a14:foregroundMark x1="57303" y1="53901" x2="57303" y2="53901"/>
                        <a14:foregroundMark x1="63202" y1="51773" x2="63202" y2="51773"/>
                        <a14:foregroundMark x1="70787" y1="52482" x2="70787" y2="52482"/>
                        <a14:foregroundMark x1="78652" y1="61702" x2="78652" y2="61702"/>
                        <a14:foregroundMark x1="85955" y1="58865" x2="85955" y2="58865"/>
                        <a14:backgroundMark x1="29213" y1="44681" x2="29213" y2="44681"/>
                        <a14:backgroundMark x1="15730" y1="63830" x2="15730" y2="63830"/>
                        <a14:backgroundMark x1="24719" y1="63121" x2="24719" y2="63121"/>
                        <a14:backgroundMark x1="25000" y1="48936" x2="25000" y2="48936"/>
                        <a14:backgroundMark x1="35955" y1="53901" x2="35955" y2="53901"/>
                        <a14:backgroundMark x1="63483" y1="62411" x2="63483" y2="59574"/>
                        <a14:backgroundMark x1="72753" y1="57447" x2="72753" y2="57447"/>
                        <a14:backgroundMark x1="80337" y1="65248" x2="80337" y2="652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36" y="6133341"/>
            <a:ext cx="1829636" cy="724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1E613D72-A45B-077D-1BA6-FAE2B706532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0204" y="2679709"/>
            <a:ext cx="7697036" cy="2404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315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953549-6D03-E175-601D-91C7D6118E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2FDD9C35-DBD2-CAAA-1F83-E5E39B08D8C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68324" y="110960"/>
            <a:ext cx="9139582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(1) 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標普全球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ESG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評分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(S&amp;P Global ESG Scores)</a:t>
            </a:r>
            <a:endParaRPr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0" name="object 40">
            <a:extLst>
              <a:ext uri="{FF2B5EF4-FFF2-40B4-BE49-F238E27FC236}">
                <a16:creationId xmlns:a16="http://schemas.microsoft.com/office/drawing/2014/main" id="{26C14023-2881-2ACD-2889-332127552DFB}"/>
              </a:ext>
            </a:extLst>
          </p:cNvPr>
          <p:cNvSpPr/>
          <p:nvPr/>
        </p:nvSpPr>
        <p:spPr>
          <a:xfrm>
            <a:off x="0" y="577976"/>
            <a:ext cx="9906000" cy="0"/>
          </a:xfrm>
          <a:custGeom>
            <a:avLst/>
            <a:gdLst/>
            <a:ahLst/>
            <a:cxnLst/>
            <a:rect l="l" t="t" r="r" b="b"/>
            <a:pathLst>
              <a:path w="9906000">
                <a:moveTo>
                  <a:pt x="0" y="0"/>
                </a:moveTo>
                <a:lnTo>
                  <a:pt x="9906000" y="0"/>
                </a:lnTo>
              </a:path>
            </a:pathLst>
          </a:custGeom>
          <a:ln w="28575">
            <a:solidFill>
              <a:srgbClr val="57585B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>
            <a:extLst>
              <a:ext uri="{FF2B5EF4-FFF2-40B4-BE49-F238E27FC236}">
                <a16:creationId xmlns:a16="http://schemas.microsoft.com/office/drawing/2014/main" id="{F5CE3EED-6FB3-56CE-1912-8FB1EA8E9BDC}"/>
              </a:ext>
            </a:extLst>
          </p:cNvPr>
          <p:cNvSpPr txBox="1"/>
          <p:nvPr/>
        </p:nvSpPr>
        <p:spPr>
          <a:xfrm>
            <a:off x="9407906" y="6481912"/>
            <a:ext cx="243204" cy="224154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390"/>
              </a:spcBef>
            </a:pPr>
            <a:fld id="{81D60167-4931-47E6-BA6A-407CBD079E47}" type="slidenum">
              <a:rPr sz="1050" dirty="0">
                <a:latin typeface="Arial"/>
                <a:cs typeface="Arial"/>
              </a:rPr>
              <a:t>5</a:t>
            </a:fld>
            <a:endParaRPr sz="1050" dirty="0">
              <a:latin typeface="Arial"/>
              <a:cs typeface="Arial"/>
            </a:endParaRPr>
          </a:p>
        </p:txBody>
      </p:sp>
      <p:sp>
        <p:nvSpPr>
          <p:cNvPr id="48" name="文字方塊 47">
            <a:extLst>
              <a:ext uri="{FF2B5EF4-FFF2-40B4-BE49-F238E27FC236}">
                <a16:creationId xmlns:a16="http://schemas.microsoft.com/office/drawing/2014/main" id="{196B156B-C9EC-BBAE-BDFC-E167DB1D19A4}"/>
              </a:ext>
            </a:extLst>
          </p:cNvPr>
          <p:cNvSpPr txBox="1"/>
          <p:nvPr/>
        </p:nvSpPr>
        <p:spPr>
          <a:xfrm>
            <a:off x="6082154" y="1812711"/>
            <a:ext cx="359846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標普全球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ESG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評分是一個環境、社會和治理數據集，根據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標普全球企業可持續發展評估（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CSA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過程，提供公司層面、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G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三個維度、行業標準和底層問題層面的評分。分數採取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1-100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的百分制，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100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代表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S&amp;P Global ESG Scores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的最高得分。</a:t>
            </a:r>
            <a:endParaRPr lang="zh-TW" altLang="en-US" sz="1600" i="0" u="none" strike="noStrike" baseline="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C1F5A0C6-9CE8-0801-5D2F-945E88DE11E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324" y="1143000"/>
            <a:ext cx="5529656" cy="33642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35A4A0E3-476F-0B8C-7C84-A02AB281E46C}"/>
              </a:ext>
            </a:extLst>
          </p:cNvPr>
          <p:cNvSpPr txBox="1"/>
          <p:nvPr/>
        </p:nvSpPr>
        <p:spPr>
          <a:xfrm>
            <a:off x="1640507" y="5362045"/>
            <a:ext cx="444075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Overview</a:t>
            </a:r>
            <a:endParaRPr lang="zh-TW" altLang="en-US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一個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ESG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總分，三個維度分數（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E+S+G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），平均約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20-30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個行業標準分數和約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80-130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個問題級別分數。</a:t>
            </a:r>
            <a:endPara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原始數據：基於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CSA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問卷回覆，包括公開報告的附加數據，每家公司每方法年最多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1,000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個數據點。</a:t>
            </a:r>
            <a:endParaRPr lang="zh-TW" altLang="en-US" sz="1200" i="0" u="none" strike="noStrike" baseline="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0602D2AC-A82C-1D18-02F3-1AFD94E56CE2}"/>
              </a:ext>
            </a:extLst>
          </p:cNvPr>
          <p:cNvSpPr txBox="1"/>
          <p:nvPr/>
        </p:nvSpPr>
        <p:spPr>
          <a:xfrm>
            <a:off x="6248400" y="5368320"/>
            <a:ext cx="338927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Coverage</a:t>
            </a:r>
            <a:endParaRPr lang="zh-TW" altLang="en-US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覆蓋全球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13,800+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企業；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~570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家台灣公司</a:t>
            </a:r>
            <a:endPara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數據歷史可追溯至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2013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年；原始數據可追溯至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2020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年。</a:t>
            </a:r>
          </a:p>
        </p:txBody>
      </p:sp>
      <p:cxnSp>
        <p:nvCxnSpPr>
          <p:cNvPr id="10" name="直線接點 9">
            <a:extLst>
              <a:ext uri="{FF2B5EF4-FFF2-40B4-BE49-F238E27FC236}">
                <a16:creationId xmlns:a16="http://schemas.microsoft.com/office/drawing/2014/main" id="{EB7D9051-F272-32E4-BB0F-AD5C0A51E804}"/>
              </a:ext>
            </a:extLst>
          </p:cNvPr>
          <p:cNvCxnSpPr>
            <a:cxnSpLocks/>
          </p:cNvCxnSpPr>
          <p:nvPr/>
        </p:nvCxnSpPr>
        <p:spPr>
          <a:xfrm>
            <a:off x="6172200" y="5362044"/>
            <a:ext cx="0" cy="138499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6" descr="信評和指數都是它的印鈔機。全美三大信評公司、S&amp;P500的編製者- 標準普爾S&amp;P Global。 - 百舜的美國股市專欄">
            <a:extLst>
              <a:ext uri="{FF2B5EF4-FFF2-40B4-BE49-F238E27FC236}">
                <a16:creationId xmlns:a16="http://schemas.microsoft.com/office/drawing/2014/main" id="{9B5CEE60-A0AA-E954-5D53-E6EA58627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3202" y1="50355" x2="13202" y2="50355"/>
                        <a14:foregroundMark x1="25843" y1="58156" x2="25843" y2="58156"/>
                        <a14:foregroundMark x1="37921" y1="58156" x2="37921" y2="58156"/>
                        <a14:foregroundMark x1="47753" y1="46099" x2="47753" y2="46099"/>
                        <a14:foregroundMark x1="57303" y1="53901" x2="57303" y2="53901"/>
                        <a14:foregroundMark x1="63202" y1="51773" x2="63202" y2="51773"/>
                        <a14:foregroundMark x1="70787" y1="52482" x2="70787" y2="52482"/>
                        <a14:foregroundMark x1="78652" y1="61702" x2="78652" y2="61702"/>
                        <a14:foregroundMark x1="85955" y1="58865" x2="85955" y2="58865"/>
                        <a14:backgroundMark x1="29213" y1="44681" x2="29213" y2="44681"/>
                        <a14:backgroundMark x1="15730" y1="63830" x2="15730" y2="63830"/>
                        <a14:backgroundMark x1="24719" y1="63121" x2="24719" y2="63121"/>
                        <a14:backgroundMark x1="25000" y1="48936" x2="25000" y2="48936"/>
                        <a14:backgroundMark x1="35955" y1="53901" x2="35955" y2="53901"/>
                        <a14:backgroundMark x1="63483" y1="62411" x2="63483" y2="59574"/>
                        <a14:backgroundMark x1="72753" y1="57447" x2="72753" y2="57447"/>
                        <a14:backgroundMark x1="80337" y1="65248" x2="80337" y2="652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36" y="6133341"/>
            <a:ext cx="1829636" cy="724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4589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F56F2F-0AD3-40D0-343F-F06AF20849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圖片 23">
            <a:extLst>
              <a:ext uri="{FF2B5EF4-FFF2-40B4-BE49-F238E27FC236}">
                <a16:creationId xmlns:a16="http://schemas.microsoft.com/office/drawing/2014/main" id="{0CB34FB7-7CCD-D282-A25E-46418E94364C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40000" contrast="-40000"/>
          </a:blip>
          <a:stretch>
            <a:fillRect/>
          </a:stretch>
        </p:blipFill>
        <p:spPr>
          <a:xfrm>
            <a:off x="-59232" y="0"/>
            <a:ext cx="9965232" cy="6950732"/>
          </a:xfrm>
          <a:prstGeom prst="rect">
            <a:avLst/>
          </a:prstGeom>
        </p:spPr>
      </p:pic>
      <p:sp>
        <p:nvSpPr>
          <p:cNvPr id="2" name="object 2">
            <a:extLst>
              <a:ext uri="{FF2B5EF4-FFF2-40B4-BE49-F238E27FC236}">
                <a16:creationId xmlns:a16="http://schemas.microsoft.com/office/drawing/2014/main" id="{E7E8E384-4B45-ADEA-EC17-57672032602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68324" y="110960"/>
            <a:ext cx="7341069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標普全球</a:t>
            </a:r>
            <a:r>
              <a:rPr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ESG</a:t>
            </a: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評分</a:t>
            </a:r>
            <a:r>
              <a:rPr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(S&amp;P Global ESG Scores)</a:t>
            </a: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方法論</a:t>
            </a:r>
            <a:endParaRPr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0" name="object 40">
            <a:extLst>
              <a:ext uri="{FF2B5EF4-FFF2-40B4-BE49-F238E27FC236}">
                <a16:creationId xmlns:a16="http://schemas.microsoft.com/office/drawing/2014/main" id="{799B469D-650B-73CB-F4E5-FF5ADE28CDC4}"/>
              </a:ext>
            </a:extLst>
          </p:cNvPr>
          <p:cNvSpPr/>
          <p:nvPr/>
        </p:nvSpPr>
        <p:spPr>
          <a:xfrm>
            <a:off x="0" y="577976"/>
            <a:ext cx="7956669" cy="0"/>
          </a:xfrm>
          <a:custGeom>
            <a:avLst/>
            <a:gdLst/>
            <a:ahLst/>
            <a:cxnLst/>
            <a:rect l="l" t="t" r="r" b="b"/>
            <a:pathLst>
              <a:path w="9906000">
                <a:moveTo>
                  <a:pt x="0" y="0"/>
                </a:moveTo>
                <a:lnTo>
                  <a:pt x="9906000" y="0"/>
                </a:lnTo>
              </a:path>
            </a:pathLst>
          </a:custGeom>
          <a:ln w="28575">
            <a:solidFill>
              <a:srgbClr val="57585B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>
            <a:extLst>
              <a:ext uri="{FF2B5EF4-FFF2-40B4-BE49-F238E27FC236}">
                <a16:creationId xmlns:a16="http://schemas.microsoft.com/office/drawing/2014/main" id="{7561E514-8CF0-779C-495E-C26D135C34C2}"/>
              </a:ext>
            </a:extLst>
          </p:cNvPr>
          <p:cNvSpPr txBox="1"/>
          <p:nvPr/>
        </p:nvSpPr>
        <p:spPr>
          <a:xfrm>
            <a:off x="9407906" y="6481912"/>
            <a:ext cx="195346" cy="211596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390"/>
              </a:spcBef>
            </a:pPr>
            <a:fld id="{81D60167-4931-47E6-BA6A-407CBD079E47}" type="slidenum">
              <a:rPr sz="1050" dirty="0">
                <a:latin typeface="Arial"/>
                <a:cs typeface="Arial"/>
              </a:rPr>
              <a:t>6</a:t>
            </a:fld>
            <a:endParaRPr sz="1050" dirty="0">
              <a:latin typeface="Arial"/>
              <a:cs typeface="Arial"/>
            </a:endParaRPr>
          </a:p>
        </p:txBody>
      </p:sp>
      <p:sp>
        <p:nvSpPr>
          <p:cNvPr id="48" name="文字方塊 47">
            <a:extLst>
              <a:ext uri="{FF2B5EF4-FFF2-40B4-BE49-F238E27FC236}">
                <a16:creationId xmlns:a16="http://schemas.microsoft.com/office/drawing/2014/main" id="{6354BAE4-A9E9-813E-10C1-229E82C9E0D6}"/>
              </a:ext>
            </a:extLst>
          </p:cNvPr>
          <p:cNvSpPr txBox="1"/>
          <p:nvPr/>
        </p:nvSpPr>
        <p:spPr>
          <a:xfrm>
            <a:off x="196339" y="753070"/>
            <a:ext cx="958925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標普全球</a:t>
            </a:r>
            <a:r>
              <a:rPr lang="en-US" altLang="zh-TW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ESG</a:t>
            </a:r>
            <a:r>
              <a:rPr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評分是衡量公司</a:t>
            </a:r>
            <a:r>
              <a:rPr lang="en-US" altLang="zh-TW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ESG</a:t>
            </a:r>
            <a:r>
              <a:rPr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表現的核心數據集，相較於其他的</a:t>
            </a:r>
            <a:r>
              <a:rPr lang="en-US" altLang="zh-TW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ESG </a:t>
            </a:r>
            <a:r>
              <a:rPr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評級機構，標普通過邀請填報</a:t>
            </a:r>
            <a:r>
              <a:rPr lang="en-US" altLang="zh-TW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CSA </a:t>
            </a:r>
            <a:r>
              <a:rPr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問卷的方式將上市公司直接引入到評估過程中，對公司</a:t>
            </a:r>
            <a:r>
              <a:rPr lang="en-US" altLang="zh-TW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ESG </a:t>
            </a:r>
            <a:r>
              <a:rPr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表現進行延續性強地、全面地評估。此外，該</a:t>
            </a:r>
            <a:r>
              <a:rPr lang="en-US" altLang="zh-TW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ESG</a:t>
            </a:r>
            <a:r>
              <a:rPr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評分也是企業能否入選標普核心可持續發展指數的重要參考。</a:t>
            </a:r>
            <a:endParaRPr lang="zh-TW" altLang="en-US" sz="1600" i="0" u="none" strike="noStrike" baseline="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E3A58B37-D648-B32F-4BD6-874D49A5EA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579578"/>
            <a:ext cx="1694579" cy="2868604"/>
          </a:xfrm>
          <a:prstGeom prst="rect">
            <a:avLst/>
          </a:prstGeom>
        </p:spPr>
      </p:pic>
      <p:pic>
        <p:nvPicPr>
          <p:cNvPr id="17" name="Picture 6" descr="信評和指數都是它的印鈔機。全美三大信評公司、S&amp;P500的編製者- 標準普爾S&amp;P Global。 - 百舜的美國股市專欄">
            <a:extLst>
              <a:ext uri="{FF2B5EF4-FFF2-40B4-BE49-F238E27FC236}">
                <a16:creationId xmlns:a16="http://schemas.microsoft.com/office/drawing/2014/main" id="{97E38974-F0B5-DD44-E523-D4FFAE872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13202" y1="50355" x2="13202" y2="50355"/>
                        <a14:foregroundMark x1="25843" y1="58156" x2="25843" y2="58156"/>
                        <a14:foregroundMark x1="37921" y1="58156" x2="37921" y2="58156"/>
                        <a14:foregroundMark x1="47753" y1="46099" x2="47753" y2="46099"/>
                        <a14:foregroundMark x1="57303" y1="53901" x2="57303" y2="53901"/>
                        <a14:foregroundMark x1="63202" y1="51773" x2="63202" y2="51773"/>
                        <a14:foregroundMark x1="70787" y1="52482" x2="70787" y2="52482"/>
                        <a14:foregroundMark x1="78652" y1="61702" x2="78652" y2="61702"/>
                        <a14:foregroundMark x1="85955" y1="58865" x2="85955" y2="58865"/>
                        <a14:backgroundMark x1="29213" y1="44681" x2="29213" y2="44681"/>
                        <a14:backgroundMark x1="15730" y1="63830" x2="15730" y2="63830"/>
                        <a14:backgroundMark x1="24719" y1="63121" x2="24719" y2="63121"/>
                        <a14:backgroundMark x1="25000" y1="48936" x2="25000" y2="48936"/>
                        <a14:backgroundMark x1="35955" y1="53901" x2="35955" y2="53901"/>
                        <a14:backgroundMark x1="63483" y1="62411" x2="63483" y2="59574"/>
                        <a14:backgroundMark x1="72753" y1="57447" x2="72753" y2="57447"/>
                        <a14:backgroundMark x1="80337" y1="65248" x2="80337" y2="652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36" y="6133341"/>
            <a:ext cx="1469595" cy="582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群組 5">
            <a:extLst>
              <a:ext uri="{FF2B5EF4-FFF2-40B4-BE49-F238E27FC236}">
                <a16:creationId xmlns:a16="http://schemas.microsoft.com/office/drawing/2014/main" id="{7D568B2C-EADB-6C86-F245-DAA76C4CB806}"/>
              </a:ext>
            </a:extLst>
          </p:cNvPr>
          <p:cNvGrpSpPr/>
          <p:nvPr/>
        </p:nvGrpSpPr>
        <p:grpSpPr>
          <a:xfrm>
            <a:off x="-836" y="2138446"/>
            <a:ext cx="10479602" cy="3737667"/>
            <a:chOff x="-836" y="2138447"/>
            <a:chExt cx="9905329" cy="3532846"/>
          </a:xfrm>
        </p:grpSpPr>
        <p:pic>
          <p:nvPicPr>
            <p:cNvPr id="26" name="圖片 25">
              <a:extLst>
                <a:ext uri="{FF2B5EF4-FFF2-40B4-BE49-F238E27FC236}">
                  <a16:creationId xmlns:a16="http://schemas.microsoft.com/office/drawing/2014/main" id="{8625C8D9-382C-1E7E-BEF7-0DCCCC659E1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-836" y="2138447"/>
              <a:ext cx="9905329" cy="3532846"/>
            </a:xfrm>
            <a:prstGeom prst="rect">
              <a:avLst/>
            </a:prstGeom>
          </p:spPr>
        </p:pic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3655F9B5-9128-D515-A109-CA5734AC1CC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6339" y="2243841"/>
              <a:ext cx="2094965" cy="34274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52784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252E1034-8A83-263A-B130-D80367211F37}"/>
              </a:ext>
            </a:extLst>
          </p:cNvPr>
          <p:cNvSpPr txBox="1">
            <a:spLocks/>
          </p:cNvSpPr>
          <p:nvPr/>
        </p:nvSpPr>
        <p:spPr>
          <a:xfrm>
            <a:off x="268324" y="110960"/>
            <a:ext cx="9139582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Noto Sans CJK JP Regular"/>
                <a:ea typeface="+mj-ea"/>
                <a:cs typeface="Noto Sans CJK JP Regular"/>
              </a:defRPr>
            </a:lvl1pPr>
          </a:lstStyle>
          <a:p>
            <a:r>
              <a:rPr lang="zh-TW" altLang="en-US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覆蓋廣泛的</a:t>
            </a:r>
            <a:r>
              <a:rPr lang="en-US" altLang="zh-TW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ESG</a:t>
            </a:r>
            <a:r>
              <a:rPr lang="zh-TW" altLang="en-US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議題，進行公司全方位表現評估</a:t>
            </a:r>
            <a:endParaRPr lang="en-US" kern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object 40">
            <a:extLst>
              <a:ext uri="{FF2B5EF4-FFF2-40B4-BE49-F238E27FC236}">
                <a16:creationId xmlns:a16="http://schemas.microsoft.com/office/drawing/2014/main" id="{264C5C5E-731E-0381-F416-7F2E7E2CFB40}"/>
              </a:ext>
            </a:extLst>
          </p:cNvPr>
          <p:cNvSpPr/>
          <p:nvPr/>
        </p:nvSpPr>
        <p:spPr>
          <a:xfrm>
            <a:off x="0" y="577976"/>
            <a:ext cx="9906000" cy="0"/>
          </a:xfrm>
          <a:custGeom>
            <a:avLst/>
            <a:gdLst/>
            <a:ahLst/>
            <a:cxnLst/>
            <a:rect l="l" t="t" r="r" b="b"/>
            <a:pathLst>
              <a:path w="9906000">
                <a:moveTo>
                  <a:pt x="0" y="0"/>
                </a:moveTo>
                <a:lnTo>
                  <a:pt x="9906000" y="0"/>
                </a:lnTo>
              </a:path>
            </a:pathLst>
          </a:custGeom>
          <a:ln w="28575">
            <a:solidFill>
              <a:srgbClr val="57585B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Picture 6" descr="信評和指數都是它的印鈔機。全美三大信評公司、S&amp;P500的編製者- 標準普爾S&amp;P Global。 - 百舜的美國股市專欄">
            <a:extLst>
              <a:ext uri="{FF2B5EF4-FFF2-40B4-BE49-F238E27FC236}">
                <a16:creationId xmlns:a16="http://schemas.microsoft.com/office/drawing/2014/main" id="{0EDB93C1-BFE3-DB87-B3D7-AAB676695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13202" y1="50355" x2="13202" y2="50355"/>
                        <a14:foregroundMark x1="25843" y1="58156" x2="25843" y2="58156"/>
                        <a14:foregroundMark x1="37921" y1="58156" x2="37921" y2="58156"/>
                        <a14:foregroundMark x1="47753" y1="46099" x2="47753" y2="46099"/>
                        <a14:foregroundMark x1="57303" y1="53901" x2="57303" y2="53901"/>
                        <a14:foregroundMark x1="63202" y1="51773" x2="63202" y2="51773"/>
                        <a14:foregroundMark x1="70787" y1="52482" x2="70787" y2="52482"/>
                        <a14:foregroundMark x1="78652" y1="61702" x2="78652" y2="61702"/>
                        <a14:foregroundMark x1="85955" y1="58865" x2="85955" y2="58865"/>
                        <a14:backgroundMark x1="29213" y1="44681" x2="29213" y2="44681"/>
                        <a14:backgroundMark x1="15730" y1="63830" x2="15730" y2="63830"/>
                        <a14:backgroundMark x1="24719" y1="63121" x2="24719" y2="63121"/>
                        <a14:backgroundMark x1="25000" y1="48936" x2="25000" y2="48936"/>
                        <a14:backgroundMark x1="35955" y1="53901" x2="35955" y2="53901"/>
                        <a14:backgroundMark x1="63483" y1="62411" x2="63483" y2="59574"/>
                        <a14:backgroundMark x1="72753" y1="57447" x2="72753" y2="57447"/>
                        <a14:backgroundMark x1="80337" y1="65248" x2="80337" y2="652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36" y="6133341"/>
            <a:ext cx="1829636" cy="724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AB3F2B51-C9BD-FEFA-A0E1-E7E3CE80FF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975598"/>
            <a:ext cx="2286000" cy="576557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EA0DC0D8-68B8-AD90-A97B-46A1EEC609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7306" y="974576"/>
            <a:ext cx="1905000" cy="577579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972E23F5-9D33-6BF3-6AC5-2C2B0B5EAD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6600" y="1006544"/>
            <a:ext cx="2133600" cy="513645"/>
          </a:xfrm>
          <a:prstGeom prst="rect">
            <a:avLst/>
          </a:prstGeom>
        </p:spPr>
      </p:pic>
      <p:sp>
        <p:nvSpPr>
          <p:cNvPr id="15" name="文字方塊 14">
            <a:extLst>
              <a:ext uri="{FF2B5EF4-FFF2-40B4-BE49-F238E27FC236}">
                <a16:creationId xmlns:a16="http://schemas.microsoft.com/office/drawing/2014/main" id="{23FD9FDA-0F54-7236-3A95-4370D7549FD9}"/>
              </a:ext>
            </a:extLst>
          </p:cNvPr>
          <p:cNvSpPr txBox="1"/>
          <p:nvPr/>
        </p:nvSpPr>
        <p:spPr>
          <a:xfrm>
            <a:off x="0" y="1752600"/>
            <a:ext cx="38100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生物多樣性</a:t>
            </a:r>
            <a:endPara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建築材料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氣候策略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協同處理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發電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環境報告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燃油效率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轉基因生物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低碳策略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礦産廢物管理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車隊管理</a:t>
            </a:r>
            <a:endPara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運營生態效率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産品包裝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産品監管責任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原材料采購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回收策略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資源保護與資源效率</a:t>
            </a:r>
            <a:endPara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環境政策與管理體系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TW" altLang="en-US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0A4E8902-F366-1151-3D88-D86549595EB4}"/>
              </a:ext>
            </a:extLst>
          </p:cNvPr>
          <p:cNvSpPr txBox="1"/>
          <p:nvPr/>
        </p:nvSpPr>
        <p:spPr>
          <a:xfrm>
            <a:off x="1600200" y="1752600"/>
            <a:ext cx="2209800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可持續林業實踐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輸電和配電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水務運營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水相關風險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可持續建設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能源結構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TW" altLang="en-US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49D7D2D5-7AEB-C21B-5614-9C8F882E11DD}"/>
              </a:ext>
            </a:extLst>
          </p:cNvPr>
          <p:cNvSpPr txBox="1"/>
          <p:nvPr/>
        </p:nvSpPr>
        <p:spPr>
          <a:xfrm>
            <a:off x="3571694" y="1752600"/>
            <a:ext cx="2448106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應對成本負擔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資産終止管理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企業公民責任和慈善事業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金融包容性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健康相關産出貢獻度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人力資本開發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員工人權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勞工實踐指標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經營活動的本地影響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職業健康與安全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可持續醫療合作夥伴關係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隱私保護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客戶關係管理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營銷實踐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健康和營養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乘客安全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內容責任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社區社會影響</a:t>
            </a:r>
            <a:endPara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社會融合與再生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社會報告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利益相關者參與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改善藥品獲取相關戰略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人才吸引與保留</a:t>
            </a: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434AC7A9-58DC-240E-8A7F-72D6EF9BC165}"/>
              </a:ext>
            </a:extLst>
          </p:cNvPr>
          <p:cNvSpPr txBox="1"/>
          <p:nvPr/>
        </p:nvSpPr>
        <p:spPr>
          <a:xfrm>
            <a:off x="6934200" y="1752600"/>
            <a:ext cx="265729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反犯罪政策和措施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品牌管理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商業行爲準則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遵守適用的出口管制制度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企業治理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企業效率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金融穩定和系統性風險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信息安全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網絡安全和系統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創新管理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市場機會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實質性議題評估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網絡可靠性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政策影響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可持續保險原則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産品質量和召回管理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企業可靠性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風險和危機管理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新興市場戰略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供應鏈管理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可持續金融</a:t>
            </a:r>
          </a:p>
        </p:txBody>
      </p:sp>
    </p:spTree>
    <p:extLst>
      <p:ext uri="{BB962C8B-B14F-4D97-AF65-F5344CB8AC3E}">
        <p14:creationId xmlns:p14="http://schemas.microsoft.com/office/powerpoint/2010/main" val="562383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0D3CF5-260F-0625-EC12-CC53E2E4F6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ADFE4EFD-D99A-8D7F-B575-407A5778240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89019" y="1895351"/>
            <a:ext cx="2127961" cy="3891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0" name="object 40">
            <a:extLst>
              <a:ext uri="{FF2B5EF4-FFF2-40B4-BE49-F238E27FC236}">
                <a16:creationId xmlns:a16="http://schemas.microsoft.com/office/drawing/2014/main" id="{D56BEC24-45BE-449D-6B33-314C3B2BAF22}"/>
              </a:ext>
            </a:extLst>
          </p:cNvPr>
          <p:cNvSpPr/>
          <p:nvPr/>
        </p:nvSpPr>
        <p:spPr>
          <a:xfrm>
            <a:off x="0" y="577976"/>
            <a:ext cx="9906000" cy="0"/>
          </a:xfrm>
          <a:custGeom>
            <a:avLst/>
            <a:gdLst/>
            <a:ahLst/>
            <a:cxnLst/>
            <a:rect l="l" t="t" r="r" b="b"/>
            <a:pathLst>
              <a:path w="9906000">
                <a:moveTo>
                  <a:pt x="0" y="0"/>
                </a:moveTo>
                <a:lnTo>
                  <a:pt x="9906000" y="0"/>
                </a:lnTo>
              </a:path>
            </a:pathLst>
          </a:custGeom>
          <a:ln w="28575">
            <a:solidFill>
              <a:srgbClr val="57585B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>
            <a:extLst>
              <a:ext uri="{FF2B5EF4-FFF2-40B4-BE49-F238E27FC236}">
                <a16:creationId xmlns:a16="http://schemas.microsoft.com/office/drawing/2014/main" id="{8E4C9A59-0242-2C4B-4981-8BD457B2FCFA}"/>
              </a:ext>
            </a:extLst>
          </p:cNvPr>
          <p:cNvSpPr txBox="1"/>
          <p:nvPr/>
        </p:nvSpPr>
        <p:spPr>
          <a:xfrm>
            <a:off x="9407906" y="6481912"/>
            <a:ext cx="243204" cy="224154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390"/>
              </a:spcBef>
            </a:pPr>
            <a:fld id="{81D60167-4931-47E6-BA6A-407CBD079E47}" type="slidenum">
              <a:rPr sz="1050" dirty="0">
                <a:latin typeface="Arial"/>
                <a:cs typeface="Arial"/>
              </a:rPr>
              <a:t>8</a:t>
            </a:fld>
            <a:endParaRPr sz="1050" dirty="0">
              <a:latin typeface="Arial"/>
              <a:cs typeface="Arial"/>
            </a:endParaRPr>
          </a:p>
        </p:txBody>
      </p:sp>
      <p:sp>
        <p:nvSpPr>
          <p:cNvPr id="16" name="object 2">
            <a:extLst>
              <a:ext uri="{FF2B5EF4-FFF2-40B4-BE49-F238E27FC236}">
                <a16:creationId xmlns:a16="http://schemas.microsoft.com/office/drawing/2014/main" id="{8B964919-8953-50AA-57A9-3126EBE14507}"/>
              </a:ext>
            </a:extLst>
          </p:cNvPr>
          <p:cNvSpPr txBox="1">
            <a:spLocks/>
          </p:cNvSpPr>
          <p:nvPr/>
        </p:nvSpPr>
        <p:spPr>
          <a:xfrm>
            <a:off x="337896" y="102212"/>
            <a:ext cx="789170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Noto Sans CJK JP Regular"/>
                <a:ea typeface="+mj-ea"/>
                <a:cs typeface="Noto Sans CJK JP Regular"/>
              </a:defRPr>
            </a:lvl1pPr>
          </a:lstStyle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CIQ Pro 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平台上查找公司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ESG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分數</a:t>
            </a:r>
          </a:p>
        </p:txBody>
      </p:sp>
      <p:sp>
        <p:nvSpPr>
          <p:cNvPr id="18" name="object 3">
            <a:extLst>
              <a:ext uri="{FF2B5EF4-FFF2-40B4-BE49-F238E27FC236}">
                <a16:creationId xmlns:a16="http://schemas.microsoft.com/office/drawing/2014/main" id="{834C5F0E-BD41-BC3B-E272-CF35F61A85F6}"/>
              </a:ext>
            </a:extLst>
          </p:cNvPr>
          <p:cNvSpPr txBox="1"/>
          <p:nvPr/>
        </p:nvSpPr>
        <p:spPr>
          <a:xfrm>
            <a:off x="337896" y="723083"/>
            <a:ext cx="9346235" cy="593071"/>
          </a:xfrm>
          <a:prstGeom prst="rect">
            <a:avLst/>
          </a:prstGeom>
        </p:spPr>
        <p:txBody>
          <a:bodyPr vert="horz" wrap="square" lIns="0" tIns="38695" rIns="0" bIns="0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在頂部搜尋欄直接搜尋公司名稱</a:t>
            </a: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左側導覽欄 → 依序點選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Sustainability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→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ESG Profile → ESG Scores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Picture 6" descr="信評和指數都是它的印鈔機。全美三大信評公司、S&amp;P500的編製者- 標準普爾S&amp;P Global。 - 百舜的美國股市專欄">
            <a:extLst>
              <a:ext uri="{FF2B5EF4-FFF2-40B4-BE49-F238E27FC236}">
                <a16:creationId xmlns:a16="http://schemas.microsoft.com/office/drawing/2014/main" id="{05744078-476A-A615-84EE-D14167264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3202" y1="50355" x2="13202" y2="50355"/>
                        <a14:foregroundMark x1="25843" y1="58156" x2="25843" y2="58156"/>
                        <a14:foregroundMark x1="37921" y1="58156" x2="37921" y2="58156"/>
                        <a14:foregroundMark x1="47753" y1="46099" x2="47753" y2="46099"/>
                        <a14:foregroundMark x1="57303" y1="53901" x2="57303" y2="53901"/>
                        <a14:foregroundMark x1="63202" y1="51773" x2="63202" y2="51773"/>
                        <a14:foregroundMark x1="70787" y1="52482" x2="70787" y2="52482"/>
                        <a14:foregroundMark x1="78652" y1="61702" x2="78652" y2="61702"/>
                        <a14:foregroundMark x1="85955" y1="58865" x2="85955" y2="58865"/>
                        <a14:backgroundMark x1="29213" y1="44681" x2="29213" y2="44681"/>
                        <a14:backgroundMark x1="15730" y1="63830" x2="15730" y2="63830"/>
                        <a14:backgroundMark x1="24719" y1="63121" x2="24719" y2="63121"/>
                        <a14:backgroundMark x1="25000" y1="48936" x2="25000" y2="48936"/>
                        <a14:backgroundMark x1="35955" y1="53901" x2="35955" y2="53901"/>
                        <a14:backgroundMark x1="63483" y1="62411" x2="63483" y2="59574"/>
                        <a14:backgroundMark x1="72753" y1="57447" x2="72753" y2="57447"/>
                        <a14:backgroundMark x1="80337" y1="65248" x2="80337" y2="652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36" y="6133341"/>
            <a:ext cx="1829636" cy="724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351C28E7-6ACA-9F36-3593-FCAE920D6D4F}"/>
              </a:ext>
            </a:extLst>
          </p:cNvPr>
          <p:cNvSpPr/>
          <p:nvPr/>
        </p:nvSpPr>
        <p:spPr>
          <a:xfrm>
            <a:off x="3889018" y="3147750"/>
            <a:ext cx="1063981" cy="2812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lIns="0" tIns="0" rIns="0" bIns="0" rtlCol="0" anchor="ctr"/>
          <a:lstStyle/>
          <a:p>
            <a:pPr algn="ctr"/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11BF6A61-DE75-4FE6-B795-27E6DF452F16}"/>
              </a:ext>
            </a:extLst>
          </p:cNvPr>
          <p:cNvSpPr/>
          <p:nvPr/>
        </p:nvSpPr>
        <p:spPr>
          <a:xfrm>
            <a:off x="4114800" y="4493431"/>
            <a:ext cx="814346" cy="228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lIns="0" tIns="0" rIns="0" bIns="0" rtlCol="0" anchor="ctr"/>
          <a:lstStyle/>
          <a:p>
            <a:pPr algn="ctr"/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C152748E-47E5-11F5-20B4-65C26B10F1B1}"/>
              </a:ext>
            </a:extLst>
          </p:cNvPr>
          <p:cNvSpPr/>
          <p:nvPr/>
        </p:nvSpPr>
        <p:spPr>
          <a:xfrm>
            <a:off x="4196667" y="4724400"/>
            <a:ext cx="814346" cy="228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lIns="0" tIns="0" rIns="0" bIns="0" rtlCol="0" anchor="ctr"/>
          <a:lstStyle/>
          <a:p>
            <a:pPr algn="ctr"/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541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B3F424-2CC6-6620-0C50-E8E15F67BE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bject 40">
            <a:extLst>
              <a:ext uri="{FF2B5EF4-FFF2-40B4-BE49-F238E27FC236}">
                <a16:creationId xmlns:a16="http://schemas.microsoft.com/office/drawing/2014/main" id="{9911B5A3-239C-9ADC-673A-446CF2097843}"/>
              </a:ext>
            </a:extLst>
          </p:cNvPr>
          <p:cNvSpPr/>
          <p:nvPr/>
        </p:nvSpPr>
        <p:spPr>
          <a:xfrm>
            <a:off x="0" y="577976"/>
            <a:ext cx="9906000" cy="0"/>
          </a:xfrm>
          <a:custGeom>
            <a:avLst/>
            <a:gdLst/>
            <a:ahLst/>
            <a:cxnLst/>
            <a:rect l="l" t="t" r="r" b="b"/>
            <a:pathLst>
              <a:path w="9906000">
                <a:moveTo>
                  <a:pt x="0" y="0"/>
                </a:moveTo>
                <a:lnTo>
                  <a:pt x="9906000" y="0"/>
                </a:lnTo>
              </a:path>
            </a:pathLst>
          </a:custGeom>
          <a:ln w="28575">
            <a:solidFill>
              <a:srgbClr val="57585B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>
            <a:extLst>
              <a:ext uri="{FF2B5EF4-FFF2-40B4-BE49-F238E27FC236}">
                <a16:creationId xmlns:a16="http://schemas.microsoft.com/office/drawing/2014/main" id="{ABF765A0-9BB7-01AC-DC30-E5777119032C}"/>
              </a:ext>
            </a:extLst>
          </p:cNvPr>
          <p:cNvSpPr txBox="1"/>
          <p:nvPr/>
        </p:nvSpPr>
        <p:spPr>
          <a:xfrm>
            <a:off x="9407906" y="6481912"/>
            <a:ext cx="243204" cy="224154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390"/>
              </a:spcBef>
            </a:pPr>
            <a:fld id="{81D60167-4931-47E6-BA6A-407CBD079E47}" type="slidenum">
              <a:rPr sz="1050" dirty="0">
                <a:latin typeface="Arial"/>
                <a:cs typeface="Arial"/>
              </a:rPr>
              <a:t>9</a:t>
            </a:fld>
            <a:endParaRPr sz="1050" dirty="0">
              <a:latin typeface="Arial"/>
              <a:cs typeface="Arial"/>
            </a:endParaRPr>
          </a:p>
        </p:txBody>
      </p:sp>
      <p:sp>
        <p:nvSpPr>
          <p:cNvPr id="16" name="object 2">
            <a:extLst>
              <a:ext uri="{FF2B5EF4-FFF2-40B4-BE49-F238E27FC236}">
                <a16:creationId xmlns:a16="http://schemas.microsoft.com/office/drawing/2014/main" id="{DD337E95-C459-1790-F4FF-EAACCDC0F26B}"/>
              </a:ext>
            </a:extLst>
          </p:cNvPr>
          <p:cNvSpPr txBox="1">
            <a:spLocks/>
          </p:cNvSpPr>
          <p:nvPr/>
        </p:nvSpPr>
        <p:spPr>
          <a:xfrm>
            <a:off x="337896" y="102212"/>
            <a:ext cx="789170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Noto Sans CJK JP Regular"/>
                <a:ea typeface="+mj-ea"/>
                <a:cs typeface="Noto Sans CJK JP Regular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altLang="zh-TW" b="1" dirty="0"/>
              <a:t>ESG Scores 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公司頁面</a:t>
            </a:r>
            <a:endParaRPr lang="en-US" b="1" kern="0" spc="-60" dirty="0">
              <a:latin typeface="微軟正黑體" panose="020B0604030504040204" pitchFamily="34" charset="-120"/>
              <a:ea typeface="微軟正黑體" panose="020B0604030504040204" pitchFamily="34" charset="-120"/>
              <a:cs typeface="Arial"/>
            </a:endParaRPr>
          </a:p>
        </p:txBody>
      </p:sp>
      <p:sp>
        <p:nvSpPr>
          <p:cNvPr id="18" name="object 3">
            <a:extLst>
              <a:ext uri="{FF2B5EF4-FFF2-40B4-BE49-F238E27FC236}">
                <a16:creationId xmlns:a16="http://schemas.microsoft.com/office/drawing/2014/main" id="{466CE9F5-391B-485A-303B-7F4A8A71D558}"/>
              </a:ext>
            </a:extLst>
          </p:cNvPr>
          <p:cNvSpPr txBox="1"/>
          <p:nvPr/>
        </p:nvSpPr>
        <p:spPr>
          <a:xfrm>
            <a:off x="329828" y="782661"/>
            <a:ext cx="9346235" cy="1650155"/>
          </a:xfrm>
          <a:prstGeom prst="rect">
            <a:avLst/>
          </a:prstGeom>
        </p:spPr>
        <p:txBody>
          <a:bodyPr vert="horz" wrap="square" lIns="0" tIns="38695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ESG Scores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公司頁面中，可透過「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Include Modeled Scores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（包含模型估算分數）」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切換檢視：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Corporate Assessment Score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：依據公司公開揭露的實際資料計算的原始分數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ESG Score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：使用「同業最佳」模型方法，估算公司可能的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ESG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表現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Picture 6" descr="信評和指數都是它的印鈔機。全美三大信評公司、S&amp;P500的編製者- 標準普爾S&amp;P Global。 - 百舜的美國股市專欄">
            <a:extLst>
              <a:ext uri="{FF2B5EF4-FFF2-40B4-BE49-F238E27FC236}">
                <a16:creationId xmlns:a16="http://schemas.microsoft.com/office/drawing/2014/main" id="{C3D94235-6063-8567-716E-20910C287F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13202" y1="50355" x2="13202" y2="50355"/>
                        <a14:foregroundMark x1="25843" y1="58156" x2="25843" y2="58156"/>
                        <a14:foregroundMark x1="37921" y1="58156" x2="37921" y2="58156"/>
                        <a14:foregroundMark x1="47753" y1="46099" x2="47753" y2="46099"/>
                        <a14:foregroundMark x1="57303" y1="53901" x2="57303" y2="53901"/>
                        <a14:foregroundMark x1="63202" y1="51773" x2="63202" y2="51773"/>
                        <a14:foregroundMark x1="70787" y1="52482" x2="70787" y2="52482"/>
                        <a14:foregroundMark x1="78652" y1="61702" x2="78652" y2="61702"/>
                        <a14:foregroundMark x1="85955" y1="58865" x2="85955" y2="58865"/>
                        <a14:backgroundMark x1="29213" y1="44681" x2="29213" y2="44681"/>
                        <a14:backgroundMark x1="15730" y1="63830" x2="15730" y2="63830"/>
                        <a14:backgroundMark x1="24719" y1="63121" x2="24719" y2="63121"/>
                        <a14:backgroundMark x1="25000" y1="48936" x2="25000" y2="48936"/>
                        <a14:backgroundMark x1="35955" y1="53901" x2="35955" y2="53901"/>
                        <a14:backgroundMark x1="63483" y1="62411" x2="63483" y2="59574"/>
                        <a14:backgroundMark x1="72753" y1="57447" x2="72753" y2="57447"/>
                        <a14:backgroundMark x1="80337" y1="65248" x2="80337" y2="652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36" y="6133341"/>
            <a:ext cx="1829636" cy="724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9C027C94-A16E-2707-157C-510AF2D5C42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14454" y="2475368"/>
            <a:ext cx="7877091" cy="3849232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7BCDC4EE-5988-17C9-DD6F-735974521916}"/>
              </a:ext>
            </a:extLst>
          </p:cNvPr>
          <p:cNvSpPr/>
          <p:nvPr/>
        </p:nvSpPr>
        <p:spPr>
          <a:xfrm>
            <a:off x="1295400" y="5486400"/>
            <a:ext cx="762000" cy="228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lIns="0" tIns="0" rIns="0" bIns="0" rtlCol="0" anchor="ctr"/>
          <a:lstStyle/>
          <a:p>
            <a:pPr algn="ctr"/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3210B7C-5C0B-1E52-9370-9B67E891C5CB}"/>
              </a:ext>
            </a:extLst>
          </p:cNvPr>
          <p:cNvSpPr/>
          <p:nvPr/>
        </p:nvSpPr>
        <p:spPr>
          <a:xfrm>
            <a:off x="2895600" y="5105400"/>
            <a:ext cx="1371600" cy="228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lIns="0" tIns="0" rIns="0" bIns="0" rtlCol="0" anchor="ctr"/>
          <a:lstStyle/>
          <a:p>
            <a:pPr algn="ctr"/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FEA3273E-0F33-2397-1606-F69CBB849AA4}"/>
              </a:ext>
            </a:extLst>
          </p:cNvPr>
          <p:cNvSpPr/>
          <p:nvPr/>
        </p:nvSpPr>
        <p:spPr>
          <a:xfrm>
            <a:off x="1014454" y="4191000"/>
            <a:ext cx="814346" cy="228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lIns="0" tIns="0" rIns="0" bIns="0" rtlCol="0" anchor="ctr"/>
          <a:lstStyle/>
          <a:p>
            <a:pPr algn="ctr"/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7947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>
          <a:blip xmlns:r="http://schemas.openxmlformats.org/officeDocument/2006/relationships" r:embed="rId1" cstate="print"/>
          <a:stretch>
            <a:fillRect/>
          </a:stretch>
        </a:blipFill>
      </a:spPr>
      <a:bodyPr wrap="square" lIns="0" tIns="0" rIns="0" bIns="0" rtlCol="0"/>
      <a:lstStyle>
        <a:defPPr>
          <a:defRPr>
            <a:solidFill>
              <a:prstClr val="black"/>
            </a:solidFill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SP_PPT_EXTERNAL">
  <a:themeElements>
    <a:clrScheme name="SP_PPT_EXTERNAL 1">
      <a:dk1>
        <a:srgbClr val="000000"/>
      </a:dk1>
      <a:lt1>
        <a:srgbClr val="FFFFFF"/>
      </a:lt1>
      <a:dk2>
        <a:srgbClr val="CC6600"/>
      </a:dk2>
      <a:lt2>
        <a:srgbClr val="999999"/>
      </a:lt2>
      <a:accent1>
        <a:srgbClr val="336699"/>
      </a:accent1>
      <a:accent2>
        <a:srgbClr val="FFCC00"/>
      </a:accent2>
      <a:accent3>
        <a:srgbClr val="FFFFFF"/>
      </a:accent3>
      <a:accent4>
        <a:srgbClr val="000000"/>
      </a:accent4>
      <a:accent5>
        <a:srgbClr val="ADB8CA"/>
      </a:accent5>
      <a:accent6>
        <a:srgbClr val="E7B900"/>
      </a:accent6>
      <a:hlink>
        <a:srgbClr val="006633"/>
      </a:hlink>
      <a:folHlink>
        <a:srgbClr val="990000"/>
      </a:folHlink>
    </a:clrScheme>
    <a:fontScheme name="SP_PPT_EXTERNAL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P_PPT_EXTERNAL 1">
        <a:dk1>
          <a:srgbClr val="000000"/>
        </a:dk1>
        <a:lt1>
          <a:srgbClr val="FFFFFF"/>
        </a:lt1>
        <a:dk2>
          <a:srgbClr val="CC6600"/>
        </a:dk2>
        <a:lt2>
          <a:srgbClr val="999999"/>
        </a:lt2>
        <a:accent1>
          <a:srgbClr val="336699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ADB8CA"/>
        </a:accent5>
        <a:accent6>
          <a:srgbClr val="E7B900"/>
        </a:accent6>
        <a:hlink>
          <a:srgbClr val="006633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7950</TotalTime>
  <Words>1491</Words>
  <Application>Microsoft Office PowerPoint</Application>
  <PresentationFormat>A4 紙張 (210x297 公釐)</PresentationFormat>
  <Paragraphs>162</Paragraphs>
  <Slides>20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20</vt:i4>
      </vt:variant>
    </vt:vector>
  </HeadingPairs>
  <TitlesOfParts>
    <vt:vector size="32" baseType="lpstr">
      <vt:lpstr>Arial MT</vt:lpstr>
      <vt:lpstr>Noto Sans CJK JP Regular</vt:lpstr>
      <vt:lpstr>SimHei</vt:lpstr>
      <vt:lpstr>華康中黑體</vt:lpstr>
      <vt:lpstr>微軟正黑體</vt:lpstr>
      <vt:lpstr>新細明體</vt:lpstr>
      <vt:lpstr>Arial</vt:lpstr>
      <vt:lpstr>Calibri</vt:lpstr>
      <vt:lpstr>Times New Roman</vt:lpstr>
      <vt:lpstr>Wingdings</vt:lpstr>
      <vt:lpstr>Office Theme</vt:lpstr>
      <vt:lpstr>SP_PPT_EXTERNAL</vt:lpstr>
      <vt:lpstr>標普ESG數據庫介紹 </vt:lpstr>
      <vt:lpstr>全球各大監管部門、金融機構、企業、學術界應用標普ESG的數據</vt:lpstr>
      <vt:lpstr>全球各大監管部門、金融機構、企業、學術界應用標普ESG的數據</vt:lpstr>
      <vt:lpstr>PowerPoint 簡報</vt:lpstr>
      <vt:lpstr>(1) 標普全球ESG評分 (S&amp;P Global ESG Scores)</vt:lpstr>
      <vt:lpstr>標普全球ESG評分(S&amp;P Global ESG Scores)方法論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Mustafa Karim</dc:creator>
  <cp:lastModifiedBy>漢珍業務部</cp:lastModifiedBy>
  <cp:revision>409</cp:revision>
  <cp:lastPrinted>2024-04-16T10:35:34Z</cp:lastPrinted>
  <dcterms:created xsi:type="dcterms:W3CDTF">2018-06-28T02:18:43Z</dcterms:created>
  <dcterms:modified xsi:type="dcterms:W3CDTF">2025-11-26T08:25:34Z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2018-06-11T00:00:00Z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2018-06-28T00:00:00Z</vt:filetime>
  </property>
</Properties>
</file>