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675" r:id="rId2"/>
  </p:sldMasterIdLst>
  <p:notesMasterIdLst>
    <p:notesMasterId r:id="rId27"/>
  </p:notesMasterIdLst>
  <p:handoutMasterIdLst>
    <p:handoutMasterId r:id="rId28"/>
  </p:handoutMasterIdLst>
  <p:sldIdLst>
    <p:sldId id="256" r:id="rId3"/>
    <p:sldId id="807" r:id="rId4"/>
    <p:sldId id="853" r:id="rId5"/>
    <p:sldId id="855" r:id="rId6"/>
    <p:sldId id="856" r:id="rId7"/>
    <p:sldId id="419" r:id="rId8"/>
    <p:sldId id="849" r:id="rId9"/>
    <p:sldId id="698" r:id="rId10"/>
    <p:sldId id="794" r:id="rId11"/>
    <p:sldId id="716" r:id="rId12"/>
    <p:sldId id="831" r:id="rId13"/>
    <p:sldId id="843" r:id="rId14"/>
    <p:sldId id="844" r:id="rId15"/>
    <p:sldId id="845" r:id="rId16"/>
    <p:sldId id="858" r:id="rId17"/>
    <p:sldId id="857" r:id="rId18"/>
    <p:sldId id="847" r:id="rId19"/>
    <p:sldId id="797" r:id="rId20"/>
    <p:sldId id="799" r:id="rId21"/>
    <p:sldId id="800" r:id="rId22"/>
    <p:sldId id="801" r:id="rId23"/>
    <p:sldId id="788" r:id="rId24"/>
    <p:sldId id="789" r:id="rId25"/>
    <p:sldId id="802" r:id="rId26"/>
  </p:sldIdLst>
  <p:sldSz cx="12192000" cy="6858000"/>
  <p:notesSz cx="6797675" cy="9926638"/>
  <p:defaultTextStyle>
    <a:defPPr>
      <a:defRPr lang="en-US"/>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43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33CC"/>
    <a:srgbClr val="003399"/>
    <a:srgbClr val="FFFFFF"/>
    <a:srgbClr val="C9C9C9"/>
    <a:srgbClr val="006600"/>
    <a:srgbClr val="008000"/>
    <a:srgbClr val="CC092F"/>
    <a:srgbClr val="F1FD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5460" autoAdjust="0"/>
  </p:normalViewPr>
  <p:slideViewPr>
    <p:cSldViewPr>
      <p:cViewPr varScale="1">
        <p:scale>
          <a:sx n="103" d="100"/>
          <a:sy n="103" d="100"/>
        </p:scale>
        <p:origin x="906" y="120"/>
      </p:cViewPr>
      <p:guideLst>
        <p:guide orient="horz" pos="432"/>
        <p:guide pos="3840"/>
      </p:guideLst>
    </p:cSldViewPr>
  </p:slideViewPr>
  <p:outlineViewPr>
    <p:cViewPr>
      <p:scale>
        <a:sx n="100" d="100"/>
        <a:sy n="100" d="100"/>
      </p:scale>
      <p:origin x="0" y="528258"/>
    </p:cViewPr>
  </p:outlineViewPr>
  <p:notesTextViewPr>
    <p:cViewPr>
      <p:scale>
        <a:sx n="100" d="100"/>
        <a:sy n="100" d="100"/>
      </p:scale>
      <p:origin x="0" y="0"/>
    </p:cViewPr>
  </p:notesTextViewPr>
  <p:sorterViewPr>
    <p:cViewPr>
      <p:scale>
        <a:sx n="150" d="100"/>
        <a:sy n="150" d="100"/>
      </p:scale>
      <p:origin x="0" y="16932"/>
    </p:cViewPr>
  </p:sorterViewPr>
  <p:notesViewPr>
    <p:cSldViewPr>
      <p:cViewPr>
        <p:scale>
          <a:sx n="100" d="100"/>
          <a:sy n="100" d="100"/>
        </p:scale>
        <p:origin x="-1548" y="6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FEEF53-E005-2624-FBC2-B01DB7FB8224}"/>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a:ea typeface="ＭＳ Ｐゴシック" pitchFamily="34" charset="-128"/>
              </a:defRPr>
            </a:lvl1pPr>
          </a:lstStyle>
          <a:p>
            <a:pPr>
              <a:defRPr/>
            </a:pPr>
            <a:endParaRPr lang="en-US" altLang="zh-TW"/>
          </a:p>
        </p:txBody>
      </p:sp>
      <p:sp>
        <p:nvSpPr>
          <p:cNvPr id="6147" name="Rectangle 3">
            <a:extLst>
              <a:ext uri="{FF2B5EF4-FFF2-40B4-BE49-F238E27FC236}">
                <a16:creationId xmlns:a16="http://schemas.microsoft.com/office/drawing/2014/main" id="{CC73B078-5B2F-12CF-E6E3-53DFC3E641EA}"/>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ea typeface="ＭＳ Ｐゴシック" pitchFamily="34" charset="-128"/>
              </a:defRPr>
            </a:lvl1pPr>
          </a:lstStyle>
          <a:p>
            <a:pPr>
              <a:defRPr/>
            </a:pPr>
            <a:endParaRPr lang="en-US" altLang="zh-TW"/>
          </a:p>
        </p:txBody>
      </p:sp>
      <p:sp>
        <p:nvSpPr>
          <p:cNvPr id="6148" name="Rectangle 4">
            <a:extLst>
              <a:ext uri="{FF2B5EF4-FFF2-40B4-BE49-F238E27FC236}">
                <a16:creationId xmlns:a16="http://schemas.microsoft.com/office/drawing/2014/main" id="{FB6E7434-0390-09EF-8B20-37A752131ADE}"/>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a:ea typeface="ＭＳ Ｐゴシック" pitchFamily="34" charset="-128"/>
              </a:defRPr>
            </a:lvl1pPr>
          </a:lstStyle>
          <a:p>
            <a:pPr>
              <a:defRPr/>
            </a:pPr>
            <a:endParaRPr lang="en-US" altLang="zh-TW"/>
          </a:p>
        </p:txBody>
      </p:sp>
      <p:sp>
        <p:nvSpPr>
          <p:cNvPr id="6149" name="Rectangle 5">
            <a:extLst>
              <a:ext uri="{FF2B5EF4-FFF2-40B4-BE49-F238E27FC236}">
                <a16:creationId xmlns:a16="http://schemas.microsoft.com/office/drawing/2014/main" id="{83F730B3-9E47-905D-8A14-D3801483AD4E}"/>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ea typeface="ＭＳ Ｐゴシック" panose="020B0600070205080204" pitchFamily="34" charset="-128"/>
              </a:defRPr>
            </a:lvl1pPr>
          </a:lstStyle>
          <a:p>
            <a:fld id="{672AD1C1-343F-41E3-A5B0-BDE9CCBA56FB}"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DB9FE7-C729-02E7-95DD-049FB0DFE8BC}"/>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kumimoji="0" sz="1200">
                <a:ea typeface="ＭＳ Ｐゴシック" pitchFamily="34" charset="-128"/>
              </a:defRPr>
            </a:lvl1pPr>
          </a:lstStyle>
          <a:p>
            <a:pPr>
              <a:defRPr/>
            </a:pPr>
            <a:endParaRPr lang="en-US" altLang="zh-TW"/>
          </a:p>
        </p:txBody>
      </p:sp>
      <p:sp>
        <p:nvSpPr>
          <p:cNvPr id="3" name="Date Placeholder 2">
            <a:extLst>
              <a:ext uri="{FF2B5EF4-FFF2-40B4-BE49-F238E27FC236}">
                <a16:creationId xmlns:a16="http://schemas.microsoft.com/office/drawing/2014/main" id="{E2B6E59A-5895-47CB-7023-9D25AE84005D}"/>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ea typeface="ＭＳ Ｐゴシック" pitchFamily="34" charset="-128"/>
              </a:defRPr>
            </a:lvl1pPr>
          </a:lstStyle>
          <a:p>
            <a:pPr>
              <a:defRPr/>
            </a:pPr>
            <a:fld id="{4B207E5F-FC84-4841-9258-77EF529E0003}" type="datetimeFigureOut">
              <a:rPr lang="en-US" altLang="zh-TW"/>
              <a:pPr>
                <a:defRPr/>
              </a:pPr>
              <a:t>1/7/2026</a:t>
            </a:fld>
            <a:endParaRPr lang="en-US" altLang="zh-TW"/>
          </a:p>
        </p:txBody>
      </p:sp>
      <p:sp>
        <p:nvSpPr>
          <p:cNvPr id="4" name="Slide Image Placeholder 3">
            <a:extLst>
              <a:ext uri="{FF2B5EF4-FFF2-40B4-BE49-F238E27FC236}">
                <a16:creationId xmlns:a16="http://schemas.microsoft.com/office/drawing/2014/main" id="{D8910E54-99D5-F355-D435-AC4723AC0096}"/>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638FF13-86EB-5C5E-FEB6-3E16A8544954}"/>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DCF34C-ABDA-E28A-4EED-814C193D1873}"/>
              </a:ext>
            </a:extLst>
          </p:cNvPr>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kumimoji="0" sz="1200">
                <a:ea typeface="ＭＳ Ｐゴシック" pitchFamily="34" charset="-128"/>
              </a:defRPr>
            </a:lvl1pPr>
          </a:lstStyle>
          <a:p>
            <a:pPr>
              <a:defRPr/>
            </a:pPr>
            <a:endParaRPr lang="en-US" altLang="zh-TW"/>
          </a:p>
        </p:txBody>
      </p:sp>
      <p:sp>
        <p:nvSpPr>
          <p:cNvPr id="7" name="Slide Number Placeholder 6">
            <a:extLst>
              <a:ext uri="{FF2B5EF4-FFF2-40B4-BE49-F238E27FC236}">
                <a16:creationId xmlns:a16="http://schemas.microsoft.com/office/drawing/2014/main" id="{837BDC14-85C4-194C-4E80-49700747530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ea typeface="ＭＳ Ｐゴシック" panose="020B0600070205080204" pitchFamily="34" charset="-128"/>
              </a:defRPr>
            </a:lvl1pPr>
          </a:lstStyle>
          <a:p>
            <a:fld id="{0EE47F18-A94B-4C1A-B70B-E277C381D747}" type="slidenum">
              <a:rPr lang="en-US" altLang="zh-TW"/>
              <a:pPr/>
              <a:t>‹#›</a:t>
            </a:fld>
            <a:endParaRPr lang="en-US" altLang="zh-TW"/>
          </a:p>
        </p:txBody>
      </p:sp>
    </p:spTree>
    <p:extLst>
      <p:ext uri="{BB962C8B-B14F-4D97-AF65-F5344CB8AC3E}">
        <p14:creationId xmlns:p14="http://schemas.microsoft.com/office/powerpoint/2010/main" val="3627352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B94A643-574F-1E07-ECAC-7136F24BCE54}"/>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2703FC3-9C6B-6642-D89D-8C16B5FDC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dirty="0"/>
          </a:p>
        </p:txBody>
      </p:sp>
      <p:sp>
        <p:nvSpPr>
          <p:cNvPr id="70660" name="Slide Number Placeholder 3">
            <a:extLst>
              <a:ext uri="{FF2B5EF4-FFF2-40B4-BE49-F238E27FC236}">
                <a16:creationId xmlns:a16="http://schemas.microsoft.com/office/drawing/2014/main" id="{7E21ED5F-24C8-9CA1-8029-49B60D4FB2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C9FBB4FA-D0F5-4FDB-8AC9-CB4CAF0E697E}" type="slidenum">
              <a:rPr kumimoji="0" lang="en-US" altLang="zh-TW" sz="1200">
                <a:ea typeface="ＭＳ Ｐゴシック" panose="020B0600070205080204" pitchFamily="34" charset="-128"/>
              </a:rPr>
              <a:pPr/>
              <a:t>1</a:t>
            </a:fld>
            <a:endParaRPr kumimoji="0" lang="en-US" altLang="zh-TW" sz="1200" dirty="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31569-D756-6FCB-55CD-733F79914E76}"/>
            </a:ext>
          </a:extLst>
        </p:cNvPr>
        <p:cNvGrpSpPr/>
        <p:nvPr/>
      </p:nvGrpSpPr>
      <p:grpSpPr>
        <a:xfrm>
          <a:off x="0" y="0"/>
          <a:ext cx="0" cy="0"/>
          <a:chOff x="0" y="0"/>
          <a:chExt cx="0" cy="0"/>
        </a:xfrm>
      </p:grpSpPr>
      <p:sp>
        <p:nvSpPr>
          <p:cNvPr id="100354" name="投影片圖像版面配置區 1">
            <a:extLst>
              <a:ext uri="{FF2B5EF4-FFF2-40B4-BE49-F238E27FC236}">
                <a16:creationId xmlns:a16="http://schemas.microsoft.com/office/drawing/2014/main" id="{146A5ADC-5C8C-61A8-EDBD-9F87DD2C2443}"/>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a:extLst>
              <a:ext uri="{FF2B5EF4-FFF2-40B4-BE49-F238E27FC236}">
                <a16:creationId xmlns:a16="http://schemas.microsoft.com/office/drawing/2014/main" id="{214A71C8-070B-C93D-96EB-65D8D14F2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Impact Factor (IF)</a:t>
            </a:r>
            <a:r>
              <a:rPr lang="zh-TW" altLang="en-US" dirty="0"/>
              <a:t>：期刊影響係數</a:t>
            </a:r>
          </a:p>
          <a:p>
            <a:r>
              <a:rPr lang="zh-TW" altLang="en-US" dirty="0"/>
              <a:t>期刊影響係數是指該刊前兩年發表的文獻在當年的平均被引用次數。刊物的影響係數越高，表示刊載的文獻被引用率越高，代表這些文獻報導的研究成果影響力大，反映出該刊物的高學術水準。學術論文作者可根據期刊的影響係數排名，決定投稿方向。</a:t>
            </a:r>
            <a:br>
              <a:rPr lang="en-US" altLang="zh-TW" dirty="0"/>
            </a:br>
            <a:br>
              <a:rPr lang="en-US" altLang="zh-TW" dirty="0"/>
            </a:br>
            <a:r>
              <a:rPr lang="en-US" altLang="zh-TW" dirty="0"/>
              <a:t>Journal Citation Indicator</a:t>
            </a:r>
            <a:r>
              <a:rPr lang="zh-TW" altLang="en-US" dirty="0"/>
              <a:t>是以文章為基礎，計算個別文章的</a:t>
            </a:r>
            <a:r>
              <a:rPr lang="en-US" altLang="zh-TW" dirty="0"/>
              <a:t>Category Normalized Citation Impact(CNCI)</a:t>
            </a:r>
            <a:r>
              <a:rPr lang="zh-TW" altLang="en-US" dirty="0"/>
              <a:t>，加總所有文章的</a:t>
            </a:r>
            <a:r>
              <a:rPr lang="en-US" altLang="zh-TW" dirty="0"/>
              <a:t>CNCI</a:t>
            </a:r>
            <a:r>
              <a:rPr lang="zh-TW" altLang="en-US" dirty="0"/>
              <a:t>，最後再取其平均值，即為該期刊的</a:t>
            </a:r>
            <a:r>
              <a:rPr lang="en-US" altLang="zh-TW" dirty="0"/>
              <a:t>Journal Citation Indicator</a:t>
            </a:r>
            <a:r>
              <a:rPr lang="zh-TW" altLang="en-US" dirty="0"/>
              <a:t>；而個別文章的</a:t>
            </a:r>
            <a:r>
              <a:rPr lang="en-US" altLang="zh-TW" dirty="0"/>
              <a:t>CNCI</a:t>
            </a:r>
            <a:r>
              <a:rPr lang="zh-TW" altLang="en-US" dirty="0"/>
              <a:t>為該文章引用與全球基期</a:t>
            </a:r>
            <a:r>
              <a:rPr lang="en-US" altLang="zh-TW" dirty="0"/>
              <a:t>(global baseline)</a:t>
            </a:r>
            <a:r>
              <a:rPr lang="zh-TW" altLang="en-US" dirty="0"/>
              <a:t>的比值，例如</a:t>
            </a:r>
            <a:r>
              <a:rPr lang="en-US" altLang="zh-TW" dirty="0"/>
              <a:t>1.0</a:t>
            </a:r>
            <a:r>
              <a:rPr lang="zh-TW" altLang="en-US" dirty="0"/>
              <a:t>，表示其引用影響與世界平均相同，大於</a:t>
            </a:r>
            <a:r>
              <a:rPr lang="en-US" altLang="zh-TW" dirty="0"/>
              <a:t>1.0</a:t>
            </a:r>
            <a:r>
              <a:rPr lang="zh-TW" altLang="en-US" dirty="0"/>
              <a:t>則表示高於世界平均，小於</a:t>
            </a:r>
            <a:r>
              <a:rPr lang="en-US" altLang="zh-TW" dirty="0"/>
              <a:t>1.0</a:t>
            </a:r>
            <a:r>
              <a:rPr lang="zh-TW" altLang="en-US" dirty="0"/>
              <a:t>則表示低於世界平均，</a:t>
            </a:r>
            <a:r>
              <a:rPr lang="en-US" altLang="zh-TW" dirty="0"/>
              <a:t>2.0</a:t>
            </a:r>
            <a:r>
              <a:rPr lang="zh-TW" altLang="en-US" dirty="0"/>
              <a:t>表示為世界平均值</a:t>
            </a:r>
            <a:r>
              <a:rPr lang="en-US" altLang="zh-TW" dirty="0"/>
              <a:t>2</a:t>
            </a:r>
            <a:r>
              <a:rPr lang="zh-TW" altLang="en-US" dirty="0"/>
              <a:t>倍，</a:t>
            </a:r>
            <a:r>
              <a:rPr lang="en-US" altLang="zh-TW" dirty="0"/>
              <a:t>0.5</a:t>
            </a:r>
            <a:r>
              <a:rPr lang="zh-TW" altLang="en-US" dirty="0"/>
              <a:t>則表示為世界平均值一半。</a:t>
            </a:r>
          </a:p>
          <a:p>
            <a:endParaRPr lang="zh-TW" altLang="en-US" dirty="0"/>
          </a:p>
        </p:txBody>
      </p:sp>
      <p:sp>
        <p:nvSpPr>
          <p:cNvPr id="100356" name="投影片編號版面配置區 3">
            <a:extLst>
              <a:ext uri="{FF2B5EF4-FFF2-40B4-BE49-F238E27FC236}">
                <a16:creationId xmlns:a16="http://schemas.microsoft.com/office/drawing/2014/main" id="{CACCE0C4-EA53-F99D-1D29-E67664C267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A22A1EA6-74A9-4060-847D-0264C0A2767F}" type="slidenum">
              <a:rPr kumimoji="0" lang="en-US" altLang="zh-TW" sz="1200">
                <a:ea typeface="ＭＳ Ｐゴシック" panose="020B0600070205080204" pitchFamily="34" charset="-128"/>
              </a:rPr>
              <a:pPr/>
              <a:t>11</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val="228911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a:extLst>
              <a:ext uri="{FF2B5EF4-FFF2-40B4-BE49-F238E27FC236}">
                <a16:creationId xmlns:a16="http://schemas.microsoft.com/office/drawing/2014/main" id="{3986D09E-1247-EF0A-43B5-D9B70F13705B}"/>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a:extLst>
              <a:ext uri="{FF2B5EF4-FFF2-40B4-BE49-F238E27FC236}">
                <a16:creationId xmlns:a16="http://schemas.microsoft.com/office/drawing/2014/main" id="{2E548E41-0CBE-CCDC-CE3D-58689017B7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dirty="0"/>
          </a:p>
        </p:txBody>
      </p:sp>
      <p:sp>
        <p:nvSpPr>
          <p:cNvPr id="96260" name="投影片編號版面配置區 3">
            <a:extLst>
              <a:ext uri="{FF2B5EF4-FFF2-40B4-BE49-F238E27FC236}">
                <a16:creationId xmlns:a16="http://schemas.microsoft.com/office/drawing/2014/main" id="{6A774551-A806-4E60-42CB-DD1C27E5BB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D5618AFD-D795-489E-9B5C-6FC4327F4E0B}" type="slidenum">
              <a:rPr kumimoji="0" lang="en-US" altLang="zh-TW" sz="1200">
                <a:ea typeface="ＭＳ Ｐゴシック" panose="020B0600070205080204" pitchFamily="34" charset="-128"/>
              </a:rPr>
              <a:pPr/>
              <a:t>12</a:t>
            </a:fld>
            <a:endParaRPr kumimoji="0" lang="en-US" altLang="zh-TW" sz="120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a:extLst>
              <a:ext uri="{FF2B5EF4-FFF2-40B4-BE49-F238E27FC236}">
                <a16:creationId xmlns:a16="http://schemas.microsoft.com/office/drawing/2014/main" id="{2D87A2F5-CC18-5541-230B-7272AA1F426E}"/>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備忘稿版面配置區 2">
            <a:extLst>
              <a:ext uri="{FF2B5EF4-FFF2-40B4-BE49-F238E27FC236}">
                <a16:creationId xmlns:a16="http://schemas.microsoft.com/office/drawing/2014/main" id="{A89CA36B-6017-9042-7082-4AF6542B9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a:p>
        </p:txBody>
      </p:sp>
      <p:sp>
        <p:nvSpPr>
          <p:cNvPr id="97284" name="投影片編號版面配置區 3">
            <a:extLst>
              <a:ext uri="{FF2B5EF4-FFF2-40B4-BE49-F238E27FC236}">
                <a16:creationId xmlns:a16="http://schemas.microsoft.com/office/drawing/2014/main" id="{60A6A4A2-AAAD-5248-9E5D-640E632754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41791F85-1267-4707-9CE2-541B9BACEEDF}" type="slidenum">
              <a:rPr kumimoji="0" lang="en-US" altLang="zh-TW" sz="1200">
                <a:ea typeface="ＭＳ Ｐゴシック" panose="020B0600070205080204" pitchFamily="34" charset="-128"/>
              </a:rPr>
              <a:pPr/>
              <a:t>13</a:t>
            </a:fld>
            <a:endParaRPr kumimoji="0" lang="en-US" altLang="zh-TW" sz="120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E8CD208-13E8-6178-F255-92F4545CC620}"/>
              </a:ext>
            </a:extLst>
          </p:cNvPr>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0861C71B-9058-5A69-BF4D-6BE4AD1065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spcBef>
                <a:spcPct val="0"/>
              </a:spcBef>
            </a:pPr>
            <a:r>
              <a:rPr lang="en-US" altLang="zh-TW"/>
              <a:t>Document View:</a:t>
            </a:r>
          </a:p>
          <a:p>
            <a:pPr eaLnBrk="1" hangingPunct="1">
              <a:spcBef>
                <a:spcPct val="0"/>
              </a:spcBef>
            </a:pPr>
            <a:endParaRPr lang="en-US" altLang="zh-TW"/>
          </a:p>
          <a:p>
            <a:pPr eaLnBrk="1" hangingPunct="1">
              <a:spcBef>
                <a:spcPct val="0"/>
              </a:spcBef>
            </a:pPr>
            <a:r>
              <a:rPr lang="en-US" altLang="zh-TW"/>
              <a:t>1</a:t>
            </a:r>
            <a:r>
              <a:rPr lang="en-US" altLang="zh-TW" baseline="30000"/>
              <a:t>st</a:t>
            </a:r>
            <a:r>
              <a:rPr lang="en-US" altLang="zh-TW"/>
              <a:t> animation:  Our user studies have shown that users don</a:t>
            </a:r>
            <a:r>
              <a:rPr lang="en-US" altLang="zh-TW">
                <a:latin typeface="Arial" panose="020B0604020202020204" pitchFamily="34" charset="0"/>
              </a:rPr>
              <a:t>’</a:t>
            </a:r>
            <a:r>
              <a:rPr lang="en-US" altLang="zh-TW"/>
              <a:t>t like to scroll.  In an effort to move information up on the screen, we</a:t>
            </a:r>
            <a:r>
              <a:rPr lang="en-US" altLang="zh-TW">
                <a:latin typeface="Arial" panose="020B0604020202020204" pitchFamily="34" charset="0"/>
              </a:rPr>
              <a:t>’</a:t>
            </a:r>
            <a:r>
              <a:rPr lang="en-US" altLang="zh-TW"/>
              <a:t>ve collapsed the Abstract so users can see that full text is available without having to scroll.  Click on </a:t>
            </a:r>
            <a:r>
              <a:rPr lang="en-US" altLang="zh-TW">
                <a:latin typeface="Arial" panose="020B0604020202020204" pitchFamily="34" charset="0"/>
              </a:rPr>
              <a:t>“</a:t>
            </a:r>
            <a:r>
              <a:rPr lang="en-US" altLang="zh-TW"/>
              <a:t>Show All</a:t>
            </a:r>
            <a:r>
              <a:rPr lang="en-US" altLang="zh-TW">
                <a:latin typeface="Arial" panose="020B0604020202020204" pitchFamily="34" charset="0"/>
              </a:rPr>
              <a:t>”</a:t>
            </a:r>
            <a:r>
              <a:rPr lang="en-US" altLang="zh-TW"/>
              <a:t> will expand the Abstract</a:t>
            </a:r>
          </a:p>
          <a:p>
            <a:pPr eaLnBrk="1" hangingPunct="1">
              <a:spcBef>
                <a:spcPct val="0"/>
              </a:spcBef>
            </a:pPr>
            <a:endParaRPr lang="en-US" altLang="zh-TW"/>
          </a:p>
          <a:p>
            <a:pPr eaLnBrk="1" hangingPunct="1">
              <a:spcBef>
                <a:spcPct val="0"/>
              </a:spcBef>
            </a:pPr>
            <a:r>
              <a:rPr lang="en-US" altLang="zh-TW"/>
              <a:t>2</a:t>
            </a:r>
            <a:r>
              <a:rPr lang="en-US" altLang="zh-TW" baseline="30000"/>
              <a:t>nd</a:t>
            </a:r>
            <a:r>
              <a:rPr lang="en-US" altLang="zh-TW"/>
              <a:t> animation:   Shows that we continue to offer reference linking.   NEW!  In the legacy ProQuest platform, users would have to use a series of check boxes and conduct another search to find more articles like the one in this document view.  The new FAST search engine will now retrieve similar articles based on usage patterns without having to conduct another search (another example of getting users to content quickly)</a:t>
            </a:r>
          </a:p>
        </p:txBody>
      </p:sp>
      <p:sp>
        <p:nvSpPr>
          <p:cNvPr id="98308" name="Slide Number Placeholder 3">
            <a:extLst>
              <a:ext uri="{FF2B5EF4-FFF2-40B4-BE49-F238E27FC236}">
                <a16:creationId xmlns:a16="http://schemas.microsoft.com/office/drawing/2014/main" id="{2AE906D7-3E1D-8E3E-E222-129B335AA271}"/>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r"/>
            <a:fld id="{312FF2EC-EDD0-4593-B8F8-52C7CD393B02}" type="slidenum">
              <a:rPr kumimoji="0" lang="en-US" altLang="zh-TW" sz="1200">
                <a:ea typeface="ＭＳ Ｐゴシック" panose="020B0600070205080204" pitchFamily="34" charset="-128"/>
              </a:rPr>
              <a:pPr algn="r"/>
              <a:t>14</a:t>
            </a:fld>
            <a:endParaRPr kumimoji="0" lang="en-US" altLang="zh-TW" sz="120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46243-6505-E73C-E9AE-278F12A38C58}"/>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639E611-C1AC-DA25-ACF4-C5B09D56AAE3}"/>
              </a:ext>
            </a:extLst>
          </p:cNvPr>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39CE0025-9923-040E-F057-938A8BA131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spcBef>
                <a:spcPct val="0"/>
              </a:spcBef>
            </a:pPr>
            <a:r>
              <a:rPr lang="en-US" altLang="zh-TW"/>
              <a:t>Document View:</a:t>
            </a:r>
          </a:p>
          <a:p>
            <a:pPr eaLnBrk="1" hangingPunct="1">
              <a:spcBef>
                <a:spcPct val="0"/>
              </a:spcBef>
            </a:pPr>
            <a:endParaRPr lang="en-US" altLang="zh-TW"/>
          </a:p>
          <a:p>
            <a:pPr eaLnBrk="1" hangingPunct="1">
              <a:spcBef>
                <a:spcPct val="0"/>
              </a:spcBef>
            </a:pPr>
            <a:r>
              <a:rPr lang="en-US" altLang="zh-TW"/>
              <a:t>1</a:t>
            </a:r>
            <a:r>
              <a:rPr lang="en-US" altLang="zh-TW" baseline="30000"/>
              <a:t>st</a:t>
            </a:r>
            <a:r>
              <a:rPr lang="en-US" altLang="zh-TW"/>
              <a:t> animation:  Our user studies have shown that users don</a:t>
            </a:r>
            <a:r>
              <a:rPr lang="en-US" altLang="zh-TW">
                <a:latin typeface="Arial" panose="020B0604020202020204" pitchFamily="34" charset="0"/>
              </a:rPr>
              <a:t>’</a:t>
            </a:r>
            <a:r>
              <a:rPr lang="en-US" altLang="zh-TW"/>
              <a:t>t like to scroll.  In an effort to move information up on the screen, we</a:t>
            </a:r>
            <a:r>
              <a:rPr lang="en-US" altLang="zh-TW">
                <a:latin typeface="Arial" panose="020B0604020202020204" pitchFamily="34" charset="0"/>
              </a:rPr>
              <a:t>’</a:t>
            </a:r>
            <a:r>
              <a:rPr lang="en-US" altLang="zh-TW"/>
              <a:t>ve collapsed the Abstract so users can see that full text is available without having to scroll.  Click on </a:t>
            </a:r>
            <a:r>
              <a:rPr lang="en-US" altLang="zh-TW">
                <a:latin typeface="Arial" panose="020B0604020202020204" pitchFamily="34" charset="0"/>
              </a:rPr>
              <a:t>“</a:t>
            </a:r>
            <a:r>
              <a:rPr lang="en-US" altLang="zh-TW"/>
              <a:t>Show All</a:t>
            </a:r>
            <a:r>
              <a:rPr lang="en-US" altLang="zh-TW">
                <a:latin typeface="Arial" panose="020B0604020202020204" pitchFamily="34" charset="0"/>
              </a:rPr>
              <a:t>”</a:t>
            </a:r>
            <a:r>
              <a:rPr lang="en-US" altLang="zh-TW"/>
              <a:t> will expand the Abstract</a:t>
            </a:r>
          </a:p>
          <a:p>
            <a:pPr eaLnBrk="1" hangingPunct="1">
              <a:spcBef>
                <a:spcPct val="0"/>
              </a:spcBef>
            </a:pPr>
            <a:endParaRPr lang="en-US" altLang="zh-TW"/>
          </a:p>
          <a:p>
            <a:pPr eaLnBrk="1" hangingPunct="1">
              <a:spcBef>
                <a:spcPct val="0"/>
              </a:spcBef>
            </a:pPr>
            <a:r>
              <a:rPr lang="en-US" altLang="zh-TW"/>
              <a:t>2</a:t>
            </a:r>
            <a:r>
              <a:rPr lang="en-US" altLang="zh-TW" baseline="30000"/>
              <a:t>nd</a:t>
            </a:r>
            <a:r>
              <a:rPr lang="en-US" altLang="zh-TW"/>
              <a:t> animation:   Shows that we continue to offer reference linking.   NEW!  In the legacy ProQuest platform, users would have to use a series of check boxes and conduct another search to find more articles like the one in this document view.  The new FAST search engine will now retrieve similar articles based on usage patterns without having to conduct another search (another example of getting users to content quickly)</a:t>
            </a:r>
          </a:p>
        </p:txBody>
      </p:sp>
      <p:sp>
        <p:nvSpPr>
          <p:cNvPr id="98308" name="Slide Number Placeholder 3">
            <a:extLst>
              <a:ext uri="{FF2B5EF4-FFF2-40B4-BE49-F238E27FC236}">
                <a16:creationId xmlns:a16="http://schemas.microsoft.com/office/drawing/2014/main" id="{628ADE36-5EAF-B8FC-1B76-9E5B44584EE4}"/>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r"/>
            <a:fld id="{312FF2EC-EDD0-4593-B8F8-52C7CD393B02}" type="slidenum">
              <a:rPr kumimoji="0" lang="en-US" altLang="zh-TW" sz="1200">
                <a:ea typeface="ＭＳ Ｐゴシック" panose="020B0600070205080204" pitchFamily="34" charset="-128"/>
              </a:rPr>
              <a:pPr algn="r"/>
              <a:t>15</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val="129631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8FAE-0100-E41B-E3AC-F851C30D458E}"/>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53FBDB5-6B71-5876-5333-66412BFEA996}"/>
              </a:ext>
            </a:extLst>
          </p:cNvPr>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EA098AC-7E7A-4D67-2FAC-CA2866A3C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spcBef>
                <a:spcPct val="0"/>
              </a:spcBef>
            </a:pPr>
            <a:r>
              <a:rPr lang="en-US" altLang="zh-TW"/>
              <a:t>Document View:</a:t>
            </a:r>
          </a:p>
          <a:p>
            <a:pPr eaLnBrk="1" hangingPunct="1">
              <a:spcBef>
                <a:spcPct val="0"/>
              </a:spcBef>
            </a:pPr>
            <a:endParaRPr lang="en-US" altLang="zh-TW"/>
          </a:p>
          <a:p>
            <a:pPr eaLnBrk="1" hangingPunct="1">
              <a:spcBef>
                <a:spcPct val="0"/>
              </a:spcBef>
            </a:pPr>
            <a:r>
              <a:rPr lang="en-US" altLang="zh-TW"/>
              <a:t>1</a:t>
            </a:r>
            <a:r>
              <a:rPr lang="en-US" altLang="zh-TW" baseline="30000"/>
              <a:t>st</a:t>
            </a:r>
            <a:r>
              <a:rPr lang="en-US" altLang="zh-TW"/>
              <a:t> animation:  Our user studies have shown that users don</a:t>
            </a:r>
            <a:r>
              <a:rPr lang="en-US" altLang="zh-TW">
                <a:latin typeface="Arial" panose="020B0604020202020204" pitchFamily="34" charset="0"/>
              </a:rPr>
              <a:t>’</a:t>
            </a:r>
            <a:r>
              <a:rPr lang="en-US" altLang="zh-TW"/>
              <a:t>t like to scroll.  In an effort to move information up on the screen, we</a:t>
            </a:r>
            <a:r>
              <a:rPr lang="en-US" altLang="zh-TW">
                <a:latin typeface="Arial" panose="020B0604020202020204" pitchFamily="34" charset="0"/>
              </a:rPr>
              <a:t>’</a:t>
            </a:r>
            <a:r>
              <a:rPr lang="en-US" altLang="zh-TW"/>
              <a:t>ve collapsed the Abstract so users can see that full text is available without having to scroll.  Click on </a:t>
            </a:r>
            <a:r>
              <a:rPr lang="en-US" altLang="zh-TW">
                <a:latin typeface="Arial" panose="020B0604020202020204" pitchFamily="34" charset="0"/>
              </a:rPr>
              <a:t>“</a:t>
            </a:r>
            <a:r>
              <a:rPr lang="en-US" altLang="zh-TW"/>
              <a:t>Show All</a:t>
            </a:r>
            <a:r>
              <a:rPr lang="en-US" altLang="zh-TW">
                <a:latin typeface="Arial" panose="020B0604020202020204" pitchFamily="34" charset="0"/>
              </a:rPr>
              <a:t>”</a:t>
            </a:r>
            <a:r>
              <a:rPr lang="en-US" altLang="zh-TW"/>
              <a:t> will expand the Abstract</a:t>
            </a:r>
          </a:p>
          <a:p>
            <a:pPr eaLnBrk="1" hangingPunct="1">
              <a:spcBef>
                <a:spcPct val="0"/>
              </a:spcBef>
            </a:pPr>
            <a:endParaRPr lang="en-US" altLang="zh-TW"/>
          </a:p>
          <a:p>
            <a:pPr eaLnBrk="1" hangingPunct="1">
              <a:spcBef>
                <a:spcPct val="0"/>
              </a:spcBef>
            </a:pPr>
            <a:r>
              <a:rPr lang="en-US" altLang="zh-TW"/>
              <a:t>2</a:t>
            </a:r>
            <a:r>
              <a:rPr lang="en-US" altLang="zh-TW" baseline="30000"/>
              <a:t>nd</a:t>
            </a:r>
            <a:r>
              <a:rPr lang="en-US" altLang="zh-TW"/>
              <a:t> animation:   Shows that we continue to offer reference linking.   NEW!  In the legacy ProQuest platform, users would have to use a series of check boxes and conduct another search to find more articles like the one in this document view.  The new FAST search engine will now retrieve similar articles based on usage patterns without having to conduct another search (another example of getting users to content quickly)</a:t>
            </a:r>
          </a:p>
        </p:txBody>
      </p:sp>
      <p:sp>
        <p:nvSpPr>
          <p:cNvPr id="98308" name="Slide Number Placeholder 3">
            <a:extLst>
              <a:ext uri="{FF2B5EF4-FFF2-40B4-BE49-F238E27FC236}">
                <a16:creationId xmlns:a16="http://schemas.microsoft.com/office/drawing/2014/main" id="{965C5B1F-A0EF-5B5D-8F41-FC83F24800BA}"/>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r"/>
            <a:fld id="{312FF2EC-EDD0-4593-B8F8-52C7CD393B02}" type="slidenum">
              <a:rPr kumimoji="0" lang="en-US" altLang="zh-TW" sz="1200">
                <a:ea typeface="ＭＳ Ｐゴシック" panose="020B0600070205080204" pitchFamily="34" charset="-128"/>
              </a:rPr>
              <a:pPr algn="r"/>
              <a:t>16</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val="344863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C6E0-E03D-C5E3-9D7B-4232E0B20A86}"/>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62593083-DCA9-4E27-FE52-0FA58E629556}"/>
              </a:ext>
            </a:extLst>
          </p:cNvPr>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66A77D6-0188-A74B-7863-917A084F1C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spcBef>
                <a:spcPct val="0"/>
              </a:spcBef>
            </a:pPr>
            <a:r>
              <a:rPr lang="en-US" altLang="zh-TW"/>
              <a:t>Document View:</a:t>
            </a:r>
          </a:p>
          <a:p>
            <a:pPr eaLnBrk="1" hangingPunct="1">
              <a:spcBef>
                <a:spcPct val="0"/>
              </a:spcBef>
            </a:pPr>
            <a:endParaRPr lang="en-US" altLang="zh-TW"/>
          </a:p>
          <a:p>
            <a:pPr eaLnBrk="1" hangingPunct="1">
              <a:spcBef>
                <a:spcPct val="0"/>
              </a:spcBef>
            </a:pPr>
            <a:r>
              <a:rPr lang="en-US" altLang="zh-TW"/>
              <a:t>1</a:t>
            </a:r>
            <a:r>
              <a:rPr lang="en-US" altLang="zh-TW" baseline="30000"/>
              <a:t>st</a:t>
            </a:r>
            <a:r>
              <a:rPr lang="en-US" altLang="zh-TW"/>
              <a:t> animation:  Our user studies have shown that users don</a:t>
            </a:r>
            <a:r>
              <a:rPr lang="en-US" altLang="zh-TW">
                <a:latin typeface="Arial" panose="020B0604020202020204" pitchFamily="34" charset="0"/>
              </a:rPr>
              <a:t>’</a:t>
            </a:r>
            <a:r>
              <a:rPr lang="en-US" altLang="zh-TW"/>
              <a:t>t like to scroll.  In an effort to move information up on the screen, we</a:t>
            </a:r>
            <a:r>
              <a:rPr lang="en-US" altLang="zh-TW">
                <a:latin typeface="Arial" panose="020B0604020202020204" pitchFamily="34" charset="0"/>
              </a:rPr>
              <a:t>’</a:t>
            </a:r>
            <a:r>
              <a:rPr lang="en-US" altLang="zh-TW"/>
              <a:t>ve collapsed the Abstract so users can see that full text is available without having to scroll.  Click on </a:t>
            </a:r>
            <a:r>
              <a:rPr lang="en-US" altLang="zh-TW">
                <a:latin typeface="Arial" panose="020B0604020202020204" pitchFamily="34" charset="0"/>
              </a:rPr>
              <a:t>“</a:t>
            </a:r>
            <a:r>
              <a:rPr lang="en-US" altLang="zh-TW"/>
              <a:t>Show All</a:t>
            </a:r>
            <a:r>
              <a:rPr lang="en-US" altLang="zh-TW">
                <a:latin typeface="Arial" panose="020B0604020202020204" pitchFamily="34" charset="0"/>
              </a:rPr>
              <a:t>”</a:t>
            </a:r>
            <a:r>
              <a:rPr lang="en-US" altLang="zh-TW"/>
              <a:t> will expand the Abstract</a:t>
            </a:r>
          </a:p>
          <a:p>
            <a:pPr eaLnBrk="1" hangingPunct="1">
              <a:spcBef>
                <a:spcPct val="0"/>
              </a:spcBef>
            </a:pPr>
            <a:endParaRPr lang="en-US" altLang="zh-TW"/>
          </a:p>
          <a:p>
            <a:pPr eaLnBrk="1" hangingPunct="1">
              <a:spcBef>
                <a:spcPct val="0"/>
              </a:spcBef>
            </a:pPr>
            <a:r>
              <a:rPr lang="en-US" altLang="zh-TW"/>
              <a:t>2</a:t>
            </a:r>
            <a:r>
              <a:rPr lang="en-US" altLang="zh-TW" baseline="30000"/>
              <a:t>nd</a:t>
            </a:r>
            <a:r>
              <a:rPr lang="en-US" altLang="zh-TW"/>
              <a:t> animation:   Shows that we continue to offer reference linking.   NEW!  In the legacy ProQuest platform, users would have to use a series of check boxes and conduct another search to find more articles like the one in this document view.  The new FAST search engine will now retrieve similar articles based on usage patterns without having to conduct another search (another example of getting users to content quickly)</a:t>
            </a:r>
          </a:p>
        </p:txBody>
      </p:sp>
      <p:sp>
        <p:nvSpPr>
          <p:cNvPr id="98308" name="Slide Number Placeholder 3">
            <a:extLst>
              <a:ext uri="{FF2B5EF4-FFF2-40B4-BE49-F238E27FC236}">
                <a16:creationId xmlns:a16="http://schemas.microsoft.com/office/drawing/2014/main" id="{C3535188-D79E-3B5B-6C8C-4E8B8824405B}"/>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r"/>
            <a:fld id="{312FF2EC-EDD0-4593-B8F8-52C7CD393B02}" type="slidenum">
              <a:rPr kumimoji="0" lang="en-US" altLang="zh-TW" sz="1200">
                <a:ea typeface="ＭＳ Ｐゴシック" panose="020B0600070205080204" pitchFamily="34" charset="-128"/>
              </a:rPr>
              <a:pPr algn="r"/>
              <a:t>17</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val="118663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8B1D-300F-399B-CF63-F4008B1AD5CC}"/>
            </a:ext>
          </a:extLst>
        </p:cNvPr>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B6D7F6D-C47B-8159-6212-0BF872987A40}"/>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B7C6444-C7B1-C12F-DD59-2710C83890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a:p>
        </p:txBody>
      </p:sp>
      <p:sp>
        <p:nvSpPr>
          <p:cNvPr id="70660" name="Slide Number Placeholder 3">
            <a:extLst>
              <a:ext uri="{FF2B5EF4-FFF2-40B4-BE49-F238E27FC236}">
                <a16:creationId xmlns:a16="http://schemas.microsoft.com/office/drawing/2014/main" id="{FC408B6C-FDF7-73B5-B1EB-E856B86296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C9FBB4FA-D0F5-4FDB-8AC9-CB4CAF0E697E}" type="slidenum">
              <a:rPr kumimoji="0" lang="en-US" altLang="zh-TW" sz="1200">
                <a:ea typeface="ＭＳ Ｐゴシック" panose="020B0600070205080204" pitchFamily="34" charset="-128"/>
              </a:rPr>
              <a:pPr/>
              <a:t>24</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val="280842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F95F-97AB-4CA7-AA15-A0EFE2DC8D63}"/>
            </a:ext>
          </a:extLst>
        </p:cNvPr>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74FCD11-2AFA-0761-DCAF-5FBBF46802BC}"/>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1D691A9-5499-A710-F0D3-A98414800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a:p>
        </p:txBody>
      </p:sp>
      <p:sp>
        <p:nvSpPr>
          <p:cNvPr id="72708" name="Slide Number Placeholder 3">
            <a:extLst>
              <a:ext uri="{FF2B5EF4-FFF2-40B4-BE49-F238E27FC236}">
                <a16:creationId xmlns:a16="http://schemas.microsoft.com/office/drawing/2014/main" id="{F5F14A5D-6E86-3EB7-15F4-0FA446F4C4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6B1F9E17-A42F-48A5-970C-CEDE610C8D1F}" type="slidenum">
              <a:rPr kumimoji="0" lang="en-US" altLang="zh-TW" sz="1200">
                <a:ea typeface="ＭＳ Ｐゴシック" panose="020B0600070205080204" pitchFamily="34" charset="-128"/>
              </a:rPr>
              <a:pPr/>
              <a:t>2</a:t>
            </a:fld>
            <a:endParaRPr kumimoji="0" lang="en-US" altLang="zh-TW" sz="1200">
              <a:ea typeface="ＭＳ Ｐゴシック" panose="020B0600070205080204" pitchFamily="34" charset="-128"/>
            </a:endParaRPr>
          </a:p>
        </p:txBody>
      </p:sp>
    </p:spTree>
    <p:extLst>
      <p:ext uri="{BB962C8B-B14F-4D97-AF65-F5344CB8AC3E}">
        <p14:creationId xmlns:p14="http://schemas.microsoft.com/office/powerpoint/2010/main" val="374480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A3792-BA97-582D-077F-2E97765F4787}"/>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9252ACE-F08D-A0D1-858E-F56130597833}"/>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E7CE2D-E318-F993-F4F6-537CEB7E0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80000"/>
              </a:lnSpc>
            </a:pPr>
            <a:r>
              <a:rPr lang="en-GB" altLang="zh-TW" sz="800" dirty="0"/>
              <a:t>Through the bundling of over 25 databases, there are well above 160 disciplines represented in PQC. </a:t>
            </a:r>
          </a:p>
          <a:p>
            <a:pPr marL="0" lvl="1">
              <a:lnSpc>
                <a:spcPct val="80000"/>
              </a:lnSpc>
            </a:pPr>
            <a:endParaRPr lang="en-GB" altLang="zh-TW" sz="800" dirty="0"/>
          </a:p>
          <a:p>
            <a:pPr marL="0" lvl="1">
              <a:lnSpc>
                <a:spcPct val="80000"/>
              </a:lnSpc>
            </a:pPr>
            <a:r>
              <a:rPr lang="en-GB" altLang="zh-TW" sz="800" dirty="0"/>
              <a:t>In terms of content, we’re talking nearly 13,000 periodical titles </a:t>
            </a:r>
            <a:r>
              <a:rPr lang="en-GB" altLang="zh-TW" sz="800" b="1" dirty="0"/>
              <a:t>AND</a:t>
            </a:r>
            <a:r>
              <a:rPr lang="en-GB" altLang="zh-TW" sz="800" dirty="0"/>
              <a:t> a very broad collection of dissertations, working papers, industry and market research reports, videos, cultural competency reports, books, and more, addressing the needs of most researchers through the scholarly research cycle. So ensure your customers are aware of both the scholarly resources as well as the trade and professional tools available in PQC.</a:t>
            </a:r>
          </a:p>
          <a:p>
            <a:pPr marL="0" lvl="1">
              <a:lnSpc>
                <a:spcPct val="80000"/>
              </a:lnSpc>
            </a:pPr>
            <a:endParaRPr lang="en-GB" altLang="zh-TW" sz="800" dirty="0"/>
          </a:p>
          <a:p>
            <a:pPr marL="0" lvl="1">
              <a:lnSpc>
                <a:spcPct val="80000"/>
              </a:lnSpc>
            </a:pPr>
            <a:r>
              <a:rPr lang="en-GB" altLang="zh-TW" sz="800" dirty="0"/>
              <a:t>And of course, PQC benefits from all the features and benefits of our award-winning platform and I’ll talk about these later on.</a:t>
            </a:r>
          </a:p>
          <a:p>
            <a:pPr>
              <a:lnSpc>
                <a:spcPct val="80000"/>
              </a:lnSpc>
            </a:pPr>
            <a:endParaRPr lang="en-US" altLang="zh-TW" sz="800" dirty="0"/>
          </a:p>
        </p:txBody>
      </p:sp>
      <p:sp>
        <p:nvSpPr>
          <p:cNvPr id="75780" name="Slide Number Placeholder 3">
            <a:extLst>
              <a:ext uri="{FF2B5EF4-FFF2-40B4-BE49-F238E27FC236}">
                <a16:creationId xmlns:a16="http://schemas.microsoft.com/office/drawing/2014/main" id="{B330BC42-4B88-58BD-1AC2-5B4E5A799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75EA3580-6389-43FB-A95F-02A04670E6CB}" type="slidenum">
              <a:rPr kumimoji="0" lang="en-US" altLang="zh-TW" sz="1200">
                <a:ea typeface="ＭＳ Ｐゴシック" panose="020B0600070205080204" pitchFamily="34" charset="-128"/>
              </a:rPr>
              <a:pPr/>
              <a:t>3</a:t>
            </a:fld>
            <a:endParaRPr kumimoji="0" lang="en-US" altLang="zh-TW" sz="1200" dirty="0">
              <a:ea typeface="ＭＳ Ｐゴシック" panose="020B0600070205080204" pitchFamily="34" charset="-128"/>
            </a:endParaRPr>
          </a:p>
        </p:txBody>
      </p:sp>
    </p:spTree>
    <p:extLst>
      <p:ext uri="{BB962C8B-B14F-4D97-AF65-F5344CB8AC3E}">
        <p14:creationId xmlns:p14="http://schemas.microsoft.com/office/powerpoint/2010/main" val="76818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2C9B0-7E8D-5177-3CCC-3AED931BBD6A}"/>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A30C63D-9883-C750-A972-0997F50FD298}"/>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33BDDCB9-402B-75CD-DD00-0B2174E4BA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80000"/>
              </a:lnSpc>
            </a:pPr>
            <a:r>
              <a:rPr lang="en-GB" altLang="zh-TW" sz="800" dirty="0"/>
              <a:t>Through the bundling of over 25 databases, there are well above 160 disciplines represented in PQC. </a:t>
            </a:r>
          </a:p>
          <a:p>
            <a:pPr marL="0" lvl="1">
              <a:lnSpc>
                <a:spcPct val="80000"/>
              </a:lnSpc>
            </a:pPr>
            <a:endParaRPr lang="en-GB" altLang="zh-TW" sz="800" dirty="0"/>
          </a:p>
          <a:p>
            <a:pPr marL="0" lvl="1">
              <a:lnSpc>
                <a:spcPct val="80000"/>
              </a:lnSpc>
            </a:pPr>
            <a:r>
              <a:rPr lang="en-GB" altLang="zh-TW" sz="800" dirty="0"/>
              <a:t>In terms of content, we’re talking nearly 13,000 periodical titles </a:t>
            </a:r>
            <a:r>
              <a:rPr lang="en-GB" altLang="zh-TW" sz="800" b="1" dirty="0"/>
              <a:t>AND</a:t>
            </a:r>
            <a:r>
              <a:rPr lang="en-GB" altLang="zh-TW" sz="800" dirty="0"/>
              <a:t> a very broad collection of dissertations, working papers, industry and market research reports, videos, cultural competency reports, books, and more, addressing the needs of most researchers through the scholarly research cycle. So ensure your customers are aware of both the scholarly resources as well as the trade and professional tools available in PQC.</a:t>
            </a:r>
          </a:p>
          <a:p>
            <a:pPr marL="0" lvl="1">
              <a:lnSpc>
                <a:spcPct val="80000"/>
              </a:lnSpc>
            </a:pPr>
            <a:endParaRPr lang="en-GB" altLang="zh-TW" sz="800" dirty="0"/>
          </a:p>
          <a:p>
            <a:pPr marL="0" lvl="1">
              <a:lnSpc>
                <a:spcPct val="80000"/>
              </a:lnSpc>
            </a:pPr>
            <a:r>
              <a:rPr lang="en-GB" altLang="zh-TW" sz="800" dirty="0"/>
              <a:t>And of course, PQC benefits from all the features and benefits of our award-winning platform and I’ll talk about these later on.</a:t>
            </a:r>
          </a:p>
          <a:p>
            <a:pPr>
              <a:lnSpc>
                <a:spcPct val="80000"/>
              </a:lnSpc>
            </a:pPr>
            <a:endParaRPr lang="en-US" altLang="zh-TW" sz="800" dirty="0"/>
          </a:p>
        </p:txBody>
      </p:sp>
      <p:sp>
        <p:nvSpPr>
          <p:cNvPr id="75780" name="Slide Number Placeholder 3">
            <a:extLst>
              <a:ext uri="{FF2B5EF4-FFF2-40B4-BE49-F238E27FC236}">
                <a16:creationId xmlns:a16="http://schemas.microsoft.com/office/drawing/2014/main" id="{F190CCA8-E116-0F9C-B021-495BFDD80A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75EA3580-6389-43FB-A95F-02A04670E6CB}" type="slidenum">
              <a:rPr kumimoji="0" lang="en-US" altLang="zh-TW" sz="1200">
                <a:ea typeface="ＭＳ Ｐゴシック" panose="020B0600070205080204" pitchFamily="34" charset="-128"/>
              </a:rPr>
              <a:pPr/>
              <a:t>4</a:t>
            </a:fld>
            <a:endParaRPr kumimoji="0" lang="en-US" altLang="zh-TW" sz="1200" dirty="0">
              <a:ea typeface="ＭＳ Ｐゴシック" panose="020B0600070205080204" pitchFamily="34" charset="-128"/>
            </a:endParaRPr>
          </a:p>
        </p:txBody>
      </p:sp>
    </p:spTree>
    <p:extLst>
      <p:ext uri="{BB962C8B-B14F-4D97-AF65-F5344CB8AC3E}">
        <p14:creationId xmlns:p14="http://schemas.microsoft.com/office/powerpoint/2010/main" val="245836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7AD5D-7A13-B751-B78E-D2F8BE40E6B6}"/>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8F9E8C3-F965-47C4-26F7-C2D25F7203DC}"/>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7611492-2695-A79A-0085-E3A2667118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80000"/>
              </a:lnSpc>
            </a:pPr>
            <a:r>
              <a:rPr lang="en-GB" altLang="zh-TW" sz="800" dirty="0"/>
              <a:t>Through the bundling of over 25 databases, there are well above 160 disciplines represented in PQC. </a:t>
            </a:r>
          </a:p>
          <a:p>
            <a:pPr marL="0" lvl="1">
              <a:lnSpc>
                <a:spcPct val="80000"/>
              </a:lnSpc>
            </a:pPr>
            <a:endParaRPr lang="en-GB" altLang="zh-TW" sz="800" dirty="0"/>
          </a:p>
          <a:p>
            <a:pPr marL="0" lvl="1">
              <a:lnSpc>
                <a:spcPct val="80000"/>
              </a:lnSpc>
            </a:pPr>
            <a:r>
              <a:rPr lang="en-GB" altLang="zh-TW" sz="800" dirty="0"/>
              <a:t>In terms of content, we’re talking nearly 13,000 periodical titles </a:t>
            </a:r>
            <a:r>
              <a:rPr lang="en-GB" altLang="zh-TW" sz="800" b="1" dirty="0"/>
              <a:t>AND</a:t>
            </a:r>
            <a:r>
              <a:rPr lang="en-GB" altLang="zh-TW" sz="800" dirty="0"/>
              <a:t> a very broad collection of dissertations, working papers, industry and market research reports, videos, cultural competency reports, books, and more, addressing the needs of most researchers through the scholarly research cycle. So ensure your customers are aware of both the scholarly resources as well as the trade and professional tools available in PQC.</a:t>
            </a:r>
          </a:p>
          <a:p>
            <a:pPr marL="0" lvl="1">
              <a:lnSpc>
                <a:spcPct val="80000"/>
              </a:lnSpc>
            </a:pPr>
            <a:endParaRPr lang="en-GB" altLang="zh-TW" sz="800" dirty="0"/>
          </a:p>
          <a:p>
            <a:pPr marL="0" lvl="1">
              <a:lnSpc>
                <a:spcPct val="80000"/>
              </a:lnSpc>
            </a:pPr>
            <a:r>
              <a:rPr lang="en-GB" altLang="zh-TW" sz="800" dirty="0"/>
              <a:t>And of course, PQC benefits from all the features and benefits of our award-winning platform and I’ll talk about these later on.</a:t>
            </a:r>
          </a:p>
          <a:p>
            <a:pPr>
              <a:lnSpc>
                <a:spcPct val="80000"/>
              </a:lnSpc>
            </a:pPr>
            <a:endParaRPr lang="en-US" altLang="zh-TW" sz="800" dirty="0"/>
          </a:p>
        </p:txBody>
      </p:sp>
      <p:sp>
        <p:nvSpPr>
          <p:cNvPr id="75780" name="Slide Number Placeholder 3">
            <a:extLst>
              <a:ext uri="{FF2B5EF4-FFF2-40B4-BE49-F238E27FC236}">
                <a16:creationId xmlns:a16="http://schemas.microsoft.com/office/drawing/2014/main" id="{6998F8B8-730F-F4E7-EACA-4ED6DA388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75EA3580-6389-43FB-A95F-02A04670E6CB}" type="slidenum">
              <a:rPr kumimoji="0" lang="en-US" altLang="zh-TW" sz="1200">
                <a:ea typeface="ＭＳ Ｐゴシック" panose="020B0600070205080204" pitchFamily="34" charset="-128"/>
              </a:rPr>
              <a:pPr/>
              <a:t>5</a:t>
            </a:fld>
            <a:endParaRPr kumimoji="0" lang="en-US" altLang="zh-TW" sz="1200" dirty="0">
              <a:ea typeface="ＭＳ Ｐゴシック" panose="020B0600070205080204" pitchFamily="34" charset="-128"/>
            </a:endParaRPr>
          </a:p>
        </p:txBody>
      </p:sp>
    </p:spTree>
    <p:extLst>
      <p:ext uri="{BB962C8B-B14F-4D97-AF65-F5344CB8AC3E}">
        <p14:creationId xmlns:p14="http://schemas.microsoft.com/office/powerpoint/2010/main" val="165813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0272D32-27C7-411A-14C6-9332CDFF93E4}"/>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0E9C877A-7736-992C-CCA7-D681AC6B8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a:p>
        </p:txBody>
      </p:sp>
      <p:sp>
        <p:nvSpPr>
          <p:cNvPr id="95236" name="Slide Number Placeholder 3">
            <a:extLst>
              <a:ext uri="{FF2B5EF4-FFF2-40B4-BE49-F238E27FC236}">
                <a16:creationId xmlns:a16="http://schemas.microsoft.com/office/drawing/2014/main" id="{2A588818-CE45-E673-9DBD-EDF1C54850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3CE4078D-2332-4ABD-9D0D-4D716F277AAF}" type="slidenum">
              <a:rPr kumimoji="0" lang="en-US" altLang="zh-TW" sz="1200">
                <a:ea typeface="ＭＳ Ｐゴシック" panose="020B0600070205080204" pitchFamily="34" charset="-128"/>
              </a:rPr>
              <a:pPr/>
              <a:t>6</a:t>
            </a:fld>
            <a:endParaRPr kumimoji="0" lang="en-US" altLang="zh-TW" sz="120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E47F18-A94B-4C1A-B70B-E277C381D747}" type="slidenum">
              <a:rPr lang="en-US" altLang="zh-TW" smtClean="0"/>
              <a:pPr/>
              <a:t>7</a:t>
            </a:fld>
            <a:endParaRPr lang="en-US" altLang="zh-TW"/>
          </a:p>
        </p:txBody>
      </p:sp>
    </p:spTree>
    <p:extLst>
      <p:ext uri="{BB962C8B-B14F-4D97-AF65-F5344CB8AC3E}">
        <p14:creationId xmlns:p14="http://schemas.microsoft.com/office/powerpoint/2010/main" val="36103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E47F18-A94B-4C1A-B70B-E277C381D747}" type="slidenum">
              <a:rPr lang="en-US" altLang="zh-TW" smtClean="0"/>
              <a:pPr/>
              <a:t>8</a:t>
            </a:fld>
            <a:endParaRPr lang="en-US" altLang="zh-TW"/>
          </a:p>
        </p:txBody>
      </p:sp>
    </p:spTree>
    <p:extLst>
      <p:ext uri="{BB962C8B-B14F-4D97-AF65-F5344CB8AC3E}">
        <p14:creationId xmlns:p14="http://schemas.microsoft.com/office/powerpoint/2010/main" val="419084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a:extLst>
              <a:ext uri="{FF2B5EF4-FFF2-40B4-BE49-F238E27FC236}">
                <a16:creationId xmlns:a16="http://schemas.microsoft.com/office/drawing/2014/main" id="{5E799657-5A8E-EF31-28EA-0CC1A92EC6EA}"/>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a:extLst>
              <a:ext uri="{FF2B5EF4-FFF2-40B4-BE49-F238E27FC236}">
                <a16:creationId xmlns:a16="http://schemas.microsoft.com/office/drawing/2014/main" id="{73720EEA-A140-134F-2788-836F0857F1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WHO Technical Reports Series -</a:t>
            </a:r>
            <a:endParaRPr lang="zh-TW" altLang="zh-TW" dirty="0"/>
          </a:p>
          <a:p>
            <a:r>
              <a:rPr lang="zh-TW" altLang="zh-TW" dirty="0"/>
              <a:t>國際衛生組織最專業的醫療科技報導！ </a:t>
            </a:r>
          </a:p>
          <a:p>
            <a:r>
              <a:rPr lang="zh-TW" altLang="zh-TW" dirty="0"/>
              <a:t>本技術報告為國際衛生組織針對某些特選的衛生或醫療問題，委託一組專家達成最佳解決方案形成的共識叢書，並常與專業會議共同發表研究成果。</a:t>
            </a:r>
          </a:p>
          <a:p>
            <a:endParaRPr lang="zh-TW" altLang="en-US" dirty="0"/>
          </a:p>
        </p:txBody>
      </p:sp>
      <p:sp>
        <p:nvSpPr>
          <p:cNvPr id="99332" name="投影片編號版面配置區 3">
            <a:extLst>
              <a:ext uri="{FF2B5EF4-FFF2-40B4-BE49-F238E27FC236}">
                <a16:creationId xmlns:a16="http://schemas.microsoft.com/office/drawing/2014/main" id="{CA28ACAD-C511-92F9-69CA-05CC7DD551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fld id="{E16D8EEE-3EC6-4305-B861-1849B0020C84}" type="slidenum">
              <a:rPr kumimoji="0" lang="en-US" altLang="zh-TW" sz="1200">
                <a:ea typeface="ＭＳ Ｐゴシック" panose="020B0600070205080204" pitchFamily="34" charset="-128"/>
              </a:rPr>
              <a:pPr/>
              <a:t>10</a:t>
            </a:fld>
            <a:endParaRPr kumimoji="0" lang="en-US" altLang="zh-TW" sz="120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Tree>
    <p:extLst>
      <p:ext uri="{BB962C8B-B14F-4D97-AF65-F5344CB8AC3E}">
        <p14:creationId xmlns:p14="http://schemas.microsoft.com/office/powerpoint/2010/main" val="108560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914400" y="1423988"/>
            <a:ext cx="10363200" cy="4648200"/>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6048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559800" y="152400"/>
            <a:ext cx="2717800" cy="59197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06400" y="152400"/>
            <a:ext cx="7950200" cy="591978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6003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B8818E9F-FE15-F29D-8EBB-4F33368E777B}"/>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
            <a:extLst>
              <a:ext uri="{FF2B5EF4-FFF2-40B4-BE49-F238E27FC236}">
                <a16:creationId xmlns:a16="http://schemas.microsoft.com/office/drawing/2014/main" id="{925DDA7D-14A2-18ED-5E52-E5A9567D8620}"/>
              </a:ext>
            </a:extLst>
          </p:cNvPr>
          <p:cNvSpPr>
            <a:spLocks noGrp="1" noChangeArrowheads="1"/>
          </p:cNvSpPr>
          <p:nvPr>
            <p:ph type="sldNum" sz="quarter" idx="11"/>
          </p:nvPr>
        </p:nvSpPr>
        <p:spPr>
          <a:ln/>
        </p:spPr>
        <p:txBody>
          <a:bodyPr/>
          <a:lstStyle>
            <a:lvl1pPr>
              <a:defRPr/>
            </a:lvl1pPr>
          </a:lstStyle>
          <a:p>
            <a:fld id="{1B7DCDD2-3440-472C-8D86-28EB3A099630}" type="slidenum">
              <a:rPr lang="zh-TW" altLang="en-US"/>
              <a:pPr/>
              <a:t>‹#›</a:t>
            </a:fld>
            <a:endParaRPr lang="en-US" altLang="zh-TW"/>
          </a:p>
        </p:txBody>
      </p:sp>
    </p:spTree>
    <p:extLst>
      <p:ext uri="{BB962C8B-B14F-4D97-AF65-F5344CB8AC3E}">
        <p14:creationId xmlns:p14="http://schemas.microsoft.com/office/powerpoint/2010/main" val="4277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BB27ECC-14A8-60CB-3DEB-17C577B1FD60}"/>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
            <a:extLst>
              <a:ext uri="{FF2B5EF4-FFF2-40B4-BE49-F238E27FC236}">
                <a16:creationId xmlns:a16="http://schemas.microsoft.com/office/drawing/2014/main" id="{FBE6CB77-2C00-B0F2-70E0-7A2ED41E6EDF}"/>
              </a:ext>
            </a:extLst>
          </p:cNvPr>
          <p:cNvSpPr>
            <a:spLocks noGrp="1" noChangeArrowheads="1"/>
          </p:cNvSpPr>
          <p:nvPr>
            <p:ph type="sldNum" sz="quarter" idx="11"/>
          </p:nvPr>
        </p:nvSpPr>
        <p:spPr>
          <a:ln/>
        </p:spPr>
        <p:txBody>
          <a:bodyPr/>
          <a:lstStyle>
            <a:lvl1pPr>
              <a:defRPr/>
            </a:lvl1pPr>
          </a:lstStyle>
          <a:p>
            <a:fld id="{E8DE563D-ADB3-493C-8F23-F95983A13426}" type="slidenum">
              <a:rPr lang="zh-TW" altLang="en-US"/>
              <a:pPr/>
              <a:t>‹#›</a:t>
            </a:fld>
            <a:endParaRPr lang="en-US" altLang="zh-TW"/>
          </a:p>
        </p:txBody>
      </p:sp>
    </p:spTree>
    <p:extLst>
      <p:ext uri="{BB962C8B-B14F-4D97-AF65-F5344CB8AC3E}">
        <p14:creationId xmlns:p14="http://schemas.microsoft.com/office/powerpoint/2010/main" val="55528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F1C2C88A-1EBE-9AAD-74CF-BDAD14E06D95}"/>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
            <a:extLst>
              <a:ext uri="{FF2B5EF4-FFF2-40B4-BE49-F238E27FC236}">
                <a16:creationId xmlns:a16="http://schemas.microsoft.com/office/drawing/2014/main" id="{85D0D89E-EE5B-1FDA-753E-769E96A80021}"/>
              </a:ext>
            </a:extLst>
          </p:cNvPr>
          <p:cNvSpPr>
            <a:spLocks noGrp="1" noChangeArrowheads="1"/>
          </p:cNvSpPr>
          <p:nvPr>
            <p:ph type="sldNum" sz="quarter" idx="11"/>
          </p:nvPr>
        </p:nvSpPr>
        <p:spPr>
          <a:ln/>
        </p:spPr>
        <p:txBody>
          <a:bodyPr/>
          <a:lstStyle>
            <a:lvl1pPr>
              <a:defRPr/>
            </a:lvl1pPr>
          </a:lstStyle>
          <a:p>
            <a:fld id="{9B701747-C632-4327-B1AA-0A642FBB1501}" type="slidenum">
              <a:rPr lang="zh-TW" altLang="en-US"/>
              <a:pPr/>
              <a:t>‹#›</a:t>
            </a:fld>
            <a:endParaRPr lang="en-US" altLang="zh-TW"/>
          </a:p>
        </p:txBody>
      </p:sp>
    </p:spTree>
    <p:extLst>
      <p:ext uri="{BB962C8B-B14F-4D97-AF65-F5344CB8AC3E}">
        <p14:creationId xmlns:p14="http://schemas.microsoft.com/office/powerpoint/2010/main" val="245600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1423988"/>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423988"/>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F6E1C3D1-1661-44D3-9BD9-F73EDC821E8E}"/>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A29CD3A2-9E7F-1E59-E6D4-511A4E6D8CF1}"/>
              </a:ext>
            </a:extLst>
          </p:cNvPr>
          <p:cNvSpPr>
            <a:spLocks noGrp="1" noChangeArrowheads="1"/>
          </p:cNvSpPr>
          <p:nvPr>
            <p:ph type="sldNum" sz="quarter" idx="11"/>
          </p:nvPr>
        </p:nvSpPr>
        <p:spPr>
          <a:ln/>
        </p:spPr>
        <p:txBody>
          <a:bodyPr/>
          <a:lstStyle>
            <a:lvl1pPr>
              <a:defRPr/>
            </a:lvl1pPr>
          </a:lstStyle>
          <a:p>
            <a:fld id="{CC7DB169-D0D0-429D-B97C-8D73D2513230}" type="slidenum">
              <a:rPr lang="zh-TW" altLang="en-US"/>
              <a:pPr/>
              <a:t>‹#›</a:t>
            </a:fld>
            <a:endParaRPr lang="en-US" altLang="zh-TW"/>
          </a:p>
        </p:txBody>
      </p:sp>
    </p:spTree>
    <p:extLst>
      <p:ext uri="{BB962C8B-B14F-4D97-AF65-F5344CB8AC3E}">
        <p14:creationId xmlns:p14="http://schemas.microsoft.com/office/powerpoint/2010/main" val="68170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4E2F3F50-5D5F-B218-24E4-B13BCBA387C2}"/>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8" name="Rectangle 6">
            <a:extLst>
              <a:ext uri="{FF2B5EF4-FFF2-40B4-BE49-F238E27FC236}">
                <a16:creationId xmlns:a16="http://schemas.microsoft.com/office/drawing/2014/main" id="{570A2EF5-72C5-14FD-FC96-AC26BA37BB3D}"/>
              </a:ext>
            </a:extLst>
          </p:cNvPr>
          <p:cNvSpPr>
            <a:spLocks noGrp="1" noChangeArrowheads="1"/>
          </p:cNvSpPr>
          <p:nvPr>
            <p:ph type="sldNum" sz="quarter" idx="11"/>
          </p:nvPr>
        </p:nvSpPr>
        <p:spPr>
          <a:ln/>
        </p:spPr>
        <p:txBody>
          <a:bodyPr/>
          <a:lstStyle>
            <a:lvl1pPr>
              <a:defRPr/>
            </a:lvl1pPr>
          </a:lstStyle>
          <a:p>
            <a:fld id="{395A83DE-FE92-47EF-B823-666032E51E19}" type="slidenum">
              <a:rPr lang="zh-TW" altLang="en-US"/>
              <a:pPr/>
              <a:t>‹#›</a:t>
            </a:fld>
            <a:endParaRPr lang="en-US" altLang="zh-TW"/>
          </a:p>
        </p:txBody>
      </p:sp>
    </p:spTree>
    <p:extLst>
      <p:ext uri="{BB962C8B-B14F-4D97-AF65-F5344CB8AC3E}">
        <p14:creationId xmlns:p14="http://schemas.microsoft.com/office/powerpoint/2010/main" val="261623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45BC70F1-C83B-E17D-7190-A0CCDE323FBD}"/>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4" name="Rectangle 6">
            <a:extLst>
              <a:ext uri="{FF2B5EF4-FFF2-40B4-BE49-F238E27FC236}">
                <a16:creationId xmlns:a16="http://schemas.microsoft.com/office/drawing/2014/main" id="{506ABC02-14BD-07A1-5BD7-11554158C559}"/>
              </a:ext>
            </a:extLst>
          </p:cNvPr>
          <p:cNvSpPr>
            <a:spLocks noGrp="1" noChangeArrowheads="1"/>
          </p:cNvSpPr>
          <p:nvPr>
            <p:ph type="sldNum" sz="quarter" idx="11"/>
          </p:nvPr>
        </p:nvSpPr>
        <p:spPr>
          <a:ln/>
        </p:spPr>
        <p:txBody>
          <a:bodyPr/>
          <a:lstStyle>
            <a:lvl1pPr>
              <a:defRPr/>
            </a:lvl1pPr>
          </a:lstStyle>
          <a:p>
            <a:fld id="{69652514-227E-438C-974E-F3D13348256F}" type="slidenum">
              <a:rPr lang="zh-TW" altLang="en-US"/>
              <a:pPr/>
              <a:t>‹#›</a:t>
            </a:fld>
            <a:endParaRPr lang="en-US" altLang="zh-TW"/>
          </a:p>
        </p:txBody>
      </p:sp>
    </p:spTree>
    <p:extLst>
      <p:ext uri="{BB962C8B-B14F-4D97-AF65-F5344CB8AC3E}">
        <p14:creationId xmlns:p14="http://schemas.microsoft.com/office/powerpoint/2010/main" val="76968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DB3690-825F-6794-D4E6-47140D5E60A1}"/>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3" name="Rectangle 6">
            <a:extLst>
              <a:ext uri="{FF2B5EF4-FFF2-40B4-BE49-F238E27FC236}">
                <a16:creationId xmlns:a16="http://schemas.microsoft.com/office/drawing/2014/main" id="{3E0B6A05-599E-A077-A26A-CFFA35D92B13}"/>
              </a:ext>
            </a:extLst>
          </p:cNvPr>
          <p:cNvSpPr>
            <a:spLocks noGrp="1" noChangeArrowheads="1"/>
          </p:cNvSpPr>
          <p:nvPr>
            <p:ph type="sldNum" sz="quarter" idx="11"/>
          </p:nvPr>
        </p:nvSpPr>
        <p:spPr>
          <a:ln/>
        </p:spPr>
        <p:txBody>
          <a:bodyPr/>
          <a:lstStyle>
            <a:lvl1pPr>
              <a:defRPr/>
            </a:lvl1pPr>
          </a:lstStyle>
          <a:p>
            <a:fld id="{A180E98D-4457-40B6-A8B4-B09445C25F4C}" type="slidenum">
              <a:rPr lang="zh-TW" altLang="en-US"/>
              <a:pPr/>
              <a:t>‹#›</a:t>
            </a:fld>
            <a:endParaRPr lang="en-US" altLang="zh-TW"/>
          </a:p>
        </p:txBody>
      </p:sp>
    </p:spTree>
    <p:extLst>
      <p:ext uri="{BB962C8B-B14F-4D97-AF65-F5344CB8AC3E}">
        <p14:creationId xmlns:p14="http://schemas.microsoft.com/office/powerpoint/2010/main" val="2407926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F8F5A29A-8212-B95D-1D0B-94F09F1C8336}"/>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A3597409-BBBD-3110-D62B-303F70BCB7EE}"/>
              </a:ext>
            </a:extLst>
          </p:cNvPr>
          <p:cNvSpPr>
            <a:spLocks noGrp="1" noChangeArrowheads="1"/>
          </p:cNvSpPr>
          <p:nvPr>
            <p:ph type="sldNum" sz="quarter" idx="11"/>
          </p:nvPr>
        </p:nvSpPr>
        <p:spPr>
          <a:ln/>
        </p:spPr>
        <p:txBody>
          <a:bodyPr/>
          <a:lstStyle>
            <a:lvl1pPr>
              <a:defRPr/>
            </a:lvl1pPr>
          </a:lstStyle>
          <a:p>
            <a:fld id="{6FF2620E-B2C5-4D6A-AB04-67B5C58D44DD}" type="slidenum">
              <a:rPr lang="zh-TW" altLang="en-US"/>
              <a:pPr/>
              <a:t>‹#›</a:t>
            </a:fld>
            <a:endParaRPr lang="en-US" altLang="zh-TW"/>
          </a:p>
        </p:txBody>
      </p:sp>
    </p:spTree>
    <p:extLst>
      <p:ext uri="{BB962C8B-B14F-4D97-AF65-F5344CB8AC3E}">
        <p14:creationId xmlns:p14="http://schemas.microsoft.com/office/powerpoint/2010/main" val="13027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914400" y="1423988"/>
            <a:ext cx="10363200" cy="4648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03912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DC12E41A-C8B0-5295-E252-57EFBC7BC9BF}"/>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6">
            <a:extLst>
              <a:ext uri="{FF2B5EF4-FFF2-40B4-BE49-F238E27FC236}">
                <a16:creationId xmlns:a16="http://schemas.microsoft.com/office/drawing/2014/main" id="{C2338507-BC41-F717-03AC-429929184E85}"/>
              </a:ext>
            </a:extLst>
          </p:cNvPr>
          <p:cNvSpPr>
            <a:spLocks noGrp="1" noChangeArrowheads="1"/>
          </p:cNvSpPr>
          <p:nvPr>
            <p:ph type="sldNum" sz="quarter" idx="11"/>
          </p:nvPr>
        </p:nvSpPr>
        <p:spPr>
          <a:ln/>
        </p:spPr>
        <p:txBody>
          <a:bodyPr/>
          <a:lstStyle>
            <a:lvl1pPr>
              <a:defRPr/>
            </a:lvl1pPr>
          </a:lstStyle>
          <a:p>
            <a:fld id="{CDA2C05E-F8B7-4CBF-AC09-30A9E3A07D4F}" type="slidenum">
              <a:rPr lang="zh-TW" altLang="en-US"/>
              <a:pPr/>
              <a:t>‹#›</a:t>
            </a:fld>
            <a:endParaRPr lang="en-US" altLang="zh-TW"/>
          </a:p>
        </p:txBody>
      </p:sp>
    </p:spTree>
    <p:extLst>
      <p:ext uri="{BB962C8B-B14F-4D97-AF65-F5344CB8AC3E}">
        <p14:creationId xmlns:p14="http://schemas.microsoft.com/office/powerpoint/2010/main" val="3404364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A1D303A-07FF-1985-80FD-88B72B744CB7}"/>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
            <a:extLst>
              <a:ext uri="{FF2B5EF4-FFF2-40B4-BE49-F238E27FC236}">
                <a16:creationId xmlns:a16="http://schemas.microsoft.com/office/drawing/2014/main" id="{0384CBD8-6F35-7DA7-1A35-D64A143F220E}"/>
              </a:ext>
            </a:extLst>
          </p:cNvPr>
          <p:cNvSpPr>
            <a:spLocks noGrp="1" noChangeArrowheads="1"/>
          </p:cNvSpPr>
          <p:nvPr>
            <p:ph type="sldNum" sz="quarter" idx="11"/>
          </p:nvPr>
        </p:nvSpPr>
        <p:spPr>
          <a:ln/>
        </p:spPr>
        <p:txBody>
          <a:bodyPr/>
          <a:lstStyle>
            <a:lvl1pPr>
              <a:defRPr/>
            </a:lvl1pPr>
          </a:lstStyle>
          <a:p>
            <a:fld id="{F5356D2B-13BD-4D1F-956D-C78BBE81E944}" type="slidenum">
              <a:rPr lang="zh-TW" altLang="en-US"/>
              <a:pPr/>
              <a:t>‹#›</a:t>
            </a:fld>
            <a:endParaRPr lang="en-US" altLang="zh-TW"/>
          </a:p>
        </p:txBody>
      </p:sp>
    </p:spTree>
    <p:extLst>
      <p:ext uri="{BB962C8B-B14F-4D97-AF65-F5344CB8AC3E}">
        <p14:creationId xmlns:p14="http://schemas.microsoft.com/office/powerpoint/2010/main" val="48057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559800" y="152400"/>
            <a:ext cx="2717800" cy="591978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06400" y="152400"/>
            <a:ext cx="7950200" cy="59197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1FF5222-FF03-1FF8-B592-538B28AEC912}"/>
              </a:ext>
            </a:extLst>
          </p:cNvPr>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6">
            <a:extLst>
              <a:ext uri="{FF2B5EF4-FFF2-40B4-BE49-F238E27FC236}">
                <a16:creationId xmlns:a16="http://schemas.microsoft.com/office/drawing/2014/main" id="{C55CD41D-48E5-99FC-67D4-5C6BFD108D4C}"/>
              </a:ext>
            </a:extLst>
          </p:cNvPr>
          <p:cNvSpPr>
            <a:spLocks noGrp="1" noChangeArrowheads="1"/>
          </p:cNvSpPr>
          <p:nvPr>
            <p:ph type="sldNum" sz="quarter" idx="11"/>
          </p:nvPr>
        </p:nvSpPr>
        <p:spPr>
          <a:ln/>
        </p:spPr>
        <p:txBody>
          <a:bodyPr/>
          <a:lstStyle>
            <a:lvl1pPr>
              <a:defRPr/>
            </a:lvl1pPr>
          </a:lstStyle>
          <a:p>
            <a:fld id="{CC1F5D45-6392-4640-BBCD-5F5A3B6CA05E}" type="slidenum">
              <a:rPr lang="zh-TW" altLang="en-US"/>
              <a:pPr/>
              <a:t>‹#›</a:t>
            </a:fld>
            <a:endParaRPr lang="en-US" altLang="zh-TW"/>
          </a:p>
        </p:txBody>
      </p:sp>
    </p:spTree>
    <p:extLst>
      <p:ext uri="{BB962C8B-B14F-4D97-AF65-F5344CB8AC3E}">
        <p14:creationId xmlns:p14="http://schemas.microsoft.com/office/powerpoint/2010/main" val="257790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53581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1423988"/>
            <a:ext cx="50800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423988"/>
            <a:ext cx="50800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6140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2408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9332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8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8594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0676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2">
            <a:extLst>
              <a:ext uri="{FF2B5EF4-FFF2-40B4-BE49-F238E27FC236}">
                <a16:creationId xmlns:a16="http://schemas.microsoft.com/office/drawing/2014/main" id="{3EB68347-6F8E-5342-BFA0-E8BF0696C403}"/>
              </a:ext>
            </a:extLst>
          </p:cNvPr>
          <p:cNvSpPr>
            <a:spLocks noGrp="1" noChangeArrowheads="1"/>
          </p:cNvSpPr>
          <p:nvPr>
            <p:ph type="title"/>
          </p:nvPr>
        </p:nvSpPr>
        <p:spPr bwMode="auto">
          <a:xfrm>
            <a:off x="406400" y="152400"/>
            <a:ext cx="955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grpSp>
        <p:nvGrpSpPr>
          <p:cNvPr id="9" name="群組 8">
            <a:extLst>
              <a:ext uri="{FF2B5EF4-FFF2-40B4-BE49-F238E27FC236}">
                <a16:creationId xmlns:a16="http://schemas.microsoft.com/office/drawing/2014/main" id="{930AF9DB-BFAA-79C3-DFAC-97D1947B2346}"/>
              </a:ext>
            </a:extLst>
          </p:cNvPr>
          <p:cNvGrpSpPr/>
          <p:nvPr userDrawn="1"/>
        </p:nvGrpSpPr>
        <p:grpSpPr>
          <a:xfrm>
            <a:off x="0" y="-108858"/>
            <a:ext cx="12192000" cy="6966858"/>
            <a:chOff x="0" y="-108858"/>
            <a:chExt cx="12192000" cy="6966858"/>
          </a:xfrm>
        </p:grpSpPr>
        <p:pic>
          <p:nvPicPr>
            <p:cNvPr id="7" name="圖片 6" descr="一張含有 藝術, 螢幕擷取畫面, 黑與白, 設計 的圖片&#10;&#10;AI 產生的內容可能不正確。">
              <a:extLst>
                <a:ext uri="{FF2B5EF4-FFF2-40B4-BE49-F238E27FC236}">
                  <a16:creationId xmlns:a16="http://schemas.microsoft.com/office/drawing/2014/main" id="{22A81BD2-559B-FA4E-1664-0753028D34C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8858"/>
              <a:ext cx="12192000" cy="6966858"/>
            </a:xfrm>
            <a:prstGeom prst="rect">
              <a:avLst/>
            </a:prstGeom>
          </p:spPr>
        </p:pic>
        <p:sp>
          <p:nvSpPr>
            <p:cNvPr id="8" name="矩形 7">
              <a:extLst>
                <a:ext uri="{FF2B5EF4-FFF2-40B4-BE49-F238E27FC236}">
                  <a16:creationId xmlns:a16="http://schemas.microsoft.com/office/drawing/2014/main" id="{37700155-4FBD-30DC-3EB4-9C9CD925FA58}"/>
                </a:ext>
              </a:extLst>
            </p:cNvPr>
            <p:cNvSpPr/>
            <p:nvPr userDrawn="1"/>
          </p:nvSpPr>
          <p:spPr bwMode="auto">
            <a:xfrm>
              <a:off x="11430000" y="6019800"/>
              <a:ext cx="533400" cy="609600"/>
            </a:xfrm>
            <a:prstGeom prst="rect">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Arial"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Font typeface="Wingdings" panose="05000000000000000000" pitchFamily="2" charset="2"/>
        <a:buChar char=""/>
        <a:defRPr sz="14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3E30585-5C8E-3F7C-C734-A8A24DFC0403}"/>
              </a:ext>
            </a:extLst>
          </p:cNvPr>
          <p:cNvSpPr>
            <a:spLocks noGrp="1" noChangeArrowheads="1"/>
          </p:cNvSpPr>
          <p:nvPr>
            <p:ph type="title"/>
          </p:nvPr>
        </p:nvSpPr>
        <p:spPr bwMode="auto">
          <a:xfrm>
            <a:off x="406400" y="152400"/>
            <a:ext cx="955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2" name="Rectangle 3">
            <a:extLst>
              <a:ext uri="{FF2B5EF4-FFF2-40B4-BE49-F238E27FC236}">
                <a16:creationId xmlns:a16="http://schemas.microsoft.com/office/drawing/2014/main" id="{AF719FC0-6F32-27A2-7618-784FC67AC573}"/>
              </a:ext>
            </a:extLst>
          </p:cNvPr>
          <p:cNvSpPr>
            <a:spLocks noGrp="1" noChangeArrowheads="1"/>
          </p:cNvSpPr>
          <p:nvPr>
            <p:ph type="body" idx="1"/>
          </p:nvPr>
        </p:nvSpPr>
        <p:spPr bwMode="auto">
          <a:xfrm>
            <a:off x="914400" y="1423988"/>
            <a:ext cx="1036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Rectangle 4">
            <a:extLst>
              <a:ext uri="{FF2B5EF4-FFF2-40B4-BE49-F238E27FC236}">
                <a16:creationId xmlns:a16="http://schemas.microsoft.com/office/drawing/2014/main" id="{D4627E0E-FAA1-548A-E77F-0C0C6DA72E4A}"/>
              </a:ext>
            </a:extLst>
          </p:cNvPr>
          <p:cNvSpPr>
            <a:spLocks noGrp="1" noChangeArrowheads="1"/>
          </p:cNvSpPr>
          <p:nvPr>
            <p:ph type="dt" sz="half" idx="2"/>
          </p:nvPr>
        </p:nvSpPr>
        <p:spPr bwMode="auto">
          <a:xfrm>
            <a:off x="101600" y="6553200"/>
            <a:ext cx="254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800">
                <a:solidFill>
                  <a:schemeClr val="bg1"/>
                </a:solidFill>
                <a:ea typeface="ＭＳ Ｐゴシック" pitchFamily="34" charset="-128"/>
              </a:defRPr>
            </a:lvl1pPr>
          </a:lstStyle>
          <a:p>
            <a:pPr>
              <a:defRPr/>
            </a:pPr>
            <a:endParaRPr lang="zh-TW" altLang="en-US"/>
          </a:p>
        </p:txBody>
      </p:sp>
      <p:sp>
        <p:nvSpPr>
          <p:cNvPr id="1030" name="Rectangle 6">
            <a:extLst>
              <a:ext uri="{FF2B5EF4-FFF2-40B4-BE49-F238E27FC236}">
                <a16:creationId xmlns:a16="http://schemas.microsoft.com/office/drawing/2014/main" id="{8376DC93-EF79-4CA9-FF76-57B6A8F70911}"/>
              </a:ext>
            </a:extLst>
          </p:cNvPr>
          <p:cNvSpPr>
            <a:spLocks noGrp="1" noChangeArrowheads="1"/>
          </p:cNvSpPr>
          <p:nvPr>
            <p:ph type="sldNum" sz="quarter" idx="4"/>
          </p:nvPr>
        </p:nvSpPr>
        <p:spPr bwMode="auto">
          <a:xfrm>
            <a:off x="9550400" y="6553200"/>
            <a:ext cx="254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800">
                <a:solidFill>
                  <a:schemeClr val="bg1"/>
                </a:solidFill>
                <a:ea typeface="ＭＳ Ｐゴシック" panose="020B0600070205080204" pitchFamily="34" charset="-128"/>
              </a:defRPr>
            </a:lvl1pPr>
          </a:lstStyle>
          <a:p>
            <a:fld id="{52618076-F380-45AA-8A52-CE789A36B56C}" type="slidenum">
              <a:rPr lang="zh-TW" altLang="en-US"/>
              <a:pPr/>
              <a:t>‹#›</a:t>
            </a:fld>
            <a:endParaRPr lang="en-US" altLang="zh-TW"/>
          </a:p>
        </p:txBody>
      </p:sp>
      <p:pic>
        <p:nvPicPr>
          <p:cNvPr id="3" name="Picture 2" descr="https://www.tbmc.com.tw/image/category/60.png?37">
            <a:extLst>
              <a:ext uri="{FF2B5EF4-FFF2-40B4-BE49-F238E27FC236}">
                <a16:creationId xmlns:a16="http://schemas.microsoft.com/office/drawing/2014/main" id="{F64843B6-E57E-5538-5944-B1D3B6981B4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601" y="6003450"/>
            <a:ext cx="1193800" cy="8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Font typeface="Wingdings" panose="05000000000000000000" pitchFamily="2" charset="2"/>
        <a:buChar char=""/>
        <a:defRPr sz="14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410890DB-A041-FEDB-5886-23A79FD4539F}"/>
              </a:ext>
            </a:extLst>
          </p:cNvPr>
          <p:cNvSpPr>
            <a:spLocks noChangeArrowheads="1"/>
          </p:cNvSpPr>
          <p:nvPr/>
        </p:nvSpPr>
        <p:spPr bwMode="auto">
          <a:xfrm>
            <a:off x="2895600" y="4572000"/>
            <a:ext cx="640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spcBef>
                <a:spcPct val="20000"/>
              </a:spcBef>
              <a:buFont typeface="Wingdings" panose="05000000000000000000" pitchFamily="2" charset="2"/>
              <a:buNone/>
            </a:pPr>
            <a:r>
              <a:rPr kumimoji="0" lang="en-US" altLang="zh-TW" sz="2800" b="1" dirty="0">
                <a:solidFill>
                  <a:srgbClr val="404040"/>
                </a:solidFill>
                <a:ea typeface="ＭＳ Ｐゴシック" panose="020B0600070205080204" pitchFamily="34" charset="-128"/>
              </a:rPr>
              <a:t>Fashion Studies Collection</a:t>
            </a:r>
          </a:p>
          <a:p>
            <a:pPr algn="ctr" eaLnBrk="1" hangingPunct="1">
              <a:spcBef>
                <a:spcPct val="20000"/>
              </a:spcBef>
              <a:buFont typeface="Wingdings" panose="05000000000000000000" pitchFamily="2" charset="2"/>
              <a:buNone/>
            </a:pPr>
            <a:r>
              <a:rPr kumimoji="0" lang="en-US" altLang="zh-TW" sz="2000" dirty="0">
                <a:solidFill>
                  <a:srgbClr val="404040"/>
                </a:solidFill>
                <a:ea typeface="ＭＳ Ｐゴシック" panose="020B0600070205080204" pitchFamily="34" charset="-128"/>
              </a:rPr>
              <a:t>Jan. 2026</a:t>
            </a:r>
          </a:p>
        </p:txBody>
      </p:sp>
      <p:grpSp>
        <p:nvGrpSpPr>
          <p:cNvPr id="3075" name="群組 17">
            <a:extLst>
              <a:ext uri="{FF2B5EF4-FFF2-40B4-BE49-F238E27FC236}">
                <a16:creationId xmlns:a16="http://schemas.microsoft.com/office/drawing/2014/main" id="{FC25F5AC-D39C-ABCF-FDC1-B36E4D99FFF7}"/>
              </a:ext>
            </a:extLst>
          </p:cNvPr>
          <p:cNvGrpSpPr>
            <a:grpSpLocks/>
          </p:cNvGrpSpPr>
          <p:nvPr/>
        </p:nvGrpSpPr>
        <p:grpSpPr bwMode="auto">
          <a:xfrm>
            <a:off x="0" y="2438401"/>
            <a:ext cx="12192000" cy="1795463"/>
            <a:chOff x="-1524000" y="2438400"/>
            <a:chExt cx="12192000" cy="1795463"/>
          </a:xfrm>
        </p:grpSpPr>
        <p:sp>
          <p:nvSpPr>
            <p:cNvPr id="3076" name="矩形 18">
              <a:extLst>
                <a:ext uri="{FF2B5EF4-FFF2-40B4-BE49-F238E27FC236}">
                  <a16:creationId xmlns:a16="http://schemas.microsoft.com/office/drawing/2014/main" id="{CDFA5BD6-9778-16E2-1472-081F144C5340}"/>
                </a:ext>
              </a:extLst>
            </p:cNvPr>
            <p:cNvSpPr>
              <a:spLocks noChangeArrowheads="1"/>
            </p:cNvSpPr>
            <p:nvPr/>
          </p:nvSpPr>
          <p:spPr bwMode="auto">
            <a:xfrm>
              <a:off x="-1524000" y="2514599"/>
              <a:ext cx="12192000" cy="1600201"/>
            </a:xfrm>
            <a:prstGeom prst="rect">
              <a:avLst/>
            </a:prstGeom>
            <a:solidFill>
              <a:srgbClr val="FFFFFF">
                <a:alpha val="5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buFont typeface="Arial" panose="020B0604020202020204" pitchFamily="34" charset="0"/>
                <a:buNone/>
              </a:pPr>
              <a:endParaRPr lang="zh-TW" altLang="en-US">
                <a:ea typeface="ＭＳ Ｐゴシック" panose="020B0600070205080204" pitchFamily="34" charset="-128"/>
              </a:endParaRPr>
            </a:p>
          </p:txBody>
        </p:sp>
        <p:pic>
          <p:nvPicPr>
            <p:cNvPr id="3077" name="Picture 2" descr="https://www.tbmc.com.tw/image/category/60.png?37">
              <a:extLst>
                <a:ext uri="{FF2B5EF4-FFF2-40B4-BE49-F238E27FC236}">
                  <a16:creationId xmlns:a16="http://schemas.microsoft.com/office/drawing/2014/main" id="{C48DA1D2-3CF7-F7EC-8CED-2F4939259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669" y="2438400"/>
              <a:ext cx="25082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a:extLst>
              <a:ext uri="{FF2B5EF4-FFF2-40B4-BE49-F238E27FC236}">
                <a16:creationId xmlns:a16="http://schemas.microsoft.com/office/drawing/2014/main" id="{1C2B1FC2-39C2-0F07-7A73-5578C926F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31898" y="853081"/>
            <a:ext cx="11128204" cy="515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圖片 15">
            <a:extLst>
              <a:ext uri="{FF2B5EF4-FFF2-40B4-BE49-F238E27FC236}">
                <a16:creationId xmlns:a16="http://schemas.microsoft.com/office/drawing/2014/main" id="{C93A5E5D-1083-C676-110C-9B2A8E047F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237751" y="2286000"/>
            <a:ext cx="5973050" cy="3537154"/>
          </a:xfrm>
          <a:prstGeom prst="rect">
            <a:avLst/>
          </a:prstGeom>
          <a:ln>
            <a:noFill/>
          </a:ln>
          <a:effectLst>
            <a:outerShdw blurRad="292100" dist="139700" dir="2700000" algn="tl" rotWithShape="0">
              <a:srgbClr val="333333">
                <a:alpha val="65000"/>
              </a:srgbClr>
            </a:outerShdw>
          </a:effectLst>
        </p:spPr>
      </p:pic>
      <p:sp>
        <p:nvSpPr>
          <p:cNvPr id="11" name="矩形 10">
            <a:extLst>
              <a:ext uri="{FF2B5EF4-FFF2-40B4-BE49-F238E27FC236}">
                <a16:creationId xmlns:a16="http://schemas.microsoft.com/office/drawing/2014/main" id="{D06F6D26-73BC-B3F7-425E-2FE36EFA918C}"/>
              </a:ext>
            </a:extLst>
          </p:cNvPr>
          <p:cNvSpPr>
            <a:spLocks noChangeArrowheads="1"/>
          </p:cNvSpPr>
          <p:nvPr/>
        </p:nvSpPr>
        <p:spPr bwMode="auto">
          <a:xfrm>
            <a:off x="5826247" y="2379648"/>
            <a:ext cx="4384553" cy="3432055"/>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ＭＳ Ｐゴシック" panose="020B0600070205080204" pitchFamily="34" charset="-128"/>
            </a:endParaRPr>
          </a:p>
        </p:txBody>
      </p:sp>
      <p:sp>
        <p:nvSpPr>
          <p:cNvPr id="63495" name="矩形 2">
            <a:extLst>
              <a:ext uri="{FF2B5EF4-FFF2-40B4-BE49-F238E27FC236}">
                <a16:creationId xmlns:a16="http://schemas.microsoft.com/office/drawing/2014/main" id="{B9FA341A-8ECA-3555-CBD4-82DCD4DF2B23}"/>
              </a:ext>
            </a:extLst>
          </p:cNvPr>
          <p:cNvSpPr>
            <a:spLocks noChangeArrowheads="1"/>
          </p:cNvSpPr>
          <p:nvPr/>
        </p:nvSpPr>
        <p:spPr bwMode="auto">
          <a:xfrm>
            <a:off x="2209800" y="1828799"/>
            <a:ext cx="381000" cy="205381"/>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ＭＳ Ｐゴシック" panose="020B0600070205080204" pitchFamily="34" charset="-128"/>
            </a:endParaRPr>
          </a:p>
        </p:txBody>
      </p:sp>
      <p:sp>
        <p:nvSpPr>
          <p:cNvPr id="2" name="標題 1">
            <a:extLst>
              <a:ext uri="{FF2B5EF4-FFF2-40B4-BE49-F238E27FC236}">
                <a16:creationId xmlns:a16="http://schemas.microsoft.com/office/drawing/2014/main" id="{7CEC39D4-C77D-FEE6-6806-E4896E74BD62}"/>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lang="zh-TW" altLang="en-US" dirty="0">
                <a:solidFill>
                  <a:srgbClr val="C00000"/>
                </a:solidFill>
                <a:latin typeface="微軟正黑體" panose="020B0604030504040204" pitchFamily="34" charset="-120"/>
                <a:ea typeface="微軟正黑體" panose="020B0604030504040204" pitchFamily="34" charset="-120"/>
              </a:rPr>
              <a:t>出版物檢索</a:t>
            </a:r>
            <a:endParaRPr kumimoji="0" lang="zh-TW" altLang="en-US" kern="0" dirty="0">
              <a:solidFill>
                <a:schemeClr val="accent2"/>
              </a:solidFill>
              <a:latin typeface="微軟正黑體" panose="020B0604030504040204" pitchFamily="34" charset="-120"/>
              <a:ea typeface="微軟正黑體" panose="020B0604030504040204" pitchFamily="34" charset="-12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34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8704-88AB-D4D3-4880-6F9230D3F987}"/>
            </a:ext>
          </a:extLst>
        </p:cNvPr>
        <p:cNvGrpSpPr/>
        <p:nvPr/>
      </p:nvGrpSpPr>
      <p:grpSpPr>
        <a:xfrm>
          <a:off x="0" y="0"/>
          <a:ext cx="0" cy="0"/>
          <a:chOff x="0" y="0"/>
          <a:chExt cx="0" cy="0"/>
        </a:xfrm>
      </p:grpSpPr>
      <p:pic>
        <p:nvPicPr>
          <p:cNvPr id="4" name="圖片 3">
            <a:extLst>
              <a:ext uri="{FF2B5EF4-FFF2-40B4-BE49-F238E27FC236}">
                <a16:creationId xmlns:a16="http://schemas.microsoft.com/office/drawing/2014/main" id="{B89E7613-F376-B2E0-7FEC-004B4F69A1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981" y="838200"/>
            <a:ext cx="8938038" cy="5841812"/>
          </a:xfrm>
          <a:prstGeom prst="rect">
            <a:avLst/>
          </a:prstGeom>
        </p:spPr>
      </p:pic>
      <p:grpSp>
        <p:nvGrpSpPr>
          <p:cNvPr id="17" name="群組 16">
            <a:extLst>
              <a:ext uri="{FF2B5EF4-FFF2-40B4-BE49-F238E27FC236}">
                <a16:creationId xmlns:a16="http://schemas.microsoft.com/office/drawing/2014/main" id="{9E833EA1-9DF9-D950-F881-D9F078A72B64}"/>
              </a:ext>
            </a:extLst>
          </p:cNvPr>
          <p:cNvGrpSpPr>
            <a:grpSpLocks/>
          </p:cNvGrpSpPr>
          <p:nvPr/>
        </p:nvGrpSpPr>
        <p:grpSpPr bwMode="auto">
          <a:xfrm>
            <a:off x="1746315" y="3962400"/>
            <a:ext cx="4273007" cy="1093665"/>
            <a:chOff x="-426315" y="4402789"/>
            <a:chExt cx="5861563" cy="3006282"/>
          </a:xfrm>
        </p:grpSpPr>
        <p:cxnSp>
          <p:nvCxnSpPr>
            <p:cNvPr id="64549" name="AutoShape 7">
              <a:extLst>
                <a:ext uri="{FF2B5EF4-FFF2-40B4-BE49-F238E27FC236}">
                  <a16:creationId xmlns:a16="http://schemas.microsoft.com/office/drawing/2014/main" id="{CD789887-5D41-3AF2-44ED-8C802AAEA32D}"/>
                </a:ext>
              </a:extLst>
            </p:cNvPr>
            <p:cNvCxnSpPr>
              <a:cxnSpLocks noChangeShapeType="1"/>
              <a:stCxn id="64551" idx="1"/>
            </p:cNvCxnSpPr>
            <p:nvPr/>
          </p:nvCxnSpPr>
          <p:spPr bwMode="auto">
            <a:xfrm flipH="1" flipV="1">
              <a:off x="1104684" y="5178183"/>
              <a:ext cx="1194756" cy="1257761"/>
            </a:xfrm>
            <a:prstGeom prst="straightConnector1">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64550" name="Rectangle 5">
              <a:extLst>
                <a:ext uri="{FF2B5EF4-FFF2-40B4-BE49-F238E27FC236}">
                  <a16:creationId xmlns:a16="http://schemas.microsoft.com/office/drawing/2014/main" id="{2146F8CF-7BD9-D457-2EF8-7111FA10BEF1}"/>
                </a:ext>
              </a:extLst>
            </p:cNvPr>
            <p:cNvSpPr>
              <a:spLocks noChangeArrowheads="1"/>
            </p:cNvSpPr>
            <p:nvPr/>
          </p:nvSpPr>
          <p:spPr bwMode="auto">
            <a:xfrm>
              <a:off x="-426315" y="4402789"/>
              <a:ext cx="4293659" cy="77539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buFont typeface="Wingdings" panose="05000000000000000000" pitchFamily="2" charset="2"/>
                <a:buNone/>
              </a:pPr>
              <a:endParaRPr lang="zh-TW" altLang="en-US" dirty="0">
                <a:solidFill>
                  <a:srgbClr val="CC092F"/>
                </a:solidFill>
                <a:ea typeface="標楷體" panose="03000509000000000000" pitchFamily="65" charset="-120"/>
              </a:endParaRPr>
            </a:p>
          </p:txBody>
        </p:sp>
        <p:sp>
          <p:nvSpPr>
            <p:cNvPr id="64551" name="Text Box 9">
              <a:extLst>
                <a:ext uri="{FF2B5EF4-FFF2-40B4-BE49-F238E27FC236}">
                  <a16:creationId xmlns:a16="http://schemas.microsoft.com/office/drawing/2014/main" id="{BB0A1EFE-C5F1-428F-061F-E85F1ED6D967}"/>
                </a:ext>
              </a:extLst>
            </p:cNvPr>
            <p:cNvSpPr txBox="1">
              <a:spLocks noChangeArrowheads="1"/>
            </p:cNvSpPr>
            <p:nvPr/>
          </p:nvSpPr>
          <p:spPr bwMode="auto">
            <a:xfrm>
              <a:off x="2299439" y="5462814"/>
              <a:ext cx="3135809" cy="1946257"/>
            </a:xfrm>
            <a:prstGeom prst="rect">
              <a:avLst/>
            </a:prstGeom>
            <a:solidFill>
              <a:srgbClr val="FFFFFF"/>
            </a:solidFill>
            <a:ln w="38100">
              <a:solidFill>
                <a:srgbClr val="C00000"/>
              </a:solidFill>
              <a:miter lim="800000"/>
              <a:headEnd/>
              <a:tailEnd/>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 typeface="Wingdings" panose="05000000000000000000" pitchFamily="2" charset="2"/>
                <a:buNone/>
              </a:pPr>
              <a:r>
                <a:rPr lang="zh-TW" altLang="en-US" sz="2000" dirty="0">
                  <a:latin typeface="微軟正黑體" panose="020B0604030504040204" pitchFamily="34" charset="-120"/>
                  <a:ea typeface="微軟正黑體" panose="020B0604030504040204" pitchFamily="34" charset="-120"/>
                </a:rPr>
                <a:t>於此也可查看過往之雜誌刊期</a:t>
              </a:r>
            </a:p>
          </p:txBody>
        </p:sp>
      </p:grpSp>
      <p:grpSp>
        <p:nvGrpSpPr>
          <p:cNvPr id="2" name="群組 1">
            <a:extLst>
              <a:ext uri="{FF2B5EF4-FFF2-40B4-BE49-F238E27FC236}">
                <a16:creationId xmlns:a16="http://schemas.microsoft.com/office/drawing/2014/main" id="{484BA4B8-6652-61FA-7E1C-A0F4C493AF86}"/>
              </a:ext>
            </a:extLst>
          </p:cNvPr>
          <p:cNvGrpSpPr>
            <a:grpSpLocks/>
          </p:cNvGrpSpPr>
          <p:nvPr/>
        </p:nvGrpSpPr>
        <p:grpSpPr bwMode="auto">
          <a:xfrm>
            <a:off x="3152592" y="859086"/>
            <a:ext cx="2530429" cy="1331913"/>
            <a:chOff x="2522365" y="934090"/>
            <a:chExt cx="2435046" cy="2554282"/>
          </a:xfrm>
        </p:grpSpPr>
        <p:sp>
          <p:nvSpPr>
            <p:cNvPr id="64548" name="Text Box 9">
              <a:extLst>
                <a:ext uri="{FF2B5EF4-FFF2-40B4-BE49-F238E27FC236}">
                  <a16:creationId xmlns:a16="http://schemas.microsoft.com/office/drawing/2014/main" id="{5909CC3D-4645-079A-92B7-98E53CE8C606}"/>
                </a:ext>
              </a:extLst>
            </p:cNvPr>
            <p:cNvSpPr txBox="1">
              <a:spLocks noChangeArrowheads="1"/>
            </p:cNvSpPr>
            <p:nvPr/>
          </p:nvSpPr>
          <p:spPr bwMode="auto">
            <a:xfrm>
              <a:off x="2641954" y="934090"/>
              <a:ext cx="2315457" cy="1358558"/>
            </a:xfrm>
            <a:prstGeom prst="rect">
              <a:avLst/>
            </a:prstGeom>
            <a:solidFill>
              <a:srgbClr val="FFFFFF"/>
            </a:solidFill>
            <a:ln w="38100">
              <a:solidFill>
                <a:srgbClr val="C00000"/>
              </a:solidFill>
              <a:miter lim="800000"/>
              <a:headEnd/>
              <a:tailEnd/>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 typeface="Wingdings" panose="05000000000000000000" pitchFamily="2" charset="2"/>
                <a:buNone/>
              </a:pPr>
              <a:r>
                <a:rPr lang="zh-TW" altLang="en-US" sz="2000" dirty="0">
                  <a:latin typeface="微軟正黑體" panose="020B0604030504040204" pitchFamily="34" charset="-120"/>
                  <a:ea typeface="微軟正黑體" panose="020B0604030504040204" pitchFamily="34" charset="-120"/>
                </a:rPr>
                <a:t>針對該出版物內容進行關鍵字查找。</a:t>
              </a:r>
            </a:p>
          </p:txBody>
        </p:sp>
        <p:sp>
          <p:nvSpPr>
            <p:cNvPr id="64547" name="Rectangle 5">
              <a:extLst>
                <a:ext uri="{FF2B5EF4-FFF2-40B4-BE49-F238E27FC236}">
                  <a16:creationId xmlns:a16="http://schemas.microsoft.com/office/drawing/2014/main" id="{FCB1F85C-C694-F26B-25C4-D249D7387167}"/>
                </a:ext>
              </a:extLst>
            </p:cNvPr>
            <p:cNvSpPr>
              <a:spLocks noChangeArrowheads="1"/>
            </p:cNvSpPr>
            <p:nvPr/>
          </p:nvSpPr>
          <p:spPr bwMode="auto">
            <a:xfrm>
              <a:off x="2522365" y="2947404"/>
              <a:ext cx="1137981" cy="54096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buFont typeface="Wingdings" panose="05000000000000000000" pitchFamily="2" charset="2"/>
                <a:buNone/>
              </a:pPr>
              <a:endParaRPr lang="zh-TW" altLang="en-US" dirty="0">
                <a:solidFill>
                  <a:srgbClr val="CC092F"/>
                </a:solidFill>
                <a:ea typeface="標楷體" panose="03000509000000000000" pitchFamily="65" charset="-120"/>
              </a:endParaRPr>
            </a:p>
          </p:txBody>
        </p:sp>
      </p:grpSp>
      <p:grpSp>
        <p:nvGrpSpPr>
          <p:cNvPr id="13" name="群組 12">
            <a:extLst>
              <a:ext uri="{FF2B5EF4-FFF2-40B4-BE49-F238E27FC236}">
                <a16:creationId xmlns:a16="http://schemas.microsoft.com/office/drawing/2014/main" id="{68EFFEFC-6F22-D950-88B5-1170AF02A545}"/>
              </a:ext>
            </a:extLst>
          </p:cNvPr>
          <p:cNvGrpSpPr>
            <a:grpSpLocks/>
          </p:cNvGrpSpPr>
          <p:nvPr/>
        </p:nvGrpSpPr>
        <p:grpSpPr bwMode="auto">
          <a:xfrm>
            <a:off x="5673496" y="3732308"/>
            <a:ext cx="2274632" cy="730005"/>
            <a:chOff x="1748195" y="3521345"/>
            <a:chExt cx="2274632" cy="730250"/>
          </a:xfrm>
        </p:grpSpPr>
        <p:sp>
          <p:nvSpPr>
            <p:cNvPr id="64544" name="Text Box 6">
              <a:extLst>
                <a:ext uri="{FF2B5EF4-FFF2-40B4-BE49-F238E27FC236}">
                  <a16:creationId xmlns:a16="http://schemas.microsoft.com/office/drawing/2014/main" id="{921D6696-A6BE-197C-826D-573A3982102C}"/>
                </a:ext>
              </a:extLst>
            </p:cNvPr>
            <p:cNvSpPr txBox="1">
              <a:spLocks noChangeArrowheads="1"/>
            </p:cNvSpPr>
            <p:nvPr/>
          </p:nvSpPr>
          <p:spPr bwMode="auto">
            <a:xfrm>
              <a:off x="2216252" y="3521345"/>
              <a:ext cx="1806575" cy="730250"/>
            </a:xfrm>
            <a:prstGeom prst="rect">
              <a:avLst/>
            </a:prstGeom>
            <a:solidFill>
              <a:schemeClr val="bg1"/>
            </a:solidFill>
            <a:ln w="38100">
              <a:solidFill>
                <a:srgbClr val="C00000"/>
              </a:solidFill>
              <a:miter lim="800000"/>
              <a:headEnd/>
              <a:tailEnd/>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 typeface="Wingdings" panose="05000000000000000000" pitchFamily="2" charset="2"/>
                <a:buNone/>
              </a:pPr>
              <a:r>
                <a:rPr lang="zh-TW" altLang="en-US" sz="2000" dirty="0">
                  <a:latin typeface="微軟正黑體" panose="020B0604030504040204" pitchFamily="34" charset="-120"/>
                  <a:ea typeface="微軟正黑體" panose="020B0604030504040204" pitchFamily="34" charset="-120"/>
                </a:rPr>
                <a:t>點此檢視最新一期雜誌內容</a:t>
              </a:r>
            </a:p>
          </p:txBody>
        </p:sp>
        <p:cxnSp>
          <p:nvCxnSpPr>
            <p:cNvPr id="64545" name="AutoShape 7">
              <a:extLst>
                <a:ext uri="{FF2B5EF4-FFF2-40B4-BE49-F238E27FC236}">
                  <a16:creationId xmlns:a16="http://schemas.microsoft.com/office/drawing/2014/main" id="{908BD62C-2D31-1FB4-B54C-CEBE4452710F}"/>
                </a:ext>
              </a:extLst>
            </p:cNvPr>
            <p:cNvCxnSpPr>
              <a:cxnSpLocks noChangeShapeType="1"/>
              <a:stCxn id="64544" idx="1"/>
            </p:cNvCxnSpPr>
            <p:nvPr/>
          </p:nvCxnSpPr>
          <p:spPr bwMode="auto">
            <a:xfrm flipH="1" flipV="1">
              <a:off x="1748195" y="3886469"/>
              <a:ext cx="468057" cy="1"/>
            </a:xfrm>
            <a:prstGeom prst="straightConnector1">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cxnSp>
      </p:grpSp>
      <p:cxnSp>
        <p:nvCxnSpPr>
          <p:cNvPr id="43" name="AutoShape 7">
            <a:extLst>
              <a:ext uri="{FF2B5EF4-FFF2-40B4-BE49-F238E27FC236}">
                <a16:creationId xmlns:a16="http://schemas.microsoft.com/office/drawing/2014/main" id="{826921ED-2F7C-4B2E-1E26-6AA4C0E0A27B}"/>
              </a:ext>
            </a:extLst>
          </p:cNvPr>
          <p:cNvCxnSpPr>
            <a:cxnSpLocks noChangeShapeType="1"/>
            <a:endCxn id="64547" idx="0"/>
          </p:cNvCxnSpPr>
          <p:nvPr/>
        </p:nvCxnSpPr>
        <p:spPr bwMode="auto">
          <a:xfrm flipH="1">
            <a:off x="3743872" y="1588383"/>
            <a:ext cx="218528" cy="320532"/>
          </a:xfrm>
          <a:prstGeom prst="straightConnector1">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8" name="標題 1">
            <a:extLst>
              <a:ext uri="{FF2B5EF4-FFF2-40B4-BE49-F238E27FC236}">
                <a16:creationId xmlns:a16="http://schemas.microsoft.com/office/drawing/2014/main" id="{40CA88CF-7DB3-C6BC-A84E-EF21AA7F370B}"/>
              </a:ext>
            </a:extLst>
          </p:cNvPr>
          <p:cNvSpPr txBox="1">
            <a:spLocks noChangeArrowheads="1"/>
          </p:cNvSpPr>
          <p:nvPr/>
        </p:nvSpPr>
        <p:spPr bwMode="auto">
          <a:xfrm>
            <a:off x="397026" y="0"/>
            <a:ext cx="38701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lang="zh-TW" altLang="en-US" dirty="0">
                <a:solidFill>
                  <a:srgbClr val="C00000"/>
                </a:solidFill>
                <a:latin typeface="微軟正黑體" panose="020B0604030504040204" pitchFamily="34" charset="-120"/>
                <a:ea typeface="微軟正黑體" panose="020B0604030504040204" pitchFamily="34" charset="-120"/>
              </a:rPr>
              <a:t>出版物檢索</a:t>
            </a:r>
            <a:endParaRPr kumimoji="0" lang="zh-TW" altLang="en-US" kern="0" dirty="0">
              <a:solidFill>
                <a:schemeClr val="accent2"/>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B06AA9AF-8258-C8E6-6F37-F8405F22D234}"/>
              </a:ext>
            </a:extLst>
          </p:cNvPr>
          <p:cNvSpPr>
            <a:spLocks noChangeArrowheads="1"/>
          </p:cNvSpPr>
          <p:nvPr/>
        </p:nvSpPr>
        <p:spPr bwMode="auto">
          <a:xfrm>
            <a:off x="1788767" y="5181600"/>
            <a:ext cx="1259233" cy="1639454"/>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ＭＳ Ｐゴシック" panose="020B0600070205080204" pitchFamily="34" charset="-128"/>
            </a:endParaRPr>
          </a:p>
        </p:txBody>
      </p:sp>
      <p:grpSp>
        <p:nvGrpSpPr>
          <p:cNvPr id="15" name="群組 14">
            <a:extLst>
              <a:ext uri="{FF2B5EF4-FFF2-40B4-BE49-F238E27FC236}">
                <a16:creationId xmlns:a16="http://schemas.microsoft.com/office/drawing/2014/main" id="{6A485412-0179-3897-88F2-BCCE38333F4E}"/>
              </a:ext>
            </a:extLst>
          </p:cNvPr>
          <p:cNvGrpSpPr>
            <a:grpSpLocks/>
          </p:cNvGrpSpPr>
          <p:nvPr/>
        </p:nvGrpSpPr>
        <p:grpSpPr bwMode="auto">
          <a:xfrm>
            <a:off x="3048000" y="5657929"/>
            <a:ext cx="4419600" cy="707886"/>
            <a:chOff x="1748195" y="3498465"/>
            <a:chExt cx="4419600" cy="708123"/>
          </a:xfrm>
        </p:grpSpPr>
        <p:sp>
          <p:nvSpPr>
            <p:cNvPr id="16" name="Text Box 6">
              <a:extLst>
                <a:ext uri="{FF2B5EF4-FFF2-40B4-BE49-F238E27FC236}">
                  <a16:creationId xmlns:a16="http://schemas.microsoft.com/office/drawing/2014/main" id="{323519E1-6087-C14A-FBE1-FA74EC5A1F34}"/>
                </a:ext>
              </a:extLst>
            </p:cNvPr>
            <p:cNvSpPr txBox="1">
              <a:spLocks noChangeArrowheads="1"/>
            </p:cNvSpPr>
            <p:nvPr/>
          </p:nvSpPr>
          <p:spPr bwMode="auto">
            <a:xfrm>
              <a:off x="2132057" y="3498465"/>
              <a:ext cx="4035738" cy="708123"/>
            </a:xfrm>
            <a:prstGeom prst="rect">
              <a:avLst/>
            </a:prstGeom>
            <a:solidFill>
              <a:schemeClr val="bg1"/>
            </a:solidFill>
            <a:ln w="38100">
              <a:solidFill>
                <a:srgbClr val="C00000"/>
              </a:solidFill>
              <a:miter lim="800000"/>
              <a:headEnd/>
              <a:tailEnd/>
            </a:ln>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 typeface="Wingdings" panose="05000000000000000000" pitchFamily="2" charset="2"/>
                <a:buNone/>
              </a:pPr>
              <a:r>
                <a:rPr lang="zh-TW" altLang="en-US" sz="2000" dirty="0">
                  <a:latin typeface="微軟正黑體" panose="020B0604030504040204" pitchFamily="34" charset="-120"/>
                  <a:ea typeface="微軟正黑體" panose="020B0604030504040204" pitchFamily="34" charset="-120"/>
                </a:rPr>
                <a:t>針對本期內容的分類，可自行選擇例如封面、廣告等頁面查看</a:t>
              </a:r>
            </a:p>
          </p:txBody>
        </p:sp>
        <p:cxnSp>
          <p:nvCxnSpPr>
            <p:cNvPr id="18" name="AutoShape 7">
              <a:extLst>
                <a:ext uri="{FF2B5EF4-FFF2-40B4-BE49-F238E27FC236}">
                  <a16:creationId xmlns:a16="http://schemas.microsoft.com/office/drawing/2014/main" id="{C33D4913-84BD-B74F-3C1C-3DB2CE3C0718}"/>
                </a:ext>
              </a:extLst>
            </p:cNvPr>
            <p:cNvCxnSpPr>
              <a:cxnSpLocks noChangeShapeType="1"/>
              <a:stCxn id="16" idx="1"/>
              <a:endCxn id="14" idx="3"/>
            </p:cNvCxnSpPr>
            <p:nvPr/>
          </p:nvCxnSpPr>
          <p:spPr bwMode="auto">
            <a:xfrm flipH="1" flipV="1">
              <a:off x="1748195" y="3841978"/>
              <a:ext cx="383862" cy="10549"/>
            </a:xfrm>
            <a:prstGeom prst="straightConnector1">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22746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3739F6-FA69-7D28-2DF4-360C540CD318}"/>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kern="0" dirty="0">
                <a:solidFill>
                  <a:schemeClr val="accent1"/>
                </a:solidFill>
                <a:latin typeface="微軟正黑體" panose="020B0604030504040204" pitchFamily="34" charset="-120"/>
                <a:ea typeface="微軟正黑體" panose="020B0604030504040204" pitchFamily="34" charset="-120"/>
              </a:rPr>
              <a:t>檢索結果</a:t>
            </a:r>
            <a:endParaRPr kumimoji="0" lang="zh-TW" altLang="en-US" kern="0" dirty="0">
              <a:solidFill>
                <a:schemeClr val="accent2"/>
              </a:solidFill>
              <a:latin typeface="微軟正黑體" panose="020B0604030504040204" pitchFamily="34" charset="-120"/>
              <a:ea typeface="微軟正黑體" panose="020B0604030504040204" pitchFamily="34" charset="-120"/>
            </a:endParaRPr>
          </a:p>
        </p:txBody>
      </p:sp>
      <p:pic>
        <p:nvPicPr>
          <p:cNvPr id="55298" name="圖片 4">
            <a:extLst>
              <a:ext uri="{FF2B5EF4-FFF2-40B4-BE49-F238E27FC236}">
                <a16:creationId xmlns:a16="http://schemas.microsoft.com/office/drawing/2014/main" id="{1131B131-7F0F-97E1-6776-B53E9DDF73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11966" y="886252"/>
            <a:ext cx="11245307" cy="521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群組 7">
            <a:extLst>
              <a:ext uri="{FF2B5EF4-FFF2-40B4-BE49-F238E27FC236}">
                <a16:creationId xmlns:a16="http://schemas.microsoft.com/office/drawing/2014/main" id="{60DDC90F-558A-E9D9-B97E-8F444073245D}"/>
              </a:ext>
            </a:extLst>
          </p:cNvPr>
          <p:cNvGrpSpPr>
            <a:grpSpLocks/>
          </p:cNvGrpSpPr>
          <p:nvPr/>
        </p:nvGrpSpPr>
        <p:grpSpPr bwMode="auto">
          <a:xfrm>
            <a:off x="3284610" y="4402963"/>
            <a:ext cx="6686873" cy="1693037"/>
            <a:chOff x="1622105" y="2330451"/>
            <a:chExt cx="6686872" cy="1692276"/>
          </a:xfrm>
        </p:grpSpPr>
        <p:sp>
          <p:nvSpPr>
            <p:cNvPr id="25" name="Rectangle 24">
              <a:extLst>
                <a:ext uri="{FF2B5EF4-FFF2-40B4-BE49-F238E27FC236}">
                  <a16:creationId xmlns:a16="http://schemas.microsoft.com/office/drawing/2014/main" id="{AE739F0F-76AE-AEF4-7D9A-CEF3E58F4F4F}"/>
                </a:ext>
              </a:extLst>
            </p:cNvPr>
            <p:cNvSpPr/>
            <p:nvPr/>
          </p:nvSpPr>
          <p:spPr bwMode="auto">
            <a:xfrm>
              <a:off x="1622105" y="2723234"/>
              <a:ext cx="3991371" cy="907287"/>
            </a:xfrm>
            <a:prstGeom prst="rect">
              <a:avLst/>
            </a:prstGeom>
            <a:noFill/>
            <a:ln w="381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kumimoji="0" lang="zh-TW" altLang="zh-TW" dirty="0">
                <a:latin typeface="微軟正黑體" pitchFamily="34" charset="-120"/>
                <a:ea typeface="微軟正黑體" pitchFamily="34" charset="-120"/>
              </a:endParaRPr>
            </a:p>
          </p:txBody>
        </p:sp>
        <p:grpSp>
          <p:nvGrpSpPr>
            <p:cNvPr id="55326" name="Group 10">
              <a:extLst>
                <a:ext uri="{FF2B5EF4-FFF2-40B4-BE49-F238E27FC236}">
                  <a16:creationId xmlns:a16="http://schemas.microsoft.com/office/drawing/2014/main" id="{2D38DBEB-FBB6-DBC5-E97B-DE8ED9442387}"/>
                </a:ext>
              </a:extLst>
            </p:cNvPr>
            <p:cNvGrpSpPr>
              <a:grpSpLocks/>
            </p:cNvGrpSpPr>
            <p:nvPr/>
          </p:nvGrpSpPr>
          <p:grpSpPr bwMode="auto">
            <a:xfrm>
              <a:off x="5613402" y="2330451"/>
              <a:ext cx="2695575" cy="1692276"/>
              <a:chOff x="3553" y="1374"/>
              <a:chExt cx="1698" cy="1066"/>
            </a:xfrm>
          </p:grpSpPr>
          <p:sp>
            <p:nvSpPr>
              <p:cNvPr id="41" name="Rectangle 5">
                <a:extLst>
                  <a:ext uri="{FF2B5EF4-FFF2-40B4-BE49-F238E27FC236}">
                    <a16:creationId xmlns:a16="http://schemas.microsoft.com/office/drawing/2014/main" id="{5584F5EF-0DCF-C155-EF58-1B20E51CD161}"/>
                  </a:ext>
                </a:extLst>
              </p:cNvPr>
              <p:cNvSpPr>
                <a:spLocks noChangeArrowheads="1"/>
              </p:cNvSpPr>
              <p:nvPr/>
            </p:nvSpPr>
            <p:spPr bwMode="auto">
              <a:xfrm>
                <a:off x="3824" y="1374"/>
                <a:ext cx="1427" cy="1066"/>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kumimoji="0" lang="zh-TW" altLang="en-US" b="1" dirty="0">
                    <a:latin typeface="微軟正黑體" pitchFamily="34" charset="-120"/>
                    <a:ea typeface="微軟正黑體" pitchFamily="34" charset="-120"/>
                  </a:rPr>
                  <a:t>標明關鍵字</a:t>
                </a:r>
              </a:p>
              <a:p>
                <a:pPr eaLnBrk="1" hangingPunct="1">
                  <a:defRPr/>
                </a:pPr>
                <a:r>
                  <a:rPr kumimoji="0" lang="zh-TW" altLang="en-US" sz="2000" dirty="0">
                    <a:latin typeface="微軟正黑體" pitchFamily="34" charset="-120"/>
                    <a:ea typeface="微軟正黑體" pitchFamily="34" charset="-120"/>
                  </a:rPr>
                  <a:t>檢索結果呈現部份內容，並標明關鍵字，方便讀者篩選檢索結果</a:t>
                </a:r>
                <a:endParaRPr kumimoji="0" lang="en-US" altLang="zh-TW" sz="2000" dirty="0">
                  <a:latin typeface="微軟正黑體" pitchFamily="34" charset="-120"/>
                  <a:ea typeface="微軟正黑體" pitchFamily="34" charset="-120"/>
                </a:endParaRPr>
              </a:p>
            </p:txBody>
          </p:sp>
          <p:cxnSp>
            <p:nvCxnSpPr>
              <p:cNvPr id="55328" name="AutoShape 9">
                <a:extLst>
                  <a:ext uri="{FF2B5EF4-FFF2-40B4-BE49-F238E27FC236}">
                    <a16:creationId xmlns:a16="http://schemas.microsoft.com/office/drawing/2014/main" id="{644489B8-E5C1-9CD5-5DB9-FF700765C587}"/>
                  </a:ext>
                </a:extLst>
              </p:cNvPr>
              <p:cNvCxnSpPr>
                <a:cxnSpLocks noChangeShapeType="1"/>
                <a:stCxn id="41" idx="1"/>
                <a:endCxn id="25" idx="3"/>
              </p:cNvCxnSpPr>
              <p:nvPr/>
            </p:nvCxnSpPr>
            <p:spPr bwMode="auto">
              <a:xfrm rot="10800000" flipV="1">
                <a:off x="3553" y="1907"/>
                <a:ext cx="271" cy="0"/>
              </a:xfrm>
              <a:prstGeom prst="bentConnector3">
                <a:avLst>
                  <a:gd name="adj1" fmla="val 50000"/>
                </a:avLst>
              </a:prstGeom>
              <a:noFill/>
              <a:ln w="2857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6" name="Rectangle 35">
            <a:extLst>
              <a:ext uri="{FF2B5EF4-FFF2-40B4-BE49-F238E27FC236}">
                <a16:creationId xmlns:a16="http://schemas.microsoft.com/office/drawing/2014/main" id="{CA518841-940B-C504-E06D-018697152920}"/>
              </a:ext>
            </a:extLst>
          </p:cNvPr>
          <p:cNvSpPr/>
          <p:nvPr/>
        </p:nvSpPr>
        <p:spPr bwMode="auto">
          <a:xfrm>
            <a:off x="549196" y="5308015"/>
            <a:ext cx="1648053" cy="846289"/>
          </a:xfrm>
          <a:prstGeom prst="rect">
            <a:avLst/>
          </a:prstGeom>
          <a:noFill/>
          <a:ln w="381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kumimoji="0" lang="zh-TW" altLang="zh-TW">
              <a:latin typeface="微軟正黑體" pitchFamily="34" charset="-120"/>
              <a:ea typeface="微軟正黑體" pitchFamily="34" charset="-120"/>
            </a:endParaRPr>
          </a:p>
        </p:txBody>
      </p:sp>
      <p:sp>
        <p:nvSpPr>
          <p:cNvPr id="55314" name="Line 17">
            <a:extLst>
              <a:ext uri="{FF2B5EF4-FFF2-40B4-BE49-F238E27FC236}">
                <a16:creationId xmlns:a16="http://schemas.microsoft.com/office/drawing/2014/main" id="{58E82A41-0197-BBD9-40A7-AD88CFC9F3F4}"/>
              </a:ext>
            </a:extLst>
          </p:cNvPr>
          <p:cNvSpPr>
            <a:spLocks noChangeShapeType="1"/>
          </p:cNvSpPr>
          <p:nvPr/>
        </p:nvSpPr>
        <p:spPr bwMode="auto">
          <a:xfrm flipH="1" flipV="1">
            <a:off x="2197249" y="5756145"/>
            <a:ext cx="428625"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39" name="群組 38">
            <a:extLst>
              <a:ext uri="{FF2B5EF4-FFF2-40B4-BE49-F238E27FC236}">
                <a16:creationId xmlns:a16="http://schemas.microsoft.com/office/drawing/2014/main" id="{182B5B80-9ADD-9BCD-A14A-7A19C06B026C}"/>
              </a:ext>
            </a:extLst>
          </p:cNvPr>
          <p:cNvGrpSpPr>
            <a:grpSpLocks/>
          </p:cNvGrpSpPr>
          <p:nvPr/>
        </p:nvGrpSpPr>
        <p:grpSpPr bwMode="auto">
          <a:xfrm>
            <a:off x="549196" y="3770821"/>
            <a:ext cx="5855725" cy="1416786"/>
            <a:chOff x="-275834" y="5105400"/>
            <a:chExt cx="5855117" cy="1416135"/>
          </a:xfrm>
        </p:grpSpPr>
        <p:sp>
          <p:nvSpPr>
            <p:cNvPr id="40" name="Rectangle 35">
              <a:extLst>
                <a:ext uri="{FF2B5EF4-FFF2-40B4-BE49-F238E27FC236}">
                  <a16:creationId xmlns:a16="http://schemas.microsoft.com/office/drawing/2014/main" id="{08B57DB1-82F8-C79A-78D6-65D24DD81E77}"/>
                </a:ext>
              </a:extLst>
            </p:cNvPr>
            <p:cNvSpPr/>
            <p:nvPr/>
          </p:nvSpPr>
          <p:spPr bwMode="auto">
            <a:xfrm>
              <a:off x="-275834" y="5105400"/>
              <a:ext cx="1647882" cy="1416135"/>
            </a:xfrm>
            <a:prstGeom prst="rect">
              <a:avLst/>
            </a:prstGeom>
            <a:noFill/>
            <a:ln w="381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kumimoji="0" lang="zh-TW" altLang="zh-TW">
                <a:latin typeface="微軟正黑體" pitchFamily="34" charset="-120"/>
                <a:ea typeface="微軟正黑體" pitchFamily="34" charset="-120"/>
              </a:endParaRPr>
            </a:p>
          </p:txBody>
        </p:sp>
        <p:sp>
          <p:nvSpPr>
            <p:cNvPr id="55323" name="Line 17">
              <a:extLst>
                <a:ext uri="{FF2B5EF4-FFF2-40B4-BE49-F238E27FC236}">
                  <a16:creationId xmlns:a16="http://schemas.microsoft.com/office/drawing/2014/main" id="{A29FBB1B-93C6-3A78-3CD3-50113596359C}"/>
                </a:ext>
              </a:extLst>
            </p:cNvPr>
            <p:cNvSpPr>
              <a:spLocks noChangeShapeType="1"/>
            </p:cNvSpPr>
            <p:nvPr/>
          </p:nvSpPr>
          <p:spPr bwMode="auto">
            <a:xfrm flipH="1" flipV="1">
              <a:off x="1384598" y="5715000"/>
              <a:ext cx="333618"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 name="Rectangle 5">
              <a:extLst>
                <a:ext uri="{FF2B5EF4-FFF2-40B4-BE49-F238E27FC236}">
                  <a16:creationId xmlns:a16="http://schemas.microsoft.com/office/drawing/2014/main" id="{AB9BF7EB-0562-4D32-18A0-C683E18F318C}"/>
                </a:ext>
              </a:extLst>
            </p:cNvPr>
            <p:cNvSpPr>
              <a:spLocks noChangeArrowheads="1"/>
            </p:cNvSpPr>
            <p:nvPr/>
          </p:nvSpPr>
          <p:spPr bwMode="auto">
            <a:xfrm>
              <a:off x="1744281" y="5146927"/>
              <a:ext cx="3835002" cy="101553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buClr>
                  <a:srgbClr val="FFC000"/>
                </a:buClr>
                <a:defRPr/>
              </a:pPr>
              <a:r>
                <a:rPr kumimoji="0" lang="zh-TW" altLang="en-US" sz="2000" dirty="0">
                  <a:latin typeface="微軟正黑體" pitchFamily="34" charset="-120"/>
                  <a:ea typeface="微軟正黑體" pitchFamily="34" charset="-120"/>
                </a:rPr>
                <a:t>檢索結果分佈的年代，讀者可點選不同的年代，檢視相應之檢索結果。</a:t>
              </a:r>
            </a:p>
          </p:txBody>
        </p:sp>
      </p:grpSp>
      <p:grpSp>
        <p:nvGrpSpPr>
          <p:cNvPr id="44" name="群組 43">
            <a:extLst>
              <a:ext uri="{FF2B5EF4-FFF2-40B4-BE49-F238E27FC236}">
                <a16:creationId xmlns:a16="http://schemas.microsoft.com/office/drawing/2014/main" id="{25200AB0-6507-4377-5366-E8422F441DD3}"/>
              </a:ext>
            </a:extLst>
          </p:cNvPr>
          <p:cNvGrpSpPr>
            <a:grpSpLocks/>
          </p:cNvGrpSpPr>
          <p:nvPr/>
        </p:nvGrpSpPr>
        <p:grpSpPr bwMode="auto">
          <a:xfrm>
            <a:off x="10115550" y="2006330"/>
            <a:ext cx="1543049" cy="191964"/>
            <a:chOff x="2721127" y="545790"/>
            <a:chExt cx="2119587" cy="258548"/>
          </a:xfrm>
        </p:grpSpPr>
        <p:sp>
          <p:nvSpPr>
            <p:cNvPr id="45" name="Rectangle 35">
              <a:extLst>
                <a:ext uri="{FF2B5EF4-FFF2-40B4-BE49-F238E27FC236}">
                  <a16:creationId xmlns:a16="http://schemas.microsoft.com/office/drawing/2014/main" id="{147D4305-F40D-5C58-D73A-198EFA0B118F}"/>
                </a:ext>
              </a:extLst>
            </p:cNvPr>
            <p:cNvSpPr/>
            <p:nvPr/>
          </p:nvSpPr>
          <p:spPr bwMode="auto">
            <a:xfrm>
              <a:off x="3763475" y="545790"/>
              <a:ext cx="1077239" cy="258548"/>
            </a:xfrm>
            <a:prstGeom prst="rect">
              <a:avLst/>
            </a:prstGeom>
            <a:noFill/>
            <a:ln w="381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kumimoji="0" lang="zh-TW" altLang="zh-TW" dirty="0">
                <a:latin typeface="微軟正黑體" pitchFamily="34" charset="-120"/>
                <a:ea typeface="微軟正黑體" pitchFamily="34" charset="-120"/>
              </a:endParaRPr>
            </a:p>
          </p:txBody>
        </p:sp>
        <p:sp>
          <p:nvSpPr>
            <p:cNvPr id="55321" name="Line 17">
              <a:extLst>
                <a:ext uri="{FF2B5EF4-FFF2-40B4-BE49-F238E27FC236}">
                  <a16:creationId xmlns:a16="http://schemas.microsoft.com/office/drawing/2014/main" id="{3F65E33F-0DE3-77FE-8B1C-43B3C8941622}"/>
                </a:ext>
              </a:extLst>
            </p:cNvPr>
            <p:cNvSpPr>
              <a:spLocks noChangeShapeType="1"/>
            </p:cNvSpPr>
            <p:nvPr/>
          </p:nvSpPr>
          <p:spPr bwMode="auto">
            <a:xfrm flipV="1">
              <a:off x="2721127" y="680662"/>
              <a:ext cx="1041638" cy="1549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42" name="Rectangle 5">
            <a:extLst>
              <a:ext uri="{FF2B5EF4-FFF2-40B4-BE49-F238E27FC236}">
                <a16:creationId xmlns:a16="http://schemas.microsoft.com/office/drawing/2014/main" id="{6061D18B-BF05-6183-E707-AF4121269CCA}"/>
              </a:ext>
            </a:extLst>
          </p:cNvPr>
          <p:cNvSpPr>
            <a:spLocks noChangeArrowheads="1"/>
          </p:cNvSpPr>
          <p:nvPr/>
        </p:nvSpPr>
        <p:spPr bwMode="auto">
          <a:xfrm>
            <a:off x="4908820" y="1780886"/>
            <a:ext cx="3835400" cy="101600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kumimoji="0" lang="zh-TW" altLang="en-US" sz="2000" b="1" dirty="0">
                <a:latin typeface="微軟正黑體" pitchFamily="34" charset="-120"/>
                <a:ea typeface="微軟正黑體" pitchFamily="34" charset="-120"/>
              </a:rPr>
              <a:t>檢索結果輸出</a:t>
            </a:r>
            <a:endParaRPr kumimoji="0" lang="en-US" altLang="zh-TW" sz="2000" b="1" dirty="0">
              <a:latin typeface="微軟正黑體" pitchFamily="34" charset="-120"/>
              <a:ea typeface="微軟正黑體" pitchFamily="34" charset="-120"/>
            </a:endParaRPr>
          </a:p>
          <a:p>
            <a:pPr eaLnBrk="1" hangingPunct="1">
              <a:defRPr/>
            </a:pPr>
            <a:r>
              <a:rPr kumimoji="0" lang="zh-TW" altLang="en-US" sz="2000" dirty="0">
                <a:latin typeface="微軟正黑體" pitchFamily="34" charset="-120"/>
                <a:ea typeface="微軟正黑體" pitchFamily="34" charset="-120"/>
              </a:rPr>
              <a:t>提供「引用」 、 「電子郵件」 、「列印」、「儲存」等功能</a:t>
            </a:r>
            <a:endParaRPr kumimoji="0" lang="en-US" altLang="zh-TW" sz="2000" dirty="0">
              <a:latin typeface="微軟正黑體" pitchFamily="34" charset="-120"/>
              <a:ea typeface="微軟正黑體" pitchFamily="34" charset="-120"/>
            </a:endParaRPr>
          </a:p>
        </p:txBody>
      </p:sp>
      <p:grpSp>
        <p:nvGrpSpPr>
          <p:cNvPr id="9" name="群組 8">
            <a:extLst>
              <a:ext uri="{FF2B5EF4-FFF2-40B4-BE49-F238E27FC236}">
                <a16:creationId xmlns:a16="http://schemas.microsoft.com/office/drawing/2014/main" id="{6EB16FB4-A6BD-E6EE-B8E2-9496E6096B92}"/>
              </a:ext>
            </a:extLst>
          </p:cNvPr>
          <p:cNvGrpSpPr>
            <a:grpSpLocks/>
          </p:cNvGrpSpPr>
          <p:nvPr/>
        </p:nvGrpSpPr>
        <p:grpSpPr bwMode="auto">
          <a:xfrm>
            <a:off x="3168920" y="2242558"/>
            <a:ext cx="1739900" cy="277813"/>
            <a:chOff x="2101850" y="2209800"/>
            <a:chExt cx="1739897" cy="277812"/>
          </a:xfrm>
        </p:grpSpPr>
        <p:sp>
          <p:nvSpPr>
            <p:cNvPr id="37" name="Rectangle 35">
              <a:extLst>
                <a:ext uri="{FF2B5EF4-FFF2-40B4-BE49-F238E27FC236}">
                  <a16:creationId xmlns:a16="http://schemas.microsoft.com/office/drawing/2014/main" id="{EB7A8F2C-CD03-9018-6984-E70A65B17831}"/>
                </a:ext>
              </a:extLst>
            </p:cNvPr>
            <p:cNvSpPr/>
            <p:nvPr/>
          </p:nvSpPr>
          <p:spPr bwMode="auto">
            <a:xfrm>
              <a:off x="2101850" y="2209800"/>
              <a:ext cx="869948" cy="277812"/>
            </a:xfrm>
            <a:prstGeom prst="rect">
              <a:avLst/>
            </a:prstGeom>
            <a:noFill/>
            <a:ln w="381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defRPr/>
              </a:pPr>
              <a:endParaRPr kumimoji="0" lang="zh-TW" altLang="zh-TW" dirty="0">
                <a:latin typeface="微軟正黑體" pitchFamily="34" charset="-120"/>
                <a:ea typeface="微軟正黑體" pitchFamily="34" charset="-120"/>
              </a:endParaRPr>
            </a:p>
          </p:txBody>
        </p:sp>
        <p:cxnSp>
          <p:nvCxnSpPr>
            <p:cNvPr id="55319" name="直線單箭頭接點 6">
              <a:extLst>
                <a:ext uri="{FF2B5EF4-FFF2-40B4-BE49-F238E27FC236}">
                  <a16:creationId xmlns:a16="http://schemas.microsoft.com/office/drawing/2014/main" id="{656C528C-E86E-01C7-E7CA-7CD32C3E128A}"/>
                </a:ext>
              </a:extLst>
            </p:cNvPr>
            <p:cNvCxnSpPr>
              <a:cxnSpLocks noChangeShapeType="1"/>
            </p:cNvCxnSpPr>
            <p:nvPr/>
          </p:nvCxnSpPr>
          <p:spPr bwMode="auto">
            <a:xfrm>
              <a:off x="2971800" y="2348706"/>
              <a:ext cx="869947" cy="0"/>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 name="Rectangle 5">
            <a:extLst>
              <a:ext uri="{FF2B5EF4-FFF2-40B4-BE49-F238E27FC236}">
                <a16:creationId xmlns:a16="http://schemas.microsoft.com/office/drawing/2014/main" id="{96E24CC9-8B3B-70B3-E776-B337DAE26817}"/>
              </a:ext>
            </a:extLst>
          </p:cNvPr>
          <p:cNvSpPr>
            <a:spLocks noChangeArrowheads="1"/>
          </p:cNvSpPr>
          <p:nvPr/>
        </p:nvSpPr>
        <p:spPr bwMode="auto">
          <a:xfrm>
            <a:off x="2676254" y="2050409"/>
            <a:ext cx="3835400" cy="101441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spcBef>
                <a:spcPct val="30000"/>
              </a:spcBef>
              <a:defRPr/>
            </a:pPr>
            <a:r>
              <a:rPr kumimoji="0" lang="zh-TW" altLang="en-US" sz="2000" dirty="0">
                <a:latin typeface="微軟正黑體" pitchFamily="34" charset="-120"/>
                <a:ea typeface="微軟正黑體" pitchFamily="34" charset="-120"/>
              </a:rPr>
              <a:t>檢索結果可依「關聯性」或「日期」排序，使讀者更迅速找到所要結果。</a:t>
            </a:r>
          </a:p>
        </p:txBody>
      </p:sp>
      <p:sp>
        <p:nvSpPr>
          <p:cNvPr id="31" name="矩形 30">
            <a:extLst>
              <a:ext uri="{FF2B5EF4-FFF2-40B4-BE49-F238E27FC236}">
                <a16:creationId xmlns:a16="http://schemas.microsoft.com/office/drawing/2014/main" id="{7425C444-FBE3-E5A2-181A-D9051142F067}"/>
              </a:ext>
            </a:extLst>
          </p:cNvPr>
          <p:cNvSpPr>
            <a:spLocks noChangeArrowheads="1"/>
          </p:cNvSpPr>
          <p:nvPr/>
        </p:nvSpPr>
        <p:spPr bwMode="auto">
          <a:xfrm>
            <a:off x="606197" y="2319950"/>
            <a:ext cx="1648053" cy="396995"/>
          </a:xfrm>
          <a:prstGeom prst="rect">
            <a:avLst/>
          </a:prstGeom>
          <a:noFill/>
          <a:ln w="38100" algn="ctr">
            <a:solidFill>
              <a:srgbClr val="CC092F"/>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ＭＳ Ｐゴシック" panose="020B0600070205080204" pitchFamily="34" charset="-128"/>
            </a:endParaRPr>
          </a:p>
        </p:txBody>
      </p:sp>
      <p:sp>
        <p:nvSpPr>
          <p:cNvPr id="71" name="Line 17">
            <a:extLst>
              <a:ext uri="{FF2B5EF4-FFF2-40B4-BE49-F238E27FC236}">
                <a16:creationId xmlns:a16="http://schemas.microsoft.com/office/drawing/2014/main" id="{5199FF92-0BCE-6A82-0D7F-885B4549D179}"/>
              </a:ext>
            </a:extLst>
          </p:cNvPr>
          <p:cNvSpPr>
            <a:spLocks noChangeShapeType="1"/>
          </p:cNvSpPr>
          <p:nvPr/>
        </p:nvSpPr>
        <p:spPr bwMode="auto">
          <a:xfrm flipH="1" flipV="1">
            <a:off x="2259013" y="2556467"/>
            <a:ext cx="407987"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59403" name="Picture 11">
            <a:extLst>
              <a:ext uri="{FF2B5EF4-FFF2-40B4-BE49-F238E27FC236}">
                <a16:creationId xmlns:a16="http://schemas.microsoft.com/office/drawing/2014/main" id="{6358497F-7633-C04E-9884-CF4977594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8293" y="2218113"/>
            <a:ext cx="15240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5">
            <a:extLst>
              <a:ext uri="{FF2B5EF4-FFF2-40B4-BE49-F238E27FC236}">
                <a16:creationId xmlns:a16="http://schemas.microsoft.com/office/drawing/2014/main" id="{7D04DD1F-BF55-0F25-CC06-1EF60B0B4018}"/>
              </a:ext>
            </a:extLst>
          </p:cNvPr>
          <p:cNvSpPr>
            <a:spLocks noChangeArrowheads="1"/>
          </p:cNvSpPr>
          <p:nvPr/>
        </p:nvSpPr>
        <p:spPr bwMode="auto">
          <a:xfrm>
            <a:off x="6270896" y="1621833"/>
            <a:ext cx="3835400" cy="163195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kumimoji="0" lang="zh-TW" altLang="en-US" sz="2000" b="1" dirty="0">
                <a:latin typeface="微軟正黑體" pitchFamily="34" charset="-120"/>
                <a:ea typeface="微軟正黑體" pitchFamily="34" charset="-120"/>
              </a:rPr>
              <a:t>新知通報功能</a:t>
            </a:r>
          </a:p>
          <a:p>
            <a:pPr eaLnBrk="1" hangingPunct="1">
              <a:defRPr/>
            </a:pPr>
            <a:r>
              <a:rPr kumimoji="0" lang="zh-TW" altLang="en-US" sz="2000" dirty="0">
                <a:latin typeface="微軟正黑體" pitchFamily="34" charset="-120"/>
                <a:ea typeface="微軟正黑體" pitchFamily="34" charset="-120"/>
              </a:rPr>
              <a:t>讀者可於檢索結果中，「</a:t>
            </a:r>
            <a:r>
              <a:rPr kumimoji="0" lang="zh-TW" altLang="en-US" sz="2000" dirty="0">
                <a:solidFill>
                  <a:srgbClr val="0000CC"/>
                </a:solidFill>
                <a:latin typeface="微軟正黑體" pitchFamily="34" charset="-120"/>
                <a:ea typeface="微軟正黑體" pitchFamily="34" charset="-120"/>
              </a:rPr>
              <a:t>建立新知通報」</a:t>
            </a:r>
            <a:r>
              <a:rPr kumimoji="0" lang="en-US" altLang="zh-TW" sz="2000" dirty="0">
                <a:latin typeface="微軟正黑體" pitchFamily="34" charset="-120"/>
                <a:ea typeface="微軟正黑體" pitchFamily="34" charset="-120"/>
              </a:rPr>
              <a:t>(alert)</a:t>
            </a:r>
            <a:r>
              <a:rPr kumimoji="0" lang="zh-TW" altLang="en-US" sz="2000" dirty="0">
                <a:latin typeface="微軟正黑體" pitchFamily="34" charset="-120"/>
                <a:ea typeface="微軟正黑體" pitchFamily="34" charset="-120"/>
              </a:rPr>
              <a:t>或 </a:t>
            </a:r>
            <a:r>
              <a:rPr kumimoji="0" lang="en-US" altLang="zh-TW" sz="2000" dirty="0">
                <a:solidFill>
                  <a:srgbClr val="0000CC"/>
                </a:solidFill>
                <a:latin typeface="微軟正黑體" pitchFamily="34" charset="-120"/>
                <a:ea typeface="微軟正黑體" pitchFamily="34" charset="-120"/>
              </a:rPr>
              <a:t>RSS </a:t>
            </a:r>
            <a:r>
              <a:rPr kumimoji="0" lang="zh-TW" altLang="en-US" sz="2000" dirty="0">
                <a:solidFill>
                  <a:srgbClr val="0000CC"/>
                </a:solidFill>
                <a:latin typeface="微軟正黑體" pitchFamily="34" charset="-120"/>
                <a:ea typeface="微軟正黑體" pitchFamily="34" charset="-120"/>
              </a:rPr>
              <a:t>訂閱</a:t>
            </a:r>
            <a:r>
              <a:rPr kumimoji="0" lang="zh-TW" altLang="en-US" sz="2000" dirty="0">
                <a:latin typeface="微軟正黑體" pitchFamily="34" charset="-120"/>
                <a:ea typeface="微軟正黑體" pitchFamily="34" charset="-120"/>
              </a:rPr>
              <a:t>，或利用個人化「我的檢索」功能「儲存檢索」。</a:t>
            </a:r>
            <a:endParaRPr kumimoji="0" lang="en-US" altLang="zh-TW" sz="2000" dirty="0">
              <a:latin typeface="微軟正黑體" pitchFamily="34" charset="-120"/>
              <a:ea typeface="微軟正黑體" pitchFamily="34" charset="-120"/>
            </a:endParaRPr>
          </a:p>
        </p:txBody>
      </p:sp>
      <p:sp>
        <p:nvSpPr>
          <p:cNvPr id="58" name="矩形 57">
            <a:extLst>
              <a:ext uri="{FF2B5EF4-FFF2-40B4-BE49-F238E27FC236}">
                <a16:creationId xmlns:a16="http://schemas.microsoft.com/office/drawing/2014/main" id="{FA7E8AAA-3104-DE69-E743-936B9285CF14}"/>
              </a:ext>
            </a:extLst>
          </p:cNvPr>
          <p:cNvSpPr>
            <a:spLocks noChangeArrowheads="1"/>
          </p:cNvSpPr>
          <p:nvPr/>
        </p:nvSpPr>
        <p:spPr bwMode="auto">
          <a:xfrm>
            <a:off x="1463946" y="1605864"/>
            <a:ext cx="9357492" cy="299136"/>
          </a:xfrm>
          <a:prstGeom prst="rect">
            <a:avLst/>
          </a:prstGeom>
          <a:noFill/>
          <a:ln w="38100" algn="ctr">
            <a:solidFill>
              <a:srgbClr val="CC092F"/>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ＭＳ Ｐゴシック" panose="020B0600070205080204" pitchFamily="34" charset="-128"/>
            </a:endParaRPr>
          </a:p>
        </p:txBody>
      </p:sp>
      <p:grpSp>
        <p:nvGrpSpPr>
          <p:cNvPr id="75" name="群組 74">
            <a:extLst>
              <a:ext uri="{FF2B5EF4-FFF2-40B4-BE49-F238E27FC236}">
                <a16:creationId xmlns:a16="http://schemas.microsoft.com/office/drawing/2014/main" id="{40DEE611-8EF3-5DFE-5F52-569A3309C35F}"/>
              </a:ext>
            </a:extLst>
          </p:cNvPr>
          <p:cNvGrpSpPr>
            <a:grpSpLocks/>
          </p:cNvGrpSpPr>
          <p:nvPr/>
        </p:nvGrpSpPr>
        <p:grpSpPr bwMode="auto">
          <a:xfrm>
            <a:off x="434727" y="1055548"/>
            <a:ext cx="1143000" cy="989012"/>
            <a:chOff x="7429500" y="-608012"/>
            <a:chExt cx="1143000" cy="989012"/>
          </a:xfrm>
        </p:grpSpPr>
        <p:sp>
          <p:nvSpPr>
            <p:cNvPr id="76" name="爆炸 1 75">
              <a:extLst>
                <a:ext uri="{FF2B5EF4-FFF2-40B4-BE49-F238E27FC236}">
                  <a16:creationId xmlns:a16="http://schemas.microsoft.com/office/drawing/2014/main" id="{663FE367-28FF-8FDA-599F-26E8F9556FDF}"/>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55317" name="文字方塊 76">
              <a:extLst>
                <a:ext uri="{FF2B5EF4-FFF2-40B4-BE49-F238E27FC236}">
                  <a16:creationId xmlns:a16="http://schemas.microsoft.com/office/drawing/2014/main" id="{A670D539-ED42-FF2C-515E-B78F46F3F3B5}"/>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dirty="0">
                  <a:solidFill>
                    <a:srgbClr val="F1FD7F"/>
                  </a:solidFill>
                  <a:latin typeface="Bernard MT Condensed" panose="02050806060905020404" pitchFamily="18" charset="0"/>
                </a:rPr>
                <a:t>New</a:t>
              </a:r>
              <a:endParaRPr lang="zh-TW" altLang="en-US" dirty="0">
                <a:solidFill>
                  <a:srgbClr val="F1FD7F"/>
                </a:solidFill>
                <a:latin typeface="Bernard MT Condensed" panose="02050806060905020404" pitchFamily="18" charset="0"/>
              </a:endParaRPr>
            </a:p>
          </p:txBody>
        </p:sp>
      </p:grpSp>
      <p:sp>
        <p:nvSpPr>
          <p:cNvPr id="38" name="Rectangle 5">
            <a:extLst>
              <a:ext uri="{FF2B5EF4-FFF2-40B4-BE49-F238E27FC236}">
                <a16:creationId xmlns:a16="http://schemas.microsoft.com/office/drawing/2014/main" id="{92A9E60D-43B9-72F0-41BC-5D73F9ADFF6C}"/>
              </a:ext>
            </a:extLst>
          </p:cNvPr>
          <p:cNvSpPr>
            <a:spLocks noChangeArrowheads="1"/>
          </p:cNvSpPr>
          <p:nvPr/>
        </p:nvSpPr>
        <p:spPr bwMode="auto">
          <a:xfrm>
            <a:off x="2569521" y="4943013"/>
            <a:ext cx="3835400" cy="135096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buClr>
                <a:srgbClr val="FFC000"/>
              </a:buClr>
              <a:defRPr/>
            </a:pPr>
            <a:r>
              <a:rPr kumimoji="0" lang="zh-TW" altLang="en-US" sz="2000" dirty="0">
                <a:latin typeface="微軟正黑體" pitchFamily="34" charset="-120"/>
                <a:ea typeface="微軟正黑體" pitchFamily="34" charset="-120"/>
              </a:rPr>
              <a:t>強大的檢索結果分類功能，由不同角度為讀者進行分類以達到縮小結果範圍，可輕易透過不同的分類來篩選檢索結果。</a:t>
            </a:r>
          </a:p>
        </p:txBody>
      </p:sp>
      <p:sp>
        <p:nvSpPr>
          <p:cNvPr id="78" name="Rectangle 5">
            <a:extLst>
              <a:ext uri="{FF2B5EF4-FFF2-40B4-BE49-F238E27FC236}">
                <a16:creationId xmlns:a16="http://schemas.microsoft.com/office/drawing/2014/main" id="{5589134B-8D7C-FDB3-4FB1-5B23835FAFDC}"/>
              </a:ext>
            </a:extLst>
          </p:cNvPr>
          <p:cNvSpPr>
            <a:spLocks noChangeArrowheads="1"/>
          </p:cNvSpPr>
          <p:nvPr/>
        </p:nvSpPr>
        <p:spPr bwMode="auto">
          <a:xfrm>
            <a:off x="1452833" y="2006045"/>
            <a:ext cx="3835400" cy="101441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zh-TW" altLang="en-US" sz="2000" b="1" dirty="0">
                <a:latin typeface="微軟正黑體" panose="020B0604030504040204" pitchFamily="34" charset="-120"/>
                <a:ea typeface="微軟正黑體" panose="020B0604030504040204" pitchFamily="34" charset="-120"/>
              </a:rPr>
              <a:t>一鍵生成同義詞和相關主題詞：</a:t>
            </a:r>
          </a:p>
          <a:p>
            <a:pPr>
              <a:defRPr/>
            </a:pPr>
            <a:r>
              <a:rPr lang="zh-TW" altLang="en-US" sz="2000" dirty="0">
                <a:latin typeface="微軟正黑體" panose="020B0604030504040204" pitchFamily="34" charset="-120"/>
                <a:ea typeface="微軟正黑體" panose="020B0604030504040204" pitchFamily="34" charset="-120"/>
              </a:rPr>
              <a:t>輕鬆建立布林檢索法，</a:t>
            </a:r>
          </a:p>
          <a:p>
            <a:pPr>
              <a:defRPr/>
            </a:pPr>
            <a:r>
              <a:rPr lang="zh-TW" altLang="en-US" sz="2000" dirty="0">
                <a:latin typeface="微軟正黑體" panose="020B0604030504040204" pitchFamily="34" charset="-120"/>
                <a:ea typeface="微軟正黑體" panose="020B0604030504040204" pitchFamily="34" charset="-120"/>
              </a:rPr>
              <a:t>一鍵添加相關檢索詞。</a:t>
            </a:r>
            <a:endParaRPr kumimoji="0" lang="zh-TW" altLang="en-US" sz="2000" dirty="0">
              <a:latin typeface="微軟正黑體" pitchFamily="34" charset="-120"/>
              <a:ea typeface="微軟正黑體" pitchFamily="34" charset="-12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2"/>
                                        </p:tgtEl>
                                      </p:cBhvr>
                                    </p:animEffect>
                                    <p:set>
                                      <p:cBhvr>
                                        <p:cTn id="18" dur="1" fill="hold">
                                          <p:stCondLst>
                                            <p:cond delay="499"/>
                                          </p:stCondLst>
                                        </p:cTn>
                                        <p:tgtEl>
                                          <p:spTgt spid="42"/>
                                        </p:tgtEl>
                                        <p:attrNameLst>
                                          <p:attrName>style.visibility</p:attrName>
                                        </p:attrNameLst>
                                      </p:cBhvr>
                                      <p:to>
                                        <p:strVal val="hidden"/>
                                      </p:to>
                                    </p:se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55314"/>
                                        </p:tgtEl>
                                        <p:attrNameLst>
                                          <p:attrName>style.visibility</p:attrName>
                                        </p:attrNameLst>
                                      </p:cBhvr>
                                      <p:to>
                                        <p:strVal val="visible"/>
                                      </p:to>
                                    </p:set>
                                    <p:animEffect transition="in" filter="fade">
                                      <p:cBhvr>
                                        <p:cTn id="52" dur="500"/>
                                        <p:tgtEl>
                                          <p:spTgt spid="553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1" nodeType="clickEffect">
                                  <p:stCondLst>
                                    <p:cond delay="0"/>
                                  </p:stCondLst>
                                  <p:childTnLst>
                                    <p:animEffect transition="out" filter="fade">
                                      <p:cBhvr>
                                        <p:cTn id="56" dur="500"/>
                                        <p:tgtEl>
                                          <p:spTgt spid="60"/>
                                        </p:tgtEl>
                                      </p:cBhvr>
                                    </p:animEffect>
                                    <p:set>
                                      <p:cBhvr>
                                        <p:cTn id="57" dur="1" fill="hold">
                                          <p:stCondLst>
                                            <p:cond delay="499"/>
                                          </p:stCondLst>
                                        </p:cTn>
                                        <p:tgtEl>
                                          <p:spTgt spid="6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9"/>
                                        </p:tgtEl>
                                      </p:cBhvr>
                                    </p:animEffect>
                                    <p:set>
                                      <p:cBhvr>
                                        <p:cTn id="63" dur="1" fill="hold">
                                          <p:stCondLst>
                                            <p:cond delay="499"/>
                                          </p:stCondLst>
                                        </p:cTn>
                                        <p:tgtEl>
                                          <p:spTgt spid="3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6"/>
                                        </p:tgtEl>
                                      </p:cBhvr>
                                    </p:animEffect>
                                    <p:set>
                                      <p:cBhvr>
                                        <p:cTn id="66" dur="1" fill="hold">
                                          <p:stCondLst>
                                            <p:cond delay="499"/>
                                          </p:stCondLst>
                                        </p:cTn>
                                        <p:tgtEl>
                                          <p:spTgt spid="3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5314"/>
                                        </p:tgtEl>
                                      </p:cBhvr>
                                    </p:animEffect>
                                    <p:set>
                                      <p:cBhvr>
                                        <p:cTn id="69" dur="1" fill="hold">
                                          <p:stCondLst>
                                            <p:cond delay="499"/>
                                          </p:stCondLst>
                                        </p:cTn>
                                        <p:tgtEl>
                                          <p:spTgt spid="55314"/>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1"/>
                                        </p:tgtEl>
                                      </p:cBhvr>
                                    </p:animEffect>
                                    <p:set>
                                      <p:cBhvr>
                                        <p:cTn id="75" dur="1" fill="hold">
                                          <p:stCondLst>
                                            <p:cond delay="499"/>
                                          </p:stCondLst>
                                        </p:cTn>
                                        <p:tgtEl>
                                          <p:spTgt spid="71"/>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childTnLst>
                          </p:cTn>
                        </p:par>
                        <p:par>
                          <p:cTn id="82" fill="hold" nodeType="afterGroup">
                            <p:stCondLst>
                              <p:cond delay="500"/>
                            </p:stCondLst>
                            <p:childTnLst>
                              <p:par>
                                <p:cTn id="83" presetID="16" presetClass="entr" presetSubtype="21" fill="hold" nodeType="afterEffect">
                                  <p:stCondLst>
                                    <p:cond delay="0"/>
                                  </p:stCondLst>
                                  <p:childTnLst>
                                    <p:set>
                                      <p:cBhvr>
                                        <p:cTn id="84" dur="1" fill="hold">
                                          <p:stCondLst>
                                            <p:cond delay="0"/>
                                          </p:stCondLst>
                                        </p:cTn>
                                        <p:tgtEl>
                                          <p:spTgt spid="59403"/>
                                        </p:tgtEl>
                                        <p:attrNameLst>
                                          <p:attrName>style.visibility</p:attrName>
                                        </p:attrNameLst>
                                      </p:cBhvr>
                                      <p:to>
                                        <p:strVal val="visible"/>
                                      </p:to>
                                    </p:set>
                                    <p:animEffect transition="in" filter="barn(inVertical)">
                                      <p:cBhvr>
                                        <p:cTn id="85" dur="500"/>
                                        <p:tgtEl>
                                          <p:spTgt spid="5940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xit" presetSubtype="0" fill="hold" nodeType="clickEffect">
                                  <p:stCondLst>
                                    <p:cond delay="0"/>
                                  </p:stCondLst>
                                  <p:childTnLst>
                                    <p:animEffect transition="out" filter="fade">
                                      <p:cBhvr>
                                        <p:cTn id="89" dur="500"/>
                                        <p:tgtEl>
                                          <p:spTgt spid="59403"/>
                                        </p:tgtEl>
                                      </p:cBhvr>
                                    </p:animEffect>
                                    <p:set>
                                      <p:cBhvr>
                                        <p:cTn id="90" dur="1" fill="hold">
                                          <p:stCondLst>
                                            <p:cond delay="499"/>
                                          </p:stCondLst>
                                        </p:cTn>
                                        <p:tgtEl>
                                          <p:spTgt spid="5940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72"/>
                                        </p:tgtEl>
                                      </p:cBhvr>
                                    </p:animEffect>
                                    <p:set>
                                      <p:cBhvr>
                                        <p:cTn id="93" dur="1" fill="hold">
                                          <p:stCondLst>
                                            <p:cond delay="499"/>
                                          </p:stCondLst>
                                        </p:cTn>
                                        <p:tgtEl>
                                          <p:spTgt spid="7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4"/>
                                        </p:tgtEl>
                                      </p:cBhvr>
                                    </p:animEffect>
                                    <p:set>
                                      <p:cBhvr>
                                        <p:cTn id="96" dur="1" fill="hold">
                                          <p:stCondLst>
                                            <p:cond delay="499"/>
                                          </p:stCondLst>
                                        </p:cTn>
                                        <p:tgtEl>
                                          <p:spTgt spid="44"/>
                                        </p:tgtEl>
                                        <p:attrNameLst>
                                          <p:attrName>style.visibility</p:attrName>
                                        </p:attrNameLst>
                                      </p:cBhvr>
                                      <p:to>
                                        <p:strVal val="hidden"/>
                                      </p:to>
                                    </p:set>
                                  </p:childTnLst>
                                </p:cTn>
                              </p:par>
                            </p:childTnLst>
                          </p:cTn>
                        </p:par>
                        <p:par>
                          <p:cTn id="97" fill="hold" nodeType="afterGroup">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31" presetClass="entr" presetSubtype="0" fill="hold" nodeType="withEffect">
                                  <p:stCondLst>
                                    <p:cond delay="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1000" fill="hold"/>
                                        <p:tgtEl>
                                          <p:spTgt spid="75"/>
                                        </p:tgtEl>
                                        <p:attrNameLst>
                                          <p:attrName>ppt_w</p:attrName>
                                        </p:attrNameLst>
                                      </p:cBhvr>
                                      <p:tavLst>
                                        <p:tav tm="0">
                                          <p:val>
                                            <p:fltVal val="0"/>
                                          </p:val>
                                        </p:tav>
                                        <p:tav tm="100000">
                                          <p:val>
                                            <p:strVal val="#ppt_w"/>
                                          </p:val>
                                        </p:tav>
                                      </p:tavLst>
                                    </p:anim>
                                    <p:anim calcmode="lin" valueType="num">
                                      <p:cBhvr>
                                        <p:cTn id="107" dur="1000" fill="hold"/>
                                        <p:tgtEl>
                                          <p:spTgt spid="75"/>
                                        </p:tgtEl>
                                        <p:attrNameLst>
                                          <p:attrName>ppt_h</p:attrName>
                                        </p:attrNameLst>
                                      </p:cBhvr>
                                      <p:tavLst>
                                        <p:tav tm="0">
                                          <p:val>
                                            <p:fltVal val="0"/>
                                          </p:val>
                                        </p:tav>
                                        <p:tav tm="100000">
                                          <p:val>
                                            <p:strVal val="#ppt_h"/>
                                          </p:val>
                                        </p:tav>
                                      </p:tavLst>
                                    </p:anim>
                                    <p:anim calcmode="lin" valueType="num">
                                      <p:cBhvr>
                                        <p:cTn id="108" dur="1000" fill="hold"/>
                                        <p:tgtEl>
                                          <p:spTgt spid="75"/>
                                        </p:tgtEl>
                                        <p:attrNameLst>
                                          <p:attrName>style.rotation</p:attrName>
                                        </p:attrNameLst>
                                      </p:cBhvr>
                                      <p:tavLst>
                                        <p:tav tm="0">
                                          <p:val>
                                            <p:fltVal val="90"/>
                                          </p:val>
                                        </p:tav>
                                        <p:tav tm="100000">
                                          <p:val>
                                            <p:fltVal val="0"/>
                                          </p:val>
                                        </p:tav>
                                      </p:tavLst>
                                    </p:anim>
                                    <p:animEffect transition="in" filter="fade">
                                      <p:cBhvr>
                                        <p:cTn id="109"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2" grpId="0" animBg="1"/>
      <p:bldP spid="42" grpId="1" animBg="1"/>
      <p:bldP spid="60" grpId="0" animBg="1"/>
      <p:bldP spid="60" grpId="1" animBg="1"/>
      <p:bldP spid="31" grpId="0" animBg="1"/>
      <p:bldP spid="31" grpId="1" animBg="1"/>
      <p:bldP spid="72" grpId="0" animBg="1"/>
      <p:bldP spid="72" grpId="1" animBg="1"/>
      <p:bldP spid="58" grpId="0" animBg="1"/>
      <p:bldP spid="38" grpId="0" animBg="1"/>
      <p:bldP spid="38" grpId="1"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92988CAB-E27A-5C9E-EC0F-6C3108FF671E}"/>
              </a:ext>
            </a:extLst>
          </p:cNvPr>
          <p:cNvPicPr>
            <a:picLocks noChangeAspect="1"/>
          </p:cNvPicPr>
          <p:nvPr/>
        </p:nvPicPr>
        <p:blipFill>
          <a:blip r:embed="rId3">
            <a:extLst>
              <a:ext uri="{28A0092B-C50C-407E-A947-70E740481C1C}">
                <a14:useLocalDpi xmlns:a14="http://schemas.microsoft.com/office/drawing/2010/main" val="0"/>
              </a:ext>
            </a:extLst>
          </a:blip>
          <a:srcRect t="2351" b="2351"/>
          <a:stretch/>
        </p:blipFill>
        <p:spPr>
          <a:xfrm>
            <a:off x="1983495" y="1284289"/>
            <a:ext cx="8388000" cy="1270352"/>
          </a:xfrm>
          <a:prstGeom prst="rect">
            <a:avLst/>
          </a:prstGeom>
        </p:spPr>
      </p:pic>
      <p:sp>
        <p:nvSpPr>
          <p:cNvPr id="5" name="標題 1">
            <a:extLst>
              <a:ext uri="{FF2B5EF4-FFF2-40B4-BE49-F238E27FC236}">
                <a16:creationId xmlns:a16="http://schemas.microsoft.com/office/drawing/2014/main" id="{71E7D1C6-C851-8F68-438B-8D80309DE5A2}"/>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pPr eaLnBrk="1" hangingPunct="1">
              <a:defRPr/>
            </a:pPr>
            <a:r>
              <a:rPr kumimoji="0" lang="zh-TW" altLang="en-US" dirty="0">
                <a:solidFill>
                  <a:schemeClr val="accent1"/>
                </a:solidFill>
                <a:latin typeface="微軟正黑體" pitchFamily="34" charset="-120"/>
                <a:ea typeface="微軟正黑體" pitchFamily="34" charset="-120"/>
              </a:rPr>
              <a:t>強化關鍵字搜尋能力</a:t>
            </a:r>
            <a:endParaRPr kumimoji="0" lang="en-US" altLang="zh-TW" dirty="0">
              <a:solidFill>
                <a:schemeClr val="accent1"/>
              </a:solidFill>
              <a:latin typeface="微軟正黑體" pitchFamily="34" charset="-120"/>
              <a:ea typeface="微軟正黑體" pitchFamily="34" charset="-120"/>
            </a:endParaRPr>
          </a:p>
        </p:txBody>
      </p:sp>
      <p:grpSp>
        <p:nvGrpSpPr>
          <p:cNvPr id="3" name="群組 2">
            <a:extLst>
              <a:ext uri="{FF2B5EF4-FFF2-40B4-BE49-F238E27FC236}">
                <a16:creationId xmlns:a16="http://schemas.microsoft.com/office/drawing/2014/main" id="{A67B0B7A-0A37-A7CC-6337-DD71F30429B8}"/>
              </a:ext>
            </a:extLst>
          </p:cNvPr>
          <p:cNvGrpSpPr>
            <a:grpSpLocks/>
          </p:cNvGrpSpPr>
          <p:nvPr/>
        </p:nvGrpSpPr>
        <p:grpSpPr bwMode="auto">
          <a:xfrm>
            <a:off x="533400" y="961872"/>
            <a:ext cx="1143000" cy="989012"/>
            <a:chOff x="7429500" y="-608012"/>
            <a:chExt cx="1143000" cy="989012"/>
          </a:xfrm>
        </p:grpSpPr>
        <p:sp>
          <p:nvSpPr>
            <p:cNvPr id="4" name="爆炸 1 3">
              <a:extLst>
                <a:ext uri="{FF2B5EF4-FFF2-40B4-BE49-F238E27FC236}">
                  <a16:creationId xmlns:a16="http://schemas.microsoft.com/office/drawing/2014/main" id="{B415069C-C57B-C10E-2235-F50036F89AC5}"/>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56333" name="文字方塊 4">
              <a:extLst>
                <a:ext uri="{FF2B5EF4-FFF2-40B4-BE49-F238E27FC236}">
                  <a16:creationId xmlns:a16="http://schemas.microsoft.com/office/drawing/2014/main" id="{4115D283-C6C1-2DBC-870C-FB012C6134DD}"/>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a:solidFill>
                    <a:srgbClr val="F1FD7F"/>
                  </a:solidFill>
                  <a:latin typeface="Bernard MT Condensed" panose="02050806060905020404" pitchFamily="18" charset="0"/>
                </a:rPr>
                <a:t>New</a:t>
              </a:r>
              <a:endParaRPr lang="zh-TW" altLang="en-US">
                <a:solidFill>
                  <a:srgbClr val="F1FD7F"/>
                </a:solidFill>
                <a:latin typeface="Bernard MT Condensed" panose="02050806060905020404" pitchFamily="18" charset="0"/>
              </a:endParaRPr>
            </a:p>
          </p:txBody>
        </p:sp>
      </p:grpSp>
      <p:pic>
        <p:nvPicPr>
          <p:cNvPr id="56325" name="圖片 8">
            <a:extLst>
              <a:ext uri="{FF2B5EF4-FFF2-40B4-BE49-F238E27FC236}">
                <a16:creationId xmlns:a16="http://schemas.microsoft.com/office/drawing/2014/main" id="{4203470B-DF4C-4559-14DD-AF9720CC93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982788" y="2810230"/>
            <a:ext cx="8410149" cy="13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圖片 9">
            <a:extLst>
              <a:ext uri="{FF2B5EF4-FFF2-40B4-BE49-F238E27FC236}">
                <a16:creationId xmlns:a16="http://schemas.microsoft.com/office/drawing/2014/main" id="{872BB254-314D-0693-0968-2A954C918C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1982787" y="4708820"/>
            <a:ext cx="8410149" cy="138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ADB199C9-6BFF-B755-B8E8-6A6102EC99CA}"/>
              </a:ext>
            </a:extLst>
          </p:cNvPr>
          <p:cNvSpPr>
            <a:spLocks noChangeArrowheads="1"/>
          </p:cNvSpPr>
          <p:nvPr/>
        </p:nvSpPr>
        <p:spPr bwMode="auto">
          <a:xfrm>
            <a:off x="1982787" y="5748692"/>
            <a:ext cx="1584325" cy="371475"/>
          </a:xfrm>
          <a:prstGeom prst="rect">
            <a:avLst/>
          </a:prstGeom>
          <a:noFill/>
          <a:ln w="38100" algn="ctr">
            <a:solidFill>
              <a:srgbClr val="CC092F"/>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ea typeface="ＭＳ Ｐゴシック" panose="020B0600070205080204" pitchFamily="34" charset="-128"/>
            </a:endParaRPr>
          </a:p>
        </p:txBody>
      </p:sp>
      <p:sp>
        <p:nvSpPr>
          <p:cNvPr id="16" name="Rectangle 5">
            <a:extLst>
              <a:ext uri="{FF2B5EF4-FFF2-40B4-BE49-F238E27FC236}">
                <a16:creationId xmlns:a16="http://schemas.microsoft.com/office/drawing/2014/main" id="{A16041E3-4566-6D8D-6AB7-5BE558D1AF89}"/>
              </a:ext>
            </a:extLst>
          </p:cNvPr>
          <p:cNvSpPr>
            <a:spLocks noChangeArrowheads="1"/>
          </p:cNvSpPr>
          <p:nvPr/>
        </p:nvSpPr>
        <p:spPr bwMode="auto">
          <a:xfrm>
            <a:off x="4724400" y="2395539"/>
            <a:ext cx="5707216" cy="36933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US" altLang="zh-TW" sz="1800" dirty="0">
                <a:latin typeface="微軟正黑體" panose="020B0604030504040204" pitchFamily="34" charset="-120"/>
                <a:ea typeface="微軟正黑體" panose="020B0604030504040204" pitchFamily="34" charset="-120"/>
              </a:rPr>
              <a:t>2. </a:t>
            </a:r>
            <a:r>
              <a:rPr lang="zh-TW" altLang="en-US" sz="1800" dirty="0">
                <a:latin typeface="微軟正黑體" panose="020B0604030504040204" pitchFamily="34" charset="-120"/>
                <a:ea typeface="微軟正黑體" panose="020B0604030504040204" pitchFamily="34" charset="-120"/>
              </a:rPr>
              <a:t>點擊相關詞以組成新的檢索式，例如：「設計演變」</a:t>
            </a:r>
            <a:endParaRPr lang="en-US" altLang="zh-TW" sz="1800" dirty="0">
              <a:latin typeface="微軟正黑體" panose="020B0604030504040204" pitchFamily="34" charset="-120"/>
              <a:ea typeface="微軟正黑體" panose="020B0604030504040204" pitchFamily="34" charset="-120"/>
            </a:endParaRPr>
          </a:p>
        </p:txBody>
      </p:sp>
      <p:sp>
        <p:nvSpPr>
          <p:cNvPr id="17" name="Rectangle 5">
            <a:extLst>
              <a:ext uri="{FF2B5EF4-FFF2-40B4-BE49-F238E27FC236}">
                <a16:creationId xmlns:a16="http://schemas.microsoft.com/office/drawing/2014/main" id="{165C148A-ACE6-B4FC-70A4-6EA25A6F9E70}"/>
              </a:ext>
            </a:extLst>
          </p:cNvPr>
          <p:cNvSpPr>
            <a:spLocks noChangeArrowheads="1"/>
          </p:cNvSpPr>
          <p:nvPr/>
        </p:nvSpPr>
        <p:spPr bwMode="auto">
          <a:xfrm>
            <a:off x="4491616" y="3925887"/>
            <a:ext cx="5940000" cy="64611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a:spcBef>
                <a:spcPct val="30000"/>
              </a:spcBef>
              <a:defRPr/>
            </a:pPr>
            <a:r>
              <a:rPr lang="en-US" altLang="zh-TW" sz="1800" dirty="0">
                <a:latin typeface="微軟正黑體" panose="020B0604030504040204" pitchFamily="34" charset="-120"/>
                <a:ea typeface="微軟正黑體" panose="020B0604030504040204" pitchFamily="34" charset="-120"/>
              </a:rPr>
              <a:t>3. </a:t>
            </a:r>
            <a:r>
              <a:rPr lang="zh-TW" altLang="en-US" sz="1800" dirty="0">
                <a:latin typeface="微軟正黑體" panose="020B0604030504040204" pitchFamily="34" charset="-120"/>
                <a:ea typeface="微軟正黑體" panose="020B0604030504040204" pitchFamily="34" charset="-120"/>
              </a:rPr>
              <a:t>新的檢索式將產生新的關聯詞運算，可繼續加入例如：「時尚媒體」</a:t>
            </a:r>
            <a:endParaRPr lang="en-US" altLang="zh-TW" sz="1800" dirty="0">
              <a:latin typeface="微軟正黑體" panose="020B0604030504040204" pitchFamily="34" charset="-120"/>
              <a:ea typeface="微軟正黑體" panose="020B0604030504040204" pitchFamily="34" charset="-120"/>
            </a:endParaRPr>
          </a:p>
        </p:txBody>
      </p:sp>
      <p:sp>
        <p:nvSpPr>
          <p:cNvPr id="18" name="Rectangle 5">
            <a:extLst>
              <a:ext uri="{FF2B5EF4-FFF2-40B4-BE49-F238E27FC236}">
                <a16:creationId xmlns:a16="http://schemas.microsoft.com/office/drawing/2014/main" id="{F0C197B3-962A-74F5-2CF8-29FC0D740A35}"/>
              </a:ext>
            </a:extLst>
          </p:cNvPr>
          <p:cNvSpPr>
            <a:spLocks noChangeArrowheads="1"/>
          </p:cNvSpPr>
          <p:nvPr/>
        </p:nvSpPr>
        <p:spPr bwMode="auto">
          <a:xfrm>
            <a:off x="4463041" y="5797111"/>
            <a:ext cx="5940000" cy="64611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a:spcBef>
                <a:spcPct val="30000"/>
              </a:spcBef>
              <a:defRPr/>
            </a:pPr>
            <a:r>
              <a:rPr lang="en-US" altLang="zh-TW" sz="1800" dirty="0">
                <a:latin typeface="微軟正黑體" panose="020B0604030504040204" pitchFamily="34" charset="-120"/>
                <a:ea typeface="微軟正黑體" panose="020B0604030504040204" pitchFamily="34" charset="-120"/>
              </a:rPr>
              <a:t>4. </a:t>
            </a:r>
            <a:r>
              <a:rPr lang="zh-TW" altLang="en-US" sz="1800" dirty="0">
                <a:latin typeface="微軟正黑體" panose="020B0604030504040204" pitchFamily="34" charset="-120"/>
                <a:ea typeface="微軟正黑體" panose="020B0604030504040204" pitchFamily="34" charset="-120"/>
              </a:rPr>
              <a:t>快速建立「時裝秀」→「設計演變」→「時尚媒體」的思維脈絡，並同時收斂檢索結果以提高精準度</a:t>
            </a:r>
            <a:endParaRPr lang="en-US" altLang="zh-TW" sz="1800" dirty="0">
              <a:latin typeface="微軟正黑體" panose="020B0604030504040204" pitchFamily="34" charset="-120"/>
              <a:ea typeface="微軟正黑體" panose="020B0604030504040204" pitchFamily="34" charset="-120"/>
            </a:endParaRPr>
          </a:p>
        </p:txBody>
      </p:sp>
      <p:sp>
        <p:nvSpPr>
          <p:cNvPr id="12" name="Rectangle 5">
            <a:extLst>
              <a:ext uri="{FF2B5EF4-FFF2-40B4-BE49-F238E27FC236}">
                <a16:creationId xmlns:a16="http://schemas.microsoft.com/office/drawing/2014/main" id="{77FB5EAE-B1D1-F235-A3AC-70536D5982AA}"/>
              </a:ext>
            </a:extLst>
          </p:cNvPr>
          <p:cNvSpPr>
            <a:spLocks noChangeArrowheads="1"/>
          </p:cNvSpPr>
          <p:nvPr/>
        </p:nvSpPr>
        <p:spPr bwMode="auto">
          <a:xfrm>
            <a:off x="4876800" y="895350"/>
            <a:ext cx="5554816" cy="64770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US" altLang="zh-TW" sz="1800" dirty="0">
                <a:latin typeface="微軟正黑體" panose="020B0604030504040204" pitchFamily="34" charset="-120"/>
                <a:ea typeface="微軟正黑體" panose="020B0604030504040204" pitchFamily="34" charset="-120"/>
              </a:rPr>
              <a:t>1. </a:t>
            </a:r>
            <a:r>
              <a:rPr lang="zh-TW" altLang="en-US" sz="1800" dirty="0">
                <a:latin typeface="微軟正黑體" panose="020B0604030504040204" pitchFamily="34" charset="-120"/>
                <a:ea typeface="微軟正黑體" panose="020B0604030504040204" pitchFamily="34" charset="-120"/>
              </a:rPr>
              <a:t>以「時裝秀」作為檢索詞， </a:t>
            </a:r>
            <a:r>
              <a:rPr lang="en-US" altLang="zh-TW" sz="1800" dirty="0">
                <a:latin typeface="微軟正黑體" panose="020B0604030504040204" pitchFamily="34" charset="-120"/>
                <a:ea typeface="微軟正黑體" panose="020B0604030504040204" pitchFamily="34" charset="-120"/>
              </a:rPr>
              <a:t>AI</a:t>
            </a:r>
            <a:r>
              <a:rPr lang="zh-TW" altLang="en-US" sz="1800" dirty="0">
                <a:latin typeface="微軟正黑體" panose="020B0604030504040204" pitchFamily="34" charset="-120"/>
                <a:ea typeface="微軟正黑體" panose="020B0604030504040204" pitchFamily="34" charset="-120"/>
              </a:rPr>
              <a:t>透過檢索詞和資料庫類型進行相關術語運算與建議</a:t>
            </a:r>
            <a:endParaRPr lang="en-US" altLang="zh-TW" sz="1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圖片 1">
            <a:extLst>
              <a:ext uri="{FF2B5EF4-FFF2-40B4-BE49-F238E27FC236}">
                <a16:creationId xmlns:a16="http://schemas.microsoft.com/office/drawing/2014/main" id="{22FDB075-7FDF-F126-D838-7B4C0F3774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26467" y="889925"/>
            <a:ext cx="11739065" cy="544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15">
            <a:extLst>
              <a:ext uri="{FF2B5EF4-FFF2-40B4-BE49-F238E27FC236}">
                <a16:creationId xmlns:a16="http://schemas.microsoft.com/office/drawing/2014/main" id="{7BA7274F-0BE9-CBAC-7940-AE4864286C9E}"/>
              </a:ext>
            </a:extLst>
          </p:cNvPr>
          <p:cNvSpPr>
            <a:spLocks noChangeArrowheads="1"/>
          </p:cNvSpPr>
          <p:nvPr/>
        </p:nvSpPr>
        <p:spPr bwMode="auto">
          <a:xfrm>
            <a:off x="7086600" y="25908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latin typeface="微軟正黑體" panose="020B0604030504040204" pitchFamily="34" charset="-120"/>
              <a:ea typeface="微軟正黑體" panose="020B0604030504040204" pitchFamily="34" charset="-120"/>
            </a:endParaRPr>
          </a:p>
        </p:txBody>
      </p:sp>
      <p:grpSp>
        <p:nvGrpSpPr>
          <p:cNvPr id="19" name="群組 18">
            <a:extLst>
              <a:ext uri="{FF2B5EF4-FFF2-40B4-BE49-F238E27FC236}">
                <a16:creationId xmlns:a16="http://schemas.microsoft.com/office/drawing/2014/main" id="{3005AC8D-C5BB-213D-31AF-316C5FB522A4}"/>
              </a:ext>
            </a:extLst>
          </p:cNvPr>
          <p:cNvGrpSpPr>
            <a:grpSpLocks/>
          </p:cNvGrpSpPr>
          <p:nvPr/>
        </p:nvGrpSpPr>
        <p:grpSpPr bwMode="auto">
          <a:xfrm>
            <a:off x="8429625" y="945981"/>
            <a:ext cx="3379049" cy="569095"/>
            <a:chOff x="5764951" y="1218406"/>
            <a:chExt cx="3379049" cy="569095"/>
          </a:xfrm>
        </p:grpSpPr>
        <p:sp>
          <p:nvSpPr>
            <p:cNvPr id="11" name="Rectangle 21">
              <a:extLst>
                <a:ext uri="{FF2B5EF4-FFF2-40B4-BE49-F238E27FC236}">
                  <a16:creationId xmlns:a16="http://schemas.microsoft.com/office/drawing/2014/main" id="{900D136D-7842-0F9C-4C6F-9B28CDBD0E73}"/>
                </a:ext>
              </a:extLst>
            </p:cNvPr>
            <p:cNvSpPr>
              <a:spLocks noChangeArrowheads="1"/>
            </p:cNvSpPr>
            <p:nvPr/>
          </p:nvSpPr>
          <p:spPr bwMode="auto">
            <a:xfrm>
              <a:off x="7517552" y="1218406"/>
              <a:ext cx="1626448" cy="569095"/>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29" name="Rectangle 5">
              <a:extLst>
                <a:ext uri="{FF2B5EF4-FFF2-40B4-BE49-F238E27FC236}">
                  <a16:creationId xmlns:a16="http://schemas.microsoft.com/office/drawing/2014/main" id="{2DF39703-A01C-869B-F3E3-66354F2C5A41}"/>
                </a:ext>
              </a:extLst>
            </p:cNvPr>
            <p:cNvSpPr>
              <a:spLocks noChangeArrowheads="1"/>
            </p:cNvSpPr>
            <p:nvPr/>
          </p:nvSpPr>
          <p:spPr bwMode="auto">
            <a:xfrm>
              <a:off x="5764951" y="1287463"/>
              <a:ext cx="1338263" cy="43021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輸出功能</a:t>
              </a:r>
              <a:endParaRPr kumimoji="0" lang="en-US" altLang="zh-TW" sz="2200" b="1" dirty="0">
                <a:latin typeface="微軟正黑體" pitchFamily="34" charset="-120"/>
                <a:ea typeface="微軟正黑體" pitchFamily="34" charset="-120"/>
              </a:endParaRPr>
            </a:p>
          </p:txBody>
        </p:sp>
      </p:grpSp>
      <p:sp>
        <p:nvSpPr>
          <p:cNvPr id="22" name="Rectangle 12">
            <a:extLst>
              <a:ext uri="{FF2B5EF4-FFF2-40B4-BE49-F238E27FC236}">
                <a16:creationId xmlns:a16="http://schemas.microsoft.com/office/drawing/2014/main" id="{0EFE4C97-7869-2ABF-B904-17A469677737}"/>
              </a:ext>
            </a:extLst>
          </p:cNvPr>
          <p:cNvSpPr>
            <a:spLocks noChangeArrowheads="1"/>
          </p:cNvSpPr>
          <p:nvPr/>
        </p:nvSpPr>
        <p:spPr bwMode="auto">
          <a:xfrm>
            <a:off x="8141742" y="1678420"/>
            <a:ext cx="3897858" cy="4670737"/>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sp>
        <p:nvSpPr>
          <p:cNvPr id="28" name="Rectangle 5">
            <a:extLst>
              <a:ext uri="{FF2B5EF4-FFF2-40B4-BE49-F238E27FC236}">
                <a16:creationId xmlns:a16="http://schemas.microsoft.com/office/drawing/2014/main" id="{E696E56E-340D-E47A-3E64-E943D866B213}"/>
              </a:ext>
            </a:extLst>
          </p:cNvPr>
          <p:cNvSpPr>
            <a:spLocks noChangeArrowheads="1"/>
          </p:cNvSpPr>
          <p:nvPr/>
        </p:nvSpPr>
        <p:spPr bwMode="auto">
          <a:xfrm>
            <a:off x="3098892" y="5017402"/>
            <a:ext cx="4648200" cy="1323975"/>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kumimoji="0" lang="en-US" altLang="zh-TW" sz="2000" b="1" dirty="0">
                <a:latin typeface="微軟正黑體" pitchFamily="34" charset="-120"/>
                <a:ea typeface="微軟正黑體" pitchFamily="34" charset="-120"/>
              </a:rPr>
              <a:t>Research</a:t>
            </a:r>
            <a:r>
              <a:rPr kumimoji="0" lang="zh-TW" altLang="en-US" sz="2000" b="1" dirty="0">
                <a:latin typeface="微軟正黑體" pitchFamily="34" charset="-120"/>
                <a:ea typeface="微軟正黑體" pitchFamily="34" charset="-120"/>
              </a:rPr>
              <a:t> </a:t>
            </a:r>
            <a:r>
              <a:rPr kumimoji="0" lang="en-US" altLang="zh-TW" sz="2000" b="1" dirty="0">
                <a:latin typeface="微軟正黑體" pitchFamily="34" charset="-120"/>
                <a:ea typeface="微軟正黑體" pitchFamily="34" charset="-120"/>
              </a:rPr>
              <a:t>Assistant</a:t>
            </a:r>
            <a:r>
              <a:rPr kumimoji="0" lang="zh-TW" altLang="en-US" sz="2000" b="1" dirty="0">
                <a:latin typeface="微軟正黑體" pitchFamily="34" charset="-120"/>
                <a:ea typeface="微軟正黑體" pitchFamily="34" charset="-120"/>
              </a:rPr>
              <a:t> </a:t>
            </a:r>
            <a:r>
              <a:rPr kumimoji="0" lang="en-US" altLang="zh-TW" sz="2000" b="1" dirty="0">
                <a:latin typeface="微軟正黑體" pitchFamily="34" charset="-120"/>
                <a:ea typeface="微軟正黑體" pitchFamily="34" charset="-120"/>
              </a:rPr>
              <a:t>AI</a:t>
            </a:r>
            <a:r>
              <a:rPr kumimoji="0" lang="zh-TW" altLang="en-US" sz="2000" b="1" dirty="0">
                <a:latin typeface="微軟正黑體" pitchFamily="34" charset="-120"/>
                <a:ea typeface="微軟正黑體" pitchFamily="34" charset="-120"/>
              </a:rPr>
              <a:t> 功能</a:t>
            </a:r>
            <a:r>
              <a:rPr kumimoji="0" lang="zh-TW" altLang="en-US" sz="2000" dirty="0">
                <a:latin typeface="微軟正黑體" pitchFamily="34" charset="-120"/>
                <a:ea typeface="微軟正黑體" pitchFamily="34" charset="-120"/>
              </a:rPr>
              <a:t>找出此文件中的關鍵要點、相關主題、建議來源、索引主題、列點文中重要觀念，甚至能進一步激盪出研究主題。</a:t>
            </a:r>
            <a:endParaRPr kumimoji="0" lang="en-US" altLang="zh-TW" sz="2000" dirty="0">
              <a:latin typeface="微軟正黑體" pitchFamily="34" charset="-120"/>
              <a:ea typeface="微軟正黑體" pitchFamily="34" charset="-120"/>
            </a:endParaRPr>
          </a:p>
        </p:txBody>
      </p:sp>
      <p:cxnSp>
        <p:nvCxnSpPr>
          <p:cNvPr id="14" name="肘形接點 13">
            <a:extLst>
              <a:ext uri="{FF2B5EF4-FFF2-40B4-BE49-F238E27FC236}">
                <a16:creationId xmlns:a16="http://schemas.microsoft.com/office/drawing/2014/main" id="{313365A6-AA5E-7DE1-F195-75AA1D941035}"/>
              </a:ext>
            </a:extLst>
          </p:cNvPr>
          <p:cNvCxnSpPr>
            <a:cxnSpLocks noChangeShapeType="1"/>
          </p:cNvCxnSpPr>
          <p:nvPr/>
        </p:nvCxnSpPr>
        <p:spPr bwMode="auto">
          <a:xfrm rot="10800000" flipV="1">
            <a:off x="5487534" y="4118763"/>
            <a:ext cx="2654208" cy="878326"/>
          </a:xfrm>
          <a:prstGeom prst="bentConnector2">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群組 36">
            <a:extLst>
              <a:ext uri="{FF2B5EF4-FFF2-40B4-BE49-F238E27FC236}">
                <a16:creationId xmlns:a16="http://schemas.microsoft.com/office/drawing/2014/main" id="{04349609-B905-5FC8-BD0E-7A7796E736B1}"/>
              </a:ext>
            </a:extLst>
          </p:cNvPr>
          <p:cNvGrpSpPr>
            <a:grpSpLocks/>
          </p:cNvGrpSpPr>
          <p:nvPr/>
        </p:nvGrpSpPr>
        <p:grpSpPr bwMode="auto">
          <a:xfrm>
            <a:off x="2437334" y="4315753"/>
            <a:ext cx="1143000" cy="989012"/>
            <a:chOff x="7429500" y="-608012"/>
            <a:chExt cx="1143000" cy="989012"/>
          </a:xfrm>
        </p:grpSpPr>
        <p:sp>
          <p:nvSpPr>
            <p:cNvPr id="38" name="爆炸 1 37">
              <a:extLst>
                <a:ext uri="{FF2B5EF4-FFF2-40B4-BE49-F238E27FC236}">
                  <a16:creationId xmlns:a16="http://schemas.microsoft.com/office/drawing/2014/main" id="{A80982C7-E8DA-A46E-D054-D82BF949FA54}"/>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58386" name="文字方塊 38">
              <a:extLst>
                <a:ext uri="{FF2B5EF4-FFF2-40B4-BE49-F238E27FC236}">
                  <a16:creationId xmlns:a16="http://schemas.microsoft.com/office/drawing/2014/main" id="{589ED184-3657-C01D-F309-60F14BA8AE32}"/>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dirty="0">
                  <a:solidFill>
                    <a:srgbClr val="F1FD7F"/>
                  </a:solidFill>
                  <a:latin typeface="Bernard MT Condensed" panose="02050806060905020404" pitchFamily="18" charset="0"/>
                </a:rPr>
                <a:t>New</a:t>
              </a:r>
              <a:endParaRPr lang="zh-TW" altLang="en-US" dirty="0">
                <a:solidFill>
                  <a:srgbClr val="F1FD7F"/>
                </a:solidFill>
                <a:latin typeface="Bernard MT Condensed" panose="02050806060905020404" pitchFamily="18" charset="0"/>
              </a:endParaRPr>
            </a:p>
          </p:txBody>
        </p:sp>
      </p:grpSp>
      <p:sp>
        <p:nvSpPr>
          <p:cNvPr id="18" name="矩形 17">
            <a:extLst>
              <a:ext uri="{FF2B5EF4-FFF2-40B4-BE49-F238E27FC236}">
                <a16:creationId xmlns:a16="http://schemas.microsoft.com/office/drawing/2014/main" id="{C4C9C46D-2AD9-8777-B09A-BAC17DD959E4}"/>
              </a:ext>
            </a:extLst>
          </p:cNvPr>
          <p:cNvSpPr>
            <a:spLocks noChangeArrowheads="1"/>
          </p:cNvSpPr>
          <p:nvPr/>
        </p:nvSpPr>
        <p:spPr bwMode="auto">
          <a:xfrm>
            <a:off x="11545992" y="1686769"/>
            <a:ext cx="288000" cy="303212"/>
          </a:xfrm>
          <a:prstGeom prst="rect">
            <a:avLst/>
          </a:prstGeom>
          <a:noFill/>
          <a:ln w="38100" algn="ctr">
            <a:solidFill>
              <a:srgbClr val="CC092F"/>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dirty="0">
              <a:ea typeface="ＭＳ Ｐゴシック" panose="020B0600070205080204" pitchFamily="34" charset="-128"/>
            </a:endParaRPr>
          </a:p>
        </p:txBody>
      </p:sp>
      <p:sp>
        <p:nvSpPr>
          <p:cNvPr id="41" name="Rectangle 5">
            <a:extLst>
              <a:ext uri="{FF2B5EF4-FFF2-40B4-BE49-F238E27FC236}">
                <a16:creationId xmlns:a16="http://schemas.microsoft.com/office/drawing/2014/main" id="{4938EF9D-110C-27E7-54F3-D300FB34A1B9}"/>
              </a:ext>
            </a:extLst>
          </p:cNvPr>
          <p:cNvSpPr>
            <a:spLocks noChangeArrowheads="1"/>
          </p:cNvSpPr>
          <p:nvPr/>
        </p:nvSpPr>
        <p:spPr bwMode="auto">
          <a:xfrm>
            <a:off x="10007095" y="2138221"/>
            <a:ext cx="1546225" cy="401638"/>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kumimoji="0" lang="zh-TW" altLang="en-US" sz="2000" dirty="0">
                <a:latin typeface="微軟正黑體" pitchFamily="34" charset="-120"/>
                <a:ea typeface="微軟正黑體" pitchFamily="34" charset="-120"/>
              </a:rPr>
              <a:t>可展開頁面</a:t>
            </a:r>
            <a:endParaRPr kumimoji="0" lang="en-US" altLang="zh-TW" sz="2000" dirty="0">
              <a:latin typeface="微軟正黑體" pitchFamily="34" charset="-120"/>
              <a:ea typeface="微軟正黑體" pitchFamily="34" charset="-120"/>
            </a:endParaRPr>
          </a:p>
        </p:txBody>
      </p:sp>
      <p:cxnSp>
        <p:nvCxnSpPr>
          <p:cNvPr id="23" name="肘形接點 22">
            <a:extLst>
              <a:ext uri="{FF2B5EF4-FFF2-40B4-BE49-F238E27FC236}">
                <a16:creationId xmlns:a16="http://schemas.microsoft.com/office/drawing/2014/main" id="{53DBC65C-7518-1AFA-9376-6E3DF210A22F}"/>
              </a:ext>
            </a:extLst>
          </p:cNvPr>
          <p:cNvCxnSpPr>
            <a:cxnSpLocks noChangeShapeType="1"/>
            <a:stCxn id="18" idx="1"/>
            <a:endCxn id="41" idx="0"/>
          </p:cNvCxnSpPr>
          <p:nvPr/>
        </p:nvCxnSpPr>
        <p:spPr bwMode="auto">
          <a:xfrm rot="10800000" flipV="1">
            <a:off x="10780208" y="1838375"/>
            <a:ext cx="765784" cy="299846"/>
          </a:xfrm>
          <a:prstGeom prst="bentConnector2">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標題 1">
            <a:extLst>
              <a:ext uri="{FF2B5EF4-FFF2-40B4-BE49-F238E27FC236}">
                <a16:creationId xmlns:a16="http://schemas.microsoft.com/office/drawing/2014/main" id="{02936FA6-1193-1B8A-F29F-7D3BCE6760B7}"/>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dirty="0">
                <a:solidFill>
                  <a:schemeClr val="accent1"/>
                </a:solidFill>
                <a:latin typeface="微軟正黑體" pitchFamily="34" charset="-120"/>
                <a:ea typeface="微軟正黑體" pitchFamily="34" charset="-120"/>
              </a:rPr>
              <a:t>資料內容頁面－文章類型</a:t>
            </a:r>
            <a:endParaRPr kumimoji="0" lang="en-US" altLang="zh-TW" dirty="0">
              <a:solidFill>
                <a:schemeClr val="accent1"/>
              </a:solidFill>
              <a:latin typeface="微軟正黑體" pitchFamily="34" charset="-120"/>
              <a:ea typeface="微軟正黑體" pitchFamily="34" charset="-120"/>
            </a:endParaRPr>
          </a:p>
        </p:txBody>
      </p:sp>
      <p:cxnSp>
        <p:nvCxnSpPr>
          <p:cNvPr id="8" name="直線單箭頭接點 7">
            <a:extLst>
              <a:ext uri="{FF2B5EF4-FFF2-40B4-BE49-F238E27FC236}">
                <a16:creationId xmlns:a16="http://schemas.microsoft.com/office/drawing/2014/main" id="{3CCA9EA2-F623-A496-6336-C78126081BBC}"/>
              </a:ext>
            </a:extLst>
          </p:cNvPr>
          <p:cNvCxnSpPr>
            <a:cxnSpLocks noChangeShapeType="1"/>
            <a:stCxn id="11" idx="1"/>
            <a:endCxn id="29" idx="3"/>
          </p:cNvCxnSpPr>
          <p:nvPr/>
        </p:nvCxnSpPr>
        <p:spPr bwMode="auto">
          <a:xfrm flipH="1" flipV="1">
            <a:off x="9767888" y="1230144"/>
            <a:ext cx="414338" cy="385"/>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群組 5">
            <a:extLst>
              <a:ext uri="{FF2B5EF4-FFF2-40B4-BE49-F238E27FC236}">
                <a16:creationId xmlns:a16="http://schemas.microsoft.com/office/drawing/2014/main" id="{2494345B-2E47-3C75-59DC-10B7B88A2281}"/>
              </a:ext>
            </a:extLst>
          </p:cNvPr>
          <p:cNvGrpSpPr>
            <a:grpSpLocks/>
          </p:cNvGrpSpPr>
          <p:nvPr/>
        </p:nvGrpSpPr>
        <p:grpSpPr bwMode="auto">
          <a:xfrm>
            <a:off x="371248" y="1622933"/>
            <a:ext cx="2437458" cy="430887"/>
            <a:chOff x="1616075" y="2362416"/>
            <a:chExt cx="2437457" cy="430886"/>
          </a:xfrm>
        </p:grpSpPr>
        <p:sp>
          <p:nvSpPr>
            <p:cNvPr id="9" name="Rectangle 21">
              <a:extLst>
                <a:ext uri="{FF2B5EF4-FFF2-40B4-BE49-F238E27FC236}">
                  <a16:creationId xmlns:a16="http://schemas.microsoft.com/office/drawing/2014/main" id="{5541F572-6EED-8F65-C454-DC0E7A135A4A}"/>
                </a:ext>
              </a:extLst>
            </p:cNvPr>
            <p:cNvSpPr>
              <a:spLocks noChangeArrowheads="1"/>
            </p:cNvSpPr>
            <p:nvPr/>
          </p:nvSpPr>
          <p:spPr bwMode="auto">
            <a:xfrm>
              <a:off x="1616075" y="2492086"/>
              <a:ext cx="333409" cy="256668"/>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10" name="Rectangle 5">
              <a:extLst>
                <a:ext uri="{FF2B5EF4-FFF2-40B4-BE49-F238E27FC236}">
                  <a16:creationId xmlns:a16="http://schemas.microsoft.com/office/drawing/2014/main" id="{CD40B78D-9AF3-73DB-040B-6F27AB4552AA}"/>
                </a:ext>
              </a:extLst>
            </p:cNvPr>
            <p:cNvSpPr>
              <a:spLocks noChangeArrowheads="1"/>
            </p:cNvSpPr>
            <p:nvPr/>
          </p:nvSpPr>
          <p:spPr bwMode="auto">
            <a:xfrm>
              <a:off x="2715268" y="2362416"/>
              <a:ext cx="1338264" cy="430886"/>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全文影像</a:t>
              </a:r>
              <a:endParaRPr kumimoji="0" lang="en-US" altLang="zh-TW" sz="2200" b="1" dirty="0">
                <a:latin typeface="微軟正黑體" pitchFamily="34" charset="-120"/>
                <a:ea typeface="微軟正黑體" pitchFamily="34" charset="-120"/>
              </a:endParaRPr>
            </a:p>
          </p:txBody>
        </p:sp>
      </p:grpSp>
      <p:grpSp>
        <p:nvGrpSpPr>
          <p:cNvPr id="17" name="群組 16">
            <a:extLst>
              <a:ext uri="{FF2B5EF4-FFF2-40B4-BE49-F238E27FC236}">
                <a16:creationId xmlns:a16="http://schemas.microsoft.com/office/drawing/2014/main" id="{8DCF7CF0-6B31-66BD-9A85-7928C88AD529}"/>
              </a:ext>
            </a:extLst>
          </p:cNvPr>
          <p:cNvGrpSpPr>
            <a:grpSpLocks/>
          </p:cNvGrpSpPr>
          <p:nvPr/>
        </p:nvGrpSpPr>
        <p:grpSpPr bwMode="auto">
          <a:xfrm>
            <a:off x="397026" y="2139575"/>
            <a:ext cx="1595291" cy="1111000"/>
            <a:chOff x="1616075" y="2437605"/>
            <a:chExt cx="1595290" cy="1110998"/>
          </a:xfrm>
        </p:grpSpPr>
        <p:sp>
          <p:nvSpPr>
            <p:cNvPr id="21" name="Rectangle 21">
              <a:extLst>
                <a:ext uri="{FF2B5EF4-FFF2-40B4-BE49-F238E27FC236}">
                  <a16:creationId xmlns:a16="http://schemas.microsoft.com/office/drawing/2014/main" id="{085D34C4-FA16-86E5-5353-746C9FF8E63B}"/>
                </a:ext>
              </a:extLst>
            </p:cNvPr>
            <p:cNvSpPr>
              <a:spLocks noChangeArrowheads="1"/>
            </p:cNvSpPr>
            <p:nvPr/>
          </p:nvSpPr>
          <p:spPr bwMode="auto">
            <a:xfrm>
              <a:off x="1616075" y="2437605"/>
              <a:ext cx="270756" cy="311149"/>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24" name="Rectangle 5">
              <a:extLst>
                <a:ext uri="{FF2B5EF4-FFF2-40B4-BE49-F238E27FC236}">
                  <a16:creationId xmlns:a16="http://schemas.microsoft.com/office/drawing/2014/main" id="{0C605691-9E52-6F59-E13E-C9224DE2271D}"/>
                </a:ext>
              </a:extLst>
            </p:cNvPr>
            <p:cNvSpPr>
              <a:spLocks noChangeArrowheads="1"/>
            </p:cNvSpPr>
            <p:nvPr/>
          </p:nvSpPr>
          <p:spPr bwMode="auto">
            <a:xfrm>
              <a:off x="1616076" y="3117717"/>
              <a:ext cx="1595289" cy="430886"/>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全螢幕瀏覽</a:t>
              </a:r>
              <a:endParaRPr kumimoji="0" lang="zh-TW" altLang="en-US" sz="2000" dirty="0">
                <a:latin typeface="微軟正黑體" pitchFamily="34" charset="-120"/>
                <a:ea typeface="微軟正黑體" pitchFamily="34" charset="-120"/>
              </a:endParaRPr>
            </a:p>
          </p:txBody>
        </p:sp>
        <p:cxnSp>
          <p:nvCxnSpPr>
            <p:cNvPr id="25" name="肘形接點 48">
              <a:extLst>
                <a:ext uri="{FF2B5EF4-FFF2-40B4-BE49-F238E27FC236}">
                  <a16:creationId xmlns:a16="http://schemas.microsoft.com/office/drawing/2014/main" id="{EE2C682F-E456-050F-C488-C400E6EABD8D}"/>
                </a:ext>
              </a:extLst>
            </p:cNvPr>
            <p:cNvCxnSpPr>
              <a:cxnSpLocks noChangeShapeType="1"/>
              <a:stCxn id="21" idx="2"/>
            </p:cNvCxnSpPr>
            <p:nvPr/>
          </p:nvCxnSpPr>
          <p:spPr bwMode="auto">
            <a:xfrm>
              <a:off x="1751453" y="2748754"/>
              <a:ext cx="0" cy="368964"/>
            </a:xfrm>
            <a:prstGeom prst="straightConnector1">
              <a:avLst/>
            </a:prstGeom>
            <a:noFill/>
            <a:ln w="38100"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childTnLst>
                          </p:cTn>
                        </p:par>
                        <p:par>
                          <p:cTn id="64" fill="hold" nodeType="afterGroup">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8" grpId="0" animBg="1"/>
      <p:bldP spid="28" grpId="1" animBg="1"/>
      <p:bldP spid="1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D4AA4-24C0-D679-1FF0-B16732DB3C4D}"/>
            </a:ext>
          </a:extLst>
        </p:cNvPr>
        <p:cNvGrpSpPr/>
        <p:nvPr/>
      </p:nvGrpSpPr>
      <p:grpSpPr>
        <a:xfrm>
          <a:off x="0" y="0"/>
          <a:ext cx="0" cy="0"/>
          <a:chOff x="0" y="0"/>
          <a:chExt cx="0" cy="0"/>
        </a:xfrm>
      </p:grpSpPr>
      <p:pic>
        <p:nvPicPr>
          <p:cNvPr id="58370" name="圖片 1">
            <a:extLst>
              <a:ext uri="{FF2B5EF4-FFF2-40B4-BE49-F238E27FC236}">
                <a16:creationId xmlns:a16="http://schemas.microsoft.com/office/drawing/2014/main" id="{48D3232B-55F3-34A3-5058-4A7B4FBB44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26467" y="891131"/>
            <a:ext cx="11739065" cy="54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15">
            <a:extLst>
              <a:ext uri="{FF2B5EF4-FFF2-40B4-BE49-F238E27FC236}">
                <a16:creationId xmlns:a16="http://schemas.microsoft.com/office/drawing/2014/main" id="{732DB8DD-D19D-9567-47E2-30C3378E06A4}"/>
              </a:ext>
            </a:extLst>
          </p:cNvPr>
          <p:cNvSpPr>
            <a:spLocks noChangeArrowheads="1"/>
          </p:cNvSpPr>
          <p:nvPr/>
        </p:nvSpPr>
        <p:spPr bwMode="auto">
          <a:xfrm>
            <a:off x="7086600" y="25908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latin typeface="微軟正黑體" panose="020B0604030504040204" pitchFamily="34" charset="-120"/>
              <a:ea typeface="微軟正黑體" panose="020B0604030504040204" pitchFamily="34" charset="-120"/>
            </a:endParaRPr>
          </a:p>
        </p:txBody>
      </p:sp>
      <p:grpSp>
        <p:nvGrpSpPr>
          <p:cNvPr id="19" name="群組 18">
            <a:extLst>
              <a:ext uri="{FF2B5EF4-FFF2-40B4-BE49-F238E27FC236}">
                <a16:creationId xmlns:a16="http://schemas.microsoft.com/office/drawing/2014/main" id="{F7196F9E-C72C-FDAE-D15C-F4A5561AE233}"/>
              </a:ext>
            </a:extLst>
          </p:cNvPr>
          <p:cNvGrpSpPr>
            <a:grpSpLocks/>
          </p:cNvGrpSpPr>
          <p:nvPr/>
        </p:nvGrpSpPr>
        <p:grpSpPr bwMode="auto">
          <a:xfrm>
            <a:off x="8295149" y="956287"/>
            <a:ext cx="3523049" cy="569095"/>
            <a:chOff x="5764951" y="1218406"/>
            <a:chExt cx="3523049" cy="569095"/>
          </a:xfrm>
        </p:grpSpPr>
        <p:sp>
          <p:nvSpPr>
            <p:cNvPr id="11" name="Rectangle 21">
              <a:extLst>
                <a:ext uri="{FF2B5EF4-FFF2-40B4-BE49-F238E27FC236}">
                  <a16:creationId xmlns:a16="http://schemas.microsoft.com/office/drawing/2014/main" id="{6E86F1CE-2576-3893-74D0-724558B7D251}"/>
                </a:ext>
              </a:extLst>
            </p:cNvPr>
            <p:cNvSpPr>
              <a:spLocks noChangeArrowheads="1"/>
            </p:cNvSpPr>
            <p:nvPr/>
          </p:nvSpPr>
          <p:spPr bwMode="auto">
            <a:xfrm>
              <a:off x="7653338" y="1218406"/>
              <a:ext cx="1634662" cy="569095"/>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29" name="Rectangle 5">
              <a:extLst>
                <a:ext uri="{FF2B5EF4-FFF2-40B4-BE49-F238E27FC236}">
                  <a16:creationId xmlns:a16="http://schemas.microsoft.com/office/drawing/2014/main" id="{0039A01C-7135-EBB8-0A38-7A4DE734BF2E}"/>
                </a:ext>
              </a:extLst>
            </p:cNvPr>
            <p:cNvSpPr>
              <a:spLocks noChangeArrowheads="1"/>
            </p:cNvSpPr>
            <p:nvPr/>
          </p:nvSpPr>
          <p:spPr bwMode="auto">
            <a:xfrm>
              <a:off x="5764951" y="1287463"/>
              <a:ext cx="1338263" cy="43021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輸出功能</a:t>
              </a:r>
              <a:endParaRPr kumimoji="0" lang="en-US" altLang="zh-TW" sz="2200" b="1" dirty="0">
                <a:latin typeface="微軟正黑體" pitchFamily="34" charset="-120"/>
                <a:ea typeface="微軟正黑體" pitchFamily="34" charset="-120"/>
              </a:endParaRPr>
            </a:p>
          </p:txBody>
        </p:sp>
      </p:grpSp>
      <p:sp>
        <p:nvSpPr>
          <p:cNvPr id="22" name="Rectangle 12">
            <a:extLst>
              <a:ext uri="{FF2B5EF4-FFF2-40B4-BE49-F238E27FC236}">
                <a16:creationId xmlns:a16="http://schemas.microsoft.com/office/drawing/2014/main" id="{6ADB966E-1BFD-4F77-A09B-B8F56F252F6D}"/>
              </a:ext>
            </a:extLst>
          </p:cNvPr>
          <p:cNvSpPr>
            <a:spLocks noChangeArrowheads="1"/>
          </p:cNvSpPr>
          <p:nvPr/>
        </p:nvSpPr>
        <p:spPr bwMode="auto">
          <a:xfrm>
            <a:off x="8077200" y="1784328"/>
            <a:ext cx="3897858" cy="4564830"/>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sp>
        <p:nvSpPr>
          <p:cNvPr id="34" name="Rectangle 12">
            <a:extLst>
              <a:ext uri="{FF2B5EF4-FFF2-40B4-BE49-F238E27FC236}">
                <a16:creationId xmlns:a16="http://schemas.microsoft.com/office/drawing/2014/main" id="{B39C89B5-81DC-BF45-8B25-56DD1880BB59}"/>
              </a:ext>
            </a:extLst>
          </p:cNvPr>
          <p:cNvSpPr>
            <a:spLocks noChangeArrowheads="1"/>
          </p:cNvSpPr>
          <p:nvPr/>
        </p:nvSpPr>
        <p:spPr bwMode="auto">
          <a:xfrm>
            <a:off x="7162800" y="2175546"/>
            <a:ext cx="834280" cy="311150"/>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cxnSp>
        <p:nvCxnSpPr>
          <p:cNvPr id="7" name="直線單箭頭接點 6">
            <a:extLst>
              <a:ext uri="{FF2B5EF4-FFF2-40B4-BE49-F238E27FC236}">
                <a16:creationId xmlns:a16="http://schemas.microsoft.com/office/drawing/2014/main" id="{2854641C-7E04-2F89-AC84-CF4F7237107B}"/>
              </a:ext>
            </a:extLst>
          </p:cNvPr>
          <p:cNvCxnSpPr>
            <a:cxnSpLocks noChangeShapeType="1"/>
            <a:stCxn id="34" idx="2"/>
          </p:cNvCxnSpPr>
          <p:nvPr/>
        </p:nvCxnSpPr>
        <p:spPr bwMode="auto">
          <a:xfrm>
            <a:off x="7579940" y="2486696"/>
            <a:ext cx="0" cy="273853"/>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群組 36">
            <a:extLst>
              <a:ext uri="{FF2B5EF4-FFF2-40B4-BE49-F238E27FC236}">
                <a16:creationId xmlns:a16="http://schemas.microsoft.com/office/drawing/2014/main" id="{4F4BD308-F7B6-C95F-7CCE-55BC68E6714C}"/>
              </a:ext>
            </a:extLst>
          </p:cNvPr>
          <p:cNvGrpSpPr>
            <a:grpSpLocks/>
          </p:cNvGrpSpPr>
          <p:nvPr/>
        </p:nvGrpSpPr>
        <p:grpSpPr bwMode="auto">
          <a:xfrm>
            <a:off x="10977707" y="5189121"/>
            <a:ext cx="1143000" cy="989012"/>
            <a:chOff x="7429500" y="-608012"/>
            <a:chExt cx="1143000" cy="989012"/>
          </a:xfrm>
        </p:grpSpPr>
        <p:sp>
          <p:nvSpPr>
            <p:cNvPr id="38" name="爆炸 1 37">
              <a:extLst>
                <a:ext uri="{FF2B5EF4-FFF2-40B4-BE49-F238E27FC236}">
                  <a16:creationId xmlns:a16="http://schemas.microsoft.com/office/drawing/2014/main" id="{832DE552-249F-D713-F79B-301CA80FED34}"/>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58386" name="文字方塊 38">
              <a:extLst>
                <a:ext uri="{FF2B5EF4-FFF2-40B4-BE49-F238E27FC236}">
                  <a16:creationId xmlns:a16="http://schemas.microsoft.com/office/drawing/2014/main" id="{FA770FE3-4030-394F-5204-A66250743BA1}"/>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dirty="0">
                  <a:solidFill>
                    <a:srgbClr val="F1FD7F"/>
                  </a:solidFill>
                  <a:latin typeface="Bernard MT Condensed" panose="02050806060905020404" pitchFamily="18" charset="0"/>
                </a:rPr>
                <a:t>New</a:t>
              </a:r>
              <a:endParaRPr lang="zh-TW" altLang="en-US" dirty="0">
                <a:solidFill>
                  <a:srgbClr val="F1FD7F"/>
                </a:solidFill>
                <a:latin typeface="Bernard MT Condensed" panose="02050806060905020404" pitchFamily="18" charset="0"/>
              </a:endParaRPr>
            </a:p>
          </p:txBody>
        </p:sp>
      </p:grpSp>
      <p:sp>
        <p:nvSpPr>
          <p:cNvPr id="2" name="標題 1">
            <a:extLst>
              <a:ext uri="{FF2B5EF4-FFF2-40B4-BE49-F238E27FC236}">
                <a16:creationId xmlns:a16="http://schemas.microsoft.com/office/drawing/2014/main" id="{8E5F5E3F-1B8A-606F-E2B7-C52141FC2757}"/>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dirty="0">
                <a:solidFill>
                  <a:schemeClr val="accent1"/>
                </a:solidFill>
                <a:latin typeface="微軟正黑體" pitchFamily="34" charset="-120"/>
                <a:ea typeface="微軟正黑體" pitchFamily="34" charset="-120"/>
              </a:rPr>
              <a:t>資料內容頁面－雜誌</a:t>
            </a:r>
            <a:endParaRPr kumimoji="0" lang="en-US" altLang="zh-TW" dirty="0">
              <a:solidFill>
                <a:schemeClr val="accent1"/>
              </a:solidFill>
              <a:latin typeface="微軟正黑體" pitchFamily="34" charset="-120"/>
              <a:ea typeface="微軟正黑體" pitchFamily="34" charset="-120"/>
            </a:endParaRPr>
          </a:p>
        </p:txBody>
      </p:sp>
      <p:cxnSp>
        <p:nvCxnSpPr>
          <p:cNvPr id="8" name="直線單箭頭接點 7">
            <a:extLst>
              <a:ext uri="{FF2B5EF4-FFF2-40B4-BE49-F238E27FC236}">
                <a16:creationId xmlns:a16="http://schemas.microsoft.com/office/drawing/2014/main" id="{777CB849-21AB-7FEC-3046-E02F3A448FF8}"/>
              </a:ext>
            </a:extLst>
          </p:cNvPr>
          <p:cNvCxnSpPr>
            <a:cxnSpLocks noChangeShapeType="1"/>
            <a:stCxn id="11" idx="1"/>
            <a:endCxn id="29" idx="3"/>
          </p:cNvCxnSpPr>
          <p:nvPr/>
        </p:nvCxnSpPr>
        <p:spPr bwMode="auto">
          <a:xfrm flipH="1" flipV="1">
            <a:off x="9633412" y="1240450"/>
            <a:ext cx="550124" cy="385"/>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群組 19">
            <a:extLst>
              <a:ext uri="{FF2B5EF4-FFF2-40B4-BE49-F238E27FC236}">
                <a16:creationId xmlns:a16="http://schemas.microsoft.com/office/drawing/2014/main" id="{EB79F053-1246-4C21-1A09-01D842E6F986}"/>
              </a:ext>
            </a:extLst>
          </p:cNvPr>
          <p:cNvGrpSpPr>
            <a:grpSpLocks/>
          </p:cNvGrpSpPr>
          <p:nvPr/>
        </p:nvGrpSpPr>
        <p:grpSpPr bwMode="auto">
          <a:xfrm>
            <a:off x="452971" y="1807900"/>
            <a:ext cx="4997635" cy="1046440"/>
            <a:chOff x="1616075" y="2069959"/>
            <a:chExt cx="4997633" cy="1046439"/>
          </a:xfrm>
        </p:grpSpPr>
        <p:sp>
          <p:nvSpPr>
            <p:cNvPr id="36" name="Rectangle 21">
              <a:extLst>
                <a:ext uri="{FF2B5EF4-FFF2-40B4-BE49-F238E27FC236}">
                  <a16:creationId xmlns:a16="http://schemas.microsoft.com/office/drawing/2014/main" id="{16073D95-1EBB-7432-BD1C-3AD27AC5AE0D}"/>
                </a:ext>
              </a:extLst>
            </p:cNvPr>
            <p:cNvSpPr>
              <a:spLocks noChangeArrowheads="1"/>
            </p:cNvSpPr>
            <p:nvPr/>
          </p:nvSpPr>
          <p:spPr bwMode="auto">
            <a:xfrm>
              <a:off x="1616075" y="2437605"/>
              <a:ext cx="1833029" cy="311149"/>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42" name="Rectangle 5">
              <a:extLst>
                <a:ext uri="{FF2B5EF4-FFF2-40B4-BE49-F238E27FC236}">
                  <a16:creationId xmlns:a16="http://schemas.microsoft.com/office/drawing/2014/main" id="{728F8C23-5095-95BE-836B-0046D3CB9954}"/>
                </a:ext>
              </a:extLst>
            </p:cNvPr>
            <p:cNvSpPr>
              <a:spLocks noChangeArrowheads="1"/>
            </p:cNvSpPr>
            <p:nvPr/>
          </p:nvSpPr>
          <p:spPr bwMode="auto">
            <a:xfrm>
              <a:off x="4016164" y="2069959"/>
              <a:ext cx="2597544" cy="1046439"/>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翻頁功能</a:t>
              </a:r>
              <a:endParaRPr kumimoji="0" lang="en-US" altLang="zh-TW" sz="2200" b="1" dirty="0">
                <a:latin typeface="微軟正黑體" pitchFamily="34" charset="-120"/>
                <a:ea typeface="微軟正黑體" pitchFamily="34" charset="-120"/>
              </a:endParaRPr>
            </a:p>
            <a:p>
              <a:pPr eaLnBrk="1" hangingPunct="1">
                <a:defRPr/>
              </a:pPr>
              <a:r>
                <a:rPr kumimoji="0" lang="zh-TW" altLang="en-US" sz="2000" dirty="0">
                  <a:latin typeface="微軟正黑體" pitchFamily="34" charset="-120"/>
                  <a:ea typeface="微軟正黑體" pitchFamily="34" charset="-120"/>
                </a:rPr>
                <a:t>點擊左右箭頭翻頁或輸入數字再按「執行」</a:t>
              </a:r>
            </a:p>
          </p:txBody>
        </p:sp>
        <p:cxnSp>
          <p:nvCxnSpPr>
            <p:cNvPr id="58394" name="肘形接點 48">
              <a:extLst>
                <a:ext uri="{FF2B5EF4-FFF2-40B4-BE49-F238E27FC236}">
                  <a16:creationId xmlns:a16="http://schemas.microsoft.com/office/drawing/2014/main" id="{00806637-3AAB-9942-1B45-06C04BFB034F}"/>
                </a:ext>
              </a:extLst>
            </p:cNvPr>
            <p:cNvCxnSpPr>
              <a:cxnSpLocks noChangeShapeType="1"/>
              <a:stCxn id="36" idx="3"/>
              <a:endCxn id="42" idx="1"/>
            </p:cNvCxnSpPr>
            <p:nvPr/>
          </p:nvCxnSpPr>
          <p:spPr bwMode="auto">
            <a:xfrm flipV="1">
              <a:off x="3449104" y="2593178"/>
              <a:ext cx="567060" cy="2"/>
            </a:xfrm>
            <a:prstGeom prst="straightConnector1">
              <a:avLst/>
            </a:prstGeom>
            <a:noFill/>
            <a:ln w="38100"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Rectangle 5">
            <a:extLst>
              <a:ext uri="{FF2B5EF4-FFF2-40B4-BE49-F238E27FC236}">
                <a16:creationId xmlns:a16="http://schemas.microsoft.com/office/drawing/2014/main" id="{5F21737B-E348-7C8F-AB5E-66986C693E9F}"/>
              </a:ext>
            </a:extLst>
          </p:cNvPr>
          <p:cNvSpPr>
            <a:spLocks noChangeArrowheads="1"/>
          </p:cNvSpPr>
          <p:nvPr/>
        </p:nvSpPr>
        <p:spPr bwMode="auto">
          <a:xfrm>
            <a:off x="7033085" y="6116428"/>
            <a:ext cx="4932447" cy="40011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000" dirty="0">
                <a:latin typeface="微軟正黑體" pitchFamily="34" charset="-120"/>
                <a:ea typeface="微軟正黑體" pitchFamily="34" charset="-120"/>
              </a:rPr>
              <a:t>雜誌也能使用</a:t>
            </a:r>
            <a:r>
              <a:rPr kumimoji="0" lang="en-US" altLang="zh-TW" sz="2000" b="1" dirty="0">
                <a:latin typeface="微軟正黑體" pitchFamily="34" charset="-120"/>
                <a:ea typeface="微軟正黑體" pitchFamily="34" charset="-120"/>
              </a:rPr>
              <a:t>Research</a:t>
            </a:r>
            <a:r>
              <a:rPr kumimoji="0" lang="zh-TW" altLang="en-US" sz="2000" b="1" dirty="0">
                <a:latin typeface="微軟正黑體" pitchFamily="34" charset="-120"/>
                <a:ea typeface="微軟正黑體" pitchFamily="34" charset="-120"/>
              </a:rPr>
              <a:t> </a:t>
            </a:r>
            <a:r>
              <a:rPr kumimoji="0" lang="en-US" altLang="zh-TW" sz="2000" b="1" dirty="0">
                <a:latin typeface="微軟正黑體" pitchFamily="34" charset="-120"/>
                <a:ea typeface="微軟正黑體" pitchFamily="34" charset="-120"/>
              </a:rPr>
              <a:t>Assistant</a:t>
            </a:r>
            <a:r>
              <a:rPr kumimoji="0" lang="zh-TW" altLang="en-US" sz="2000" b="1" dirty="0">
                <a:latin typeface="微軟正黑體" pitchFamily="34" charset="-120"/>
                <a:ea typeface="微軟正黑體" pitchFamily="34" charset="-120"/>
              </a:rPr>
              <a:t> </a:t>
            </a:r>
            <a:r>
              <a:rPr kumimoji="0" lang="en-US" altLang="zh-TW" sz="2000" b="1" dirty="0">
                <a:latin typeface="微軟正黑體" pitchFamily="34" charset="-120"/>
                <a:ea typeface="微軟正黑體" pitchFamily="34" charset="-120"/>
              </a:rPr>
              <a:t>AI</a:t>
            </a:r>
            <a:r>
              <a:rPr kumimoji="0" lang="zh-TW" altLang="en-US" sz="2000" b="1" dirty="0">
                <a:latin typeface="微軟正黑體" pitchFamily="34" charset="-120"/>
                <a:ea typeface="微軟正黑體" pitchFamily="34" charset="-120"/>
              </a:rPr>
              <a:t>功能</a:t>
            </a:r>
            <a:endParaRPr kumimoji="0" lang="en-US" altLang="zh-TW" sz="2000" dirty="0">
              <a:latin typeface="微軟正黑體" pitchFamily="34" charset="-120"/>
              <a:ea typeface="微軟正黑體" pitchFamily="34" charset="-120"/>
            </a:endParaRPr>
          </a:p>
        </p:txBody>
      </p:sp>
      <p:grpSp>
        <p:nvGrpSpPr>
          <p:cNvPr id="57353" name="Group 23">
            <a:extLst>
              <a:ext uri="{FF2B5EF4-FFF2-40B4-BE49-F238E27FC236}">
                <a16:creationId xmlns:a16="http://schemas.microsoft.com/office/drawing/2014/main" id="{9F2C6316-0246-015D-2C17-AA6B28DB06C3}"/>
              </a:ext>
            </a:extLst>
          </p:cNvPr>
          <p:cNvGrpSpPr>
            <a:grpSpLocks/>
          </p:cNvGrpSpPr>
          <p:nvPr/>
        </p:nvGrpSpPr>
        <p:grpSpPr bwMode="auto">
          <a:xfrm>
            <a:off x="4128591" y="2760549"/>
            <a:ext cx="3849021" cy="3186403"/>
            <a:chOff x="7314980" y="4266445"/>
            <a:chExt cx="4852369" cy="2863502"/>
          </a:xfrm>
        </p:grpSpPr>
        <p:sp>
          <p:nvSpPr>
            <p:cNvPr id="58387" name="Up Arrow 25">
              <a:extLst>
                <a:ext uri="{FF2B5EF4-FFF2-40B4-BE49-F238E27FC236}">
                  <a16:creationId xmlns:a16="http://schemas.microsoft.com/office/drawing/2014/main" id="{B6E93D1D-621A-4DEC-CA35-905961A35F62}"/>
                </a:ext>
              </a:extLst>
            </p:cNvPr>
            <p:cNvSpPr>
              <a:spLocks noChangeArrowheads="1"/>
            </p:cNvSpPr>
            <p:nvPr/>
          </p:nvSpPr>
          <p:spPr bwMode="auto">
            <a:xfrm rot="-5400000">
              <a:off x="7162873" y="6520421"/>
              <a:ext cx="761633" cy="457420"/>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eaVert"/>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endParaRPr kumimoji="0" lang="zh-TW" altLang="zh-TW">
                <a:latin typeface="微軟正黑體" panose="020B0604030504040204" pitchFamily="34" charset="-120"/>
                <a:ea typeface="微軟正黑體" panose="020B0604030504040204" pitchFamily="34" charset="-120"/>
              </a:endParaRPr>
            </a:p>
          </p:txBody>
        </p:sp>
        <p:sp>
          <p:nvSpPr>
            <p:cNvPr id="33" name="Rectangle 5">
              <a:extLst>
                <a:ext uri="{FF2B5EF4-FFF2-40B4-BE49-F238E27FC236}">
                  <a16:creationId xmlns:a16="http://schemas.microsoft.com/office/drawing/2014/main" id="{C605904B-F457-546F-6163-CAF7C61599AF}"/>
                </a:ext>
              </a:extLst>
            </p:cNvPr>
            <p:cNvSpPr>
              <a:spLocks noChangeArrowheads="1"/>
            </p:cNvSpPr>
            <p:nvPr/>
          </p:nvSpPr>
          <p:spPr bwMode="auto">
            <a:xfrm>
              <a:off x="10071073" y="4266445"/>
              <a:ext cx="2096276" cy="691468"/>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切換單頁或跨頁瀏覽</a:t>
              </a:r>
              <a:endParaRPr kumimoji="0" lang="en-US" altLang="zh-TW" sz="2000"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33203370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57353"/>
                                        </p:tgtEl>
                                        <p:attrNameLst>
                                          <p:attrName>style.visibility</p:attrName>
                                        </p:attrNameLst>
                                      </p:cBhvr>
                                      <p:to>
                                        <p:strVal val="visible"/>
                                      </p:to>
                                    </p:set>
                                    <p:animEffect transition="in" filter="fade">
                                      <p:cBhvr>
                                        <p:cTn id="32" dur="500"/>
                                        <p:tgtEl>
                                          <p:spTgt spid="57353"/>
                                        </p:tgtEl>
                                      </p:cBhvr>
                                    </p:animEffect>
                                  </p:childTnLst>
                                </p:cTn>
                              </p:par>
                              <p:par>
                                <p:cTn id="33" presetID="10" presetClass="exit" presetSubtype="0" fill="hold" nodeType="with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xit" presetSubtype="0" fill="hold" nodeType="withEffect">
                                  <p:stCondLst>
                                    <p:cond delay="0"/>
                                  </p:stCondLst>
                                  <p:childTnLst>
                                    <p:animEffect transition="out" filter="fade">
                                      <p:cBhvr>
                                        <p:cTn id="51" dur="500"/>
                                        <p:tgtEl>
                                          <p:spTgt spid="57353"/>
                                        </p:tgtEl>
                                      </p:cBhvr>
                                    </p:animEffect>
                                    <p:set>
                                      <p:cBhvr>
                                        <p:cTn id="52" dur="1" fill="hold">
                                          <p:stCondLst>
                                            <p:cond delay="499"/>
                                          </p:stCondLst>
                                        </p:cTn>
                                        <p:tgtEl>
                                          <p:spTgt spid="5735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34" grpId="1"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DA86-0875-3A2F-2469-D415D70C1BFF}"/>
            </a:ext>
          </a:extLst>
        </p:cNvPr>
        <p:cNvGrpSpPr/>
        <p:nvPr/>
      </p:nvGrpSpPr>
      <p:grpSpPr>
        <a:xfrm>
          <a:off x="0" y="0"/>
          <a:ext cx="0" cy="0"/>
          <a:chOff x="0" y="0"/>
          <a:chExt cx="0" cy="0"/>
        </a:xfrm>
      </p:grpSpPr>
      <p:pic>
        <p:nvPicPr>
          <p:cNvPr id="58370" name="圖片 1">
            <a:extLst>
              <a:ext uri="{FF2B5EF4-FFF2-40B4-BE49-F238E27FC236}">
                <a16:creationId xmlns:a16="http://schemas.microsoft.com/office/drawing/2014/main" id="{FEEAF4BA-2EE8-6B7A-C854-925B85AE92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26467" y="891131"/>
            <a:ext cx="11739065" cy="54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15">
            <a:extLst>
              <a:ext uri="{FF2B5EF4-FFF2-40B4-BE49-F238E27FC236}">
                <a16:creationId xmlns:a16="http://schemas.microsoft.com/office/drawing/2014/main" id="{66F4C53C-D355-1D57-E8C5-EB8F5FE5DD6B}"/>
              </a:ext>
            </a:extLst>
          </p:cNvPr>
          <p:cNvSpPr>
            <a:spLocks noChangeArrowheads="1"/>
          </p:cNvSpPr>
          <p:nvPr/>
        </p:nvSpPr>
        <p:spPr bwMode="auto">
          <a:xfrm>
            <a:off x="7086600" y="25908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A612CDA0-FBDA-00E8-E120-D106981BFE7F}"/>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dirty="0">
                <a:solidFill>
                  <a:schemeClr val="accent1"/>
                </a:solidFill>
                <a:latin typeface="微軟正黑體" pitchFamily="34" charset="-120"/>
                <a:ea typeface="微軟正黑體" pitchFamily="34" charset="-120"/>
              </a:rPr>
              <a:t>資料內容頁面－雜誌</a:t>
            </a:r>
            <a:endParaRPr kumimoji="0" lang="en-US" altLang="zh-TW" dirty="0">
              <a:solidFill>
                <a:schemeClr val="accent1"/>
              </a:solidFill>
              <a:latin typeface="微軟正黑體" pitchFamily="34" charset="-120"/>
              <a:ea typeface="微軟正黑體" pitchFamily="34" charset="-120"/>
            </a:endParaRPr>
          </a:p>
        </p:txBody>
      </p:sp>
      <p:grpSp>
        <p:nvGrpSpPr>
          <p:cNvPr id="26" name="群組 25">
            <a:extLst>
              <a:ext uri="{FF2B5EF4-FFF2-40B4-BE49-F238E27FC236}">
                <a16:creationId xmlns:a16="http://schemas.microsoft.com/office/drawing/2014/main" id="{6317A3DD-AC8B-5ACE-EBC3-7A4C3942EEB6}"/>
              </a:ext>
            </a:extLst>
          </p:cNvPr>
          <p:cNvGrpSpPr>
            <a:grpSpLocks/>
          </p:cNvGrpSpPr>
          <p:nvPr/>
        </p:nvGrpSpPr>
        <p:grpSpPr bwMode="auto">
          <a:xfrm>
            <a:off x="385909" y="2604978"/>
            <a:ext cx="1595291" cy="1111000"/>
            <a:chOff x="1616075" y="2437605"/>
            <a:chExt cx="1595290" cy="1110998"/>
          </a:xfrm>
        </p:grpSpPr>
        <p:sp>
          <p:nvSpPr>
            <p:cNvPr id="27" name="Rectangle 21">
              <a:extLst>
                <a:ext uri="{FF2B5EF4-FFF2-40B4-BE49-F238E27FC236}">
                  <a16:creationId xmlns:a16="http://schemas.microsoft.com/office/drawing/2014/main" id="{3DB75D7C-DDA0-0497-1B87-1201E91797BC}"/>
                </a:ext>
              </a:extLst>
            </p:cNvPr>
            <p:cNvSpPr>
              <a:spLocks noChangeArrowheads="1"/>
            </p:cNvSpPr>
            <p:nvPr/>
          </p:nvSpPr>
          <p:spPr bwMode="auto">
            <a:xfrm>
              <a:off x="1616075" y="2437605"/>
              <a:ext cx="270756" cy="311149"/>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30" name="Rectangle 5">
              <a:extLst>
                <a:ext uri="{FF2B5EF4-FFF2-40B4-BE49-F238E27FC236}">
                  <a16:creationId xmlns:a16="http://schemas.microsoft.com/office/drawing/2014/main" id="{D2AFDBD5-2B01-1792-E2C4-7A8947051EDE}"/>
                </a:ext>
              </a:extLst>
            </p:cNvPr>
            <p:cNvSpPr>
              <a:spLocks noChangeArrowheads="1"/>
            </p:cNvSpPr>
            <p:nvPr/>
          </p:nvSpPr>
          <p:spPr bwMode="auto">
            <a:xfrm>
              <a:off x="1616076" y="3117717"/>
              <a:ext cx="1595289" cy="430886"/>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全螢幕瀏覽</a:t>
              </a:r>
              <a:endParaRPr kumimoji="0" lang="zh-TW" altLang="en-US" sz="2000" dirty="0">
                <a:latin typeface="微軟正黑體" pitchFamily="34" charset="-120"/>
                <a:ea typeface="微軟正黑體" pitchFamily="34" charset="-120"/>
              </a:endParaRPr>
            </a:p>
          </p:txBody>
        </p:sp>
        <p:cxnSp>
          <p:nvCxnSpPr>
            <p:cNvPr id="31" name="肘形接點 48">
              <a:extLst>
                <a:ext uri="{FF2B5EF4-FFF2-40B4-BE49-F238E27FC236}">
                  <a16:creationId xmlns:a16="http://schemas.microsoft.com/office/drawing/2014/main" id="{00F7C620-AFE7-F8F9-D864-33125DC147C2}"/>
                </a:ext>
              </a:extLst>
            </p:cNvPr>
            <p:cNvCxnSpPr>
              <a:cxnSpLocks noChangeShapeType="1"/>
              <a:stCxn id="27" idx="2"/>
            </p:cNvCxnSpPr>
            <p:nvPr/>
          </p:nvCxnSpPr>
          <p:spPr bwMode="auto">
            <a:xfrm>
              <a:off x="1751453" y="2748754"/>
              <a:ext cx="0" cy="368964"/>
            </a:xfrm>
            <a:prstGeom prst="straightConnector1">
              <a:avLst/>
            </a:prstGeom>
            <a:noFill/>
            <a:ln w="38100"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8" name="圖片 47">
            <a:extLst>
              <a:ext uri="{FF2B5EF4-FFF2-40B4-BE49-F238E27FC236}">
                <a16:creationId xmlns:a16="http://schemas.microsoft.com/office/drawing/2014/main" id="{8F0CEE30-2A79-081B-25B3-2724A73EDD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31587" y="829745"/>
            <a:ext cx="8380628" cy="6000693"/>
          </a:xfrm>
          <a:prstGeom prst="rect">
            <a:avLst/>
          </a:prstGeom>
        </p:spPr>
      </p:pic>
      <p:sp>
        <p:nvSpPr>
          <p:cNvPr id="49" name="Rectangle 5">
            <a:extLst>
              <a:ext uri="{FF2B5EF4-FFF2-40B4-BE49-F238E27FC236}">
                <a16:creationId xmlns:a16="http://schemas.microsoft.com/office/drawing/2014/main" id="{A63D1D8F-7E7A-106C-4DEF-9B41213D1BE3}"/>
              </a:ext>
            </a:extLst>
          </p:cNvPr>
          <p:cNvSpPr>
            <a:spLocks noChangeArrowheads="1"/>
          </p:cNvSpPr>
          <p:nvPr/>
        </p:nvSpPr>
        <p:spPr bwMode="auto">
          <a:xfrm>
            <a:off x="6650349" y="1137711"/>
            <a:ext cx="2232102" cy="40011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000" dirty="0">
                <a:latin typeface="微軟正黑體" pitchFamily="34" charset="-120"/>
                <a:ea typeface="微軟正黑體" pitchFamily="34" charset="-120"/>
              </a:rPr>
              <a:t>跨頁間流暢無縫隙</a:t>
            </a:r>
            <a:endParaRPr kumimoji="0" lang="en-US" altLang="zh-TW" sz="2000" dirty="0">
              <a:latin typeface="微軟正黑體" pitchFamily="34" charset="-120"/>
              <a:ea typeface="微軟正黑體" pitchFamily="34" charset="-120"/>
            </a:endParaRPr>
          </a:p>
        </p:txBody>
      </p:sp>
      <p:grpSp>
        <p:nvGrpSpPr>
          <p:cNvPr id="50" name="群組 49">
            <a:extLst>
              <a:ext uri="{FF2B5EF4-FFF2-40B4-BE49-F238E27FC236}">
                <a16:creationId xmlns:a16="http://schemas.microsoft.com/office/drawing/2014/main" id="{A394A331-BEB0-016A-58BB-C98A047043D6}"/>
              </a:ext>
            </a:extLst>
          </p:cNvPr>
          <p:cNvGrpSpPr>
            <a:grpSpLocks/>
          </p:cNvGrpSpPr>
          <p:nvPr/>
        </p:nvGrpSpPr>
        <p:grpSpPr bwMode="auto">
          <a:xfrm>
            <a:off x="7893078" y="5638800"/>
            <a:ext cx="1940646" cy="1097016"/>
            <a:chOff x="1205624" y="3639068"/>
            <a:chExt cx="1940645" cy="1097015"/>
          </a:xfrm>
        </p:grpSpPr>
        <p:sp>
          <p:nvSpPr>
            <p:cNvPr id="51" name="Rectangle 21">
              <a:extLst>
                <a:ext uri="{FF2B5EF4-FFF2-40B4-BE49-F238E27FC236}">
                  <a16:creationId xmlns:a16="http://schemas.microsoft.com/office/drawing/2014/main" id="{C1DBF6C9-C4B9-D4FE-6948-8B2DB49EE5DE}"/>
                </a:ext>
              </a:extLst>
            </p:cNvPr>
            <p:cNvSpPr>
              <a:spLocks noChangeArrowheads="1"/>
            </p:cNvSpPr>
            <p:nvPr/>
          </p:nvSpPr>
          <p:spPr bwMode="auto">
            <a:xfrm>
              <a:off x="2031947" y="4448083"/>
              <a:ext cx="288000" cy="288000"/>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52" name="Rectangle 5">
              <a:extLst>
                <a:ext uri="{FF2B5EF4-FFF2-40B4-BE49-F238E27FC236}">
                  <a16:creationId xmlns:a16="http://schemas.microsoft.com/office/drawing/2014/main" id="{185D4D4B-5910-E809-4CBB-A7CECB86C944}"/>
                </a:ext>
              </a:extLst>
            </p:cNvPr>
            <p:cNvSpPr>
              <a:spLocks noChangeArrowheads="1"/>
            </p:cNvSpPr>
            <p:nvPr/>
          </p:nvSpPr>
          <p:spPr bwMode="auto">
            <a:xfrm>
              <a:off x="1205624" y="3639068"/>
              <a:ext cx="1940645" cy="430887"/>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a:latin typeface="微軟正黑體" pitchFamily="34" charset="-120"/>
                  <a:ea typeface="微軟正黑體" pitchFamily="34" charset="-120"/>
                </a:rPr>
                <a:t>保存本頁圖檔</a:t>
              </a:r>
              <a:endParaRPr kumimoji="0" lang="zh-TW" altLang="en-US" sz="2000" dirty="0">
                <a:latin typeface="微軟正黑體" pitchFamily="34" charset="-120"/>
                <a:ea typeface="微軟正黑體" pitchFamily="34" charset="-120"/>
              </a:endParaRPr>
            </a:p>
          </p:txBody>
        </p:sp>
        <p:cxnSp>
          <p:nvCxnSpPr>
            <p:cNvPr id="53" name="肘形接點 48">
              <a:extLst>
                <a:ext uri="{FF2B5EF4-FFF2-40B4-BE49-F238E27FC236}">
                  <a16:creationId xmlns:a16="http://schemas.microsoft.com/office/drawing/2014/main" id="{F898D942-E5DE-706E-53CE-178576B3BB6D}"/>
                </a:ext>
              </a:extLst>
            </p:cNvPr>
            <p:cNvCxnSpPr>
              <a:cxnSpLocks noChangeShapeType="1"/>
              <a:stCxn id="51" idx="0"/>
              <a:endCxn id="52" idx="2"/>
            </p:cNvCxnSpPr>
            <p:nvPr/>
          </p:nvCxnSpPr>
          <p:spPr bwMode="auto">
            <a:xfrm flipV="1">
              <a:off x="2175947" y="4069955"/>
              <a:ext cx="0" cy="378129"/>
            </a:xfrm>
            <a:prstGeom prst="straightConnector1">
              <a:avLst/>
            </a:prstGeom>
            <a:noFill/>
            <a:ln w="38100"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350" name="群組 57349">
            <a:extLst>
              <a:ext uri="{FF2B5EF4-FFF2-40B4-BE49-F238E27FC236}">
                <a16:creationId xmlns:a16="http://schemas.microsoft.com/office/drawing/2014/main" id="{192D1EC1-7140-738E-AF2F-8E03ADA385AF}"/>
              </a:ext>
            </a:extLst>
          </p:cNvPr>
          <p:cNvGrpSpPr>
            <a:grpSpLocks/>
          </p:cNvGrpSpPr>
          <p:nvPr/>
        </p:nvGrpSpPr>
        <p:grpSpPr bwMode="auto">
          <a:xfrm>
            <a:off x="6136332" y="5638800"/>
            <a:ext cx="2232404" cy="1092503"/>
            <a:chOff x="2031946" y="3643581"/>
            <a:chExt cx="2232402" cy="1092502"/>
          </a:xfrm>
        </p:grpSpPr>
        <p:sp>
          <p:nvSpPr>
            <p:cNvPr id="57351" name="Rectangle 21">
              <a:extLst>
                <a:ext uri="{FF2B5EF4-FFF2-40B4-BE49-F238E27FC236}">
                  <a16:creationId xmlns:a16="http://schemas.microsoft.com/office/drawing/2014/main" id="{34E24F61-68FF-6E7E-F6DD-034F4318C17C}"/>
                </a:ext>
              </a:extLst>
            </p:cNvPr>
            <p:cNvSpPr>
              <a:spLocks noChangeArrowheads="1"/>
            </p:cNvSpPr>
            <p:nvPr/>
          </p:nvSpPr>
          <p:spPr bwMode="auto">
            <a:xfrm>
              <a:off x="2031946" y="4448083"/>
              <a:ext cx="2232402" cy="288000"/>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dirty="0">
                <a:latin typeface="微軟正黑體" pitchFamily="34" charset="-120"/>
                <a:ea typeface="微軟正黑體" pitchFamily="34" charset="-120"/>
              </a:endParaRPr>
            </a:p>
          </p:txBody>
        </p:sp>
        <p:sp>
          <p:nvSpPr>
            <p:cNvPr id="57352" name="Rectangle 5">
              <a:extLst>
                <a:ext uri="{FF2B5EF4-FFF2-40B4-BE49-F238E27FC236}">
                  <a16:creationId xmlns:a16="http://schemas.microsoft.com/office/drawing/2014/main" id="{C018C559-9BDA-B64A-AE9E-6BCA42292A79}"/>
                </a:ext>
              </a:extLst>
            </p:cNvPr>
            <p:cNvSpPr>
              <a:spLocks noChangeArrowheads="1"/>
            </p:cNvSpPr>
            <p:nvPr/>
          </p:nvSpPr>
          <p:spPr bwMode="auto">
            <a:xfrm>
              <a:off x="2031946" y="3643581"/>
              <a:ext cx="1625115" cy="430887"/>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縮放、旋轉</a:t>
              </a:r>
              <a:endParaRPr kumimoji="0" lang="zh-TW" altLang="en-US" sz="2000" dirty="0">
                <a:latin typeface="微軟正黑體" pitchFamily="34" charset="-120"/>
                <a:ea typeface="微軟正黑體" pitchFamily="34" charset="-120"/>
              </a:endParaRPr>
            </a:p>
          </p:txBody>
        </p:sp>
        <p:cxnSp>
          <p:nvCxnSpPr>
            <p:cNvPr id="57354" name="肘形接點 48">
              <a:extLst>
                <a:ext uri="{FF2B5EF4-FFF2-40B4-BE49-F238E27FC236}">
                  <a16:creationId xmlns:a16="http://schemas.microsoft.com/office/drawing/2014/main" id="{A1F0201D-704B-806F-EAFA-543ED87BCC74}"/>
                </a:ext>
              </a:extLst>
            </p:cNvPr>
            <p:cNvCxnSpPr>
              <a:cxnSpLocks noChangeShapeType="1"/>
              <a:endCxn id="57352" idx="2"/>
            </p:cNvCxnSpPr>
            <p:nvPr/>
          </p:nvCxnSpPr>
          <p:spPr bwMode="auto">
            <a:xfrm flipV="1">
              <a:off x="2844503" y="4074468"/>
              <a:ext cx="0" cy="373616"/>
            </a:xfrm>
            <a:prstGeom prst="straightConnector1">
              <a:avLst/>
            </a:prstGeom>
            <a:noFill/>
            <a:ln w="38100"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75342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350"/>
                                        </p:tgtEl>
                                        <p:attrNameLst>
                                          <p:attrName>style.visibility</p:attrName>
                                        </p:attrNameLst>
                                      </p:cBhvr>
                                      <p:to>
                                        <p:strVal val="visible"/>
                                      </p:to>
                                    </p:set>
                                    <p:animEffect transition="in" filter="fade">
                                      <p:cBhvr>
                                        <p:cTn id="21" dur="500"/>
                                        <p:tgtEl>
                                          <p:spTgt spid="573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78BC9-21FA-D764-DAD3-3C12C7B39747}"/>
            </a:ext>
          </a:extLst>
        </p:cNvPr>
        <p:cNvGrpSpPr/>
        <p:nvPr/>
      </p:nvGrpSpPr>
      <p:grpSpPr>
        <a:xfrm>
          <a:off x="0" y="0"/>
          <a:ext cx="0" cy="0"/>
          <a:chOff x="0" y="0"/>
          <a:chExt cx="0" cy="0"/>
        </a:xfrm>
      </p:grpSpPr>
      <p:grpSp>
        <p:nvGrpSpPr>
          <p:cNvPr id="9" name="群組 8">
            <a:extLst>
              <a:ext uri="{FF2B5EF4-FFF2-40B4-BE49-F238E27FC236}">
                <a16:creationId xmlns:a16="http://schemas.microsoft.com/office/drawing/2014/main" id="{CBD13B48-F819-AC7D-5F5E-EC9BC4762C33}"/>
              </a:ext>
            </a:extLst>
          </p:cNvPr>
          <p:cNvGrpSpPr/>
          <p:nvPr/>
        </p:nvGrpSpPr>
        <p:grpSpPr>
          <a:xfrm>
            <a:off x="1999060" y="0"/>
            <a:ext cx="8241755" cy="6840511"/>
            <a:chOff x="3676773" y="138008"/>
            <a:chExt cx="8241755" cy="6840511"/>
          </a:xfrm>
        </p:grpSpPr>
        <p:pic>
          <p:nvPicPr>
            <p:cNvPr id="4" name="圖片 3" descr="一張含有 文字, 螢幕擷取畫面, 多媒體軟體, 軟體 的圖片&#10;&#10;AI 產生的內容可能不正確。">
              <a:extLst>
                <a:ext uri="{FF2B5EF4-FFF2-40B4-BE49-F238E27FC236}">
                  <a16:creationId xmlns:a16="http://schemas.microsoft.com/office/drawing/2014/main" id="{188437C1-2DDE-CDF4-1215-95EB168FCFF4}"/>
                </a:ext>
              </a:extLst>
            </p:cNvPr>
            <p:cNvPicPr>
              <a:picLocks noChangeAspect="1"/>
            </p:cNvPicPr>
            <p:nvPr/>
          </p:nvPicPr>
          <p:blipFill>
            <a:blip r:embed="rId3"/>
            <a:srcRect t="5841"/>
            <a:stretch>
              <a:fillRect/>
            </a:stretch>
          </p:blipFill>
          <p:spPr>
            <a:xfrm>
              <a:off x="3676773" y="138008"/>
              <a:ext cx="8241755" cy="3604620"/>
            </a:xfrm>
            <a:prstGeom prst="rect">
              <a:avLst/>
            </a:prstGeom>
          </p:spPr>
        </p:pic>
        <p:pic>
          <p:nvPicPr>
            <p:cNvPr id="7" name="圖片 6" descr="一張含有 文字, 軟體, 數字, 網頁 的圖片&#10;&#10;AI 產生的內容可能不正確。">
              <a:extLst>
                <a:ext uri="{FF2B5EF4-FFF2-40B4-BE49-F238E27FC236}">
                  <a16:creationId xmlns:a16="http://schemas.microsoft.com/office/drawing/2014/main" id="{2FAE4D21-A2DC-359D-765C-4916FC0C3AB2}"/>
                </a:ext>
              </a:extLst>
            </p:cNvPr>
            <p:cNvPicPr>
              <a:picLocks noChangeAspect="1"/>
            </p:cNvPicPr>
            <p:nvPr/>
          </p:nvPicPr>
          <p:blipFill>
            <a:blip r:embed="rId4"/>
            <a:srcRect b="3166"/>
            <a:stretch>
              <a:fillRect/>
            </a:stretch>
          </p:blipFill>
          <p:spPr>
            <a:xfrm>
              <a:off x="3676773" y="3279916"/>
              <a:ext cx="8241755" cy="3698603"/>
            </a:xfrm>
            <a:prstGeom prst="rect">
              <a:avLst/>
            </a:prstGeom>
          </p:spPr>
        </p:pic>
      </p:grpSp>
      <p:sp>
        <p:nvSpPr>
          <p:cNvPr id="26" name="Rectangle 12">
            <a:extLst>
              <a:ext uri="{FF2B5EF4-FFF2-40B4-BE49-F238E27FC236}">
                <a16:creationId xmlns:a16="http://schemas.microsoft.com/office/drawing/2014/main" id="{B571A05B-ECBB-8A73-D010-169F39B67AE4}"/>
              </a:ext>
            </a:extLst>
          </p:cNvPr>
          <p:cNvSpPr>
            <a:spLocks noChangeArrowheads="1"/>
          </p:cNvSpPr>
          <p:nvPr/>
        </p:nvSpPr>
        <p:spPr bwMode="auto">
          <a:xfrm>
            <a:off x="7499305" y="3336249"/>
            <a:ext cx="2709453" cy="3456076"/>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sp>
        <p:nvSpPr>
          <p:cNvPr id="58371" name="Rectangle 15">
            <a:extLst>
              <a:ext uri="{FF2B5EF4-FFF2-40B4-BE49-F238E27FC236}">
                <a16:creationId xmlns:a16="http://schemas.microsoft.com/office/drawing/2014/main" id="{7B6C182A-15DC-866B-116E-BC9702C72652}"/>
              </a:ext>
            </a:extLst>
          </p:cNvPr>
          <p:cNvSpPr>
            <a:spLocks noChangeArrowheads="1"/>
          </p:cNvSpPr>
          <p:nvPr/>
        </p:nvSpPr>
        <p:spPr bwMode="auto">
          <a:xfrm>
            <a:off x="7086600" y="25908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latin typeface="微軟正黑體" panose="020B0604030504040204" pitchFamily="34" charset="-120"/>
              <a:ea typeface="微軟正黑體" panose="020B0604030504040204" pitchFamily="34" charset="-120"/>
            </a:endParaRPr>
          </a:p>
        </p:txBody>
      </p:sp>
      <p:sp>
        <p:nvSpPr>
          <p:cNvPr id="22" name="Rectangle 12">
            <a:extLst>
              <a:ext uri="{FF2B5EF4-FFF2-40B4-BE49-F238E27FC236}">
                <a16:creationId xmlns:a16="http://schemas.microsoft.com/office/drawing/2014/main" id="{023ABE2E-2D99-73DB-F35E-5EB90E30FF98}"/>
              </a:ext>
            </a:extLst>
          </p:cNvPr>
          <p:cNvSpPr>
            <a:spLocks noChangeArrowheads="1"/>
          </p:cNvSpPr>
          <p:nvPr/>
        </p:nvSpPr>
        <p:spPr bwMode="auto">
          <a:xfrm>
            <a:off x="1972516" y="4077534"/>
            <a:ext cx="3187936" cy="2714791"/>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sp>
        <p:nvSpPr>
          <p:cNvPr id="58387" name="Up Arrow 25">
            <a:extLst>
              <a:ext uri="{FF2B5EF4-FFF2-40B4-BE49-F238E27FC236}">
                <a16:creationId xmlns:a16="http://schemas.microsoft.com/office/drawing/2014/main" id="{17CEB4CE-57A4-727B-0535-4B4B1F59D533}"/>
              </a:ext>
            </a:extLst>
          </p:cNvPr>
          <p:cNvSpPr>
            <a:spLocks noChangeArrowheads="1"/>
          </p:cNvSpPr>
          <p:nvPr/>
        </p:nvSpPr>
        <p:spPr bwMode="auto">
          <a:xfrm rot="16200000">
            <a:off x="1445964" y="5366207"/>
            <a:ext cx="847518" cy="362837"/>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eaVert"/>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endParaRPr kumimoji="0" lang="zh-TW" altLang="zh-TW">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ED9D68D9-5BB9-15DF-24AC-41CB05DF5A22}"/>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dirty="0">
                <a:solidFill>
                  <a:schemeClr val="accent1"/>
                </a:solidFill>
                <a:latin typeface="微軟正黑體" pitchFamily="34" charset="-120"/>
                <a:ea typeface="微軟正黑體" pitchFamily="34" charset="-120"/>
              </a:rPr>
              <a:t>資料內容頁面－影片</a:t>
            </a:r>
            <a:endParaRPr kumimoji="0" lang="en-US" altLang="zh-TW" dirty="0">
              <a:solidFill>
                <a:schemeClr val="accent1"/>
              </a:solidFill>
              <a:latin typeface="微軟正黑體" pitchFamily="34" charset="-120"/>
              <a:ea typeface="微軟正黑體" pitchFamily="34" charset="-120"/>
            </a:endParaRPr>
          </a:p>
        </p:txBody>
      </p:sp>
      <p:cxnSp>
        <p:nvCxnSpPr>
          <p:cNvPr id="8" name="直線單箭頭接點 7">
            <a:extLst>
              <a:ext uri="{FF2B5EF4-FFF2-40B4-BE49-F238E27FC236}">
                <a16:creationId xmlns:a16="http://schemas.microsoft.com/office/drawing/2014/main" id="{866DE916-31EA-9B30-F59F-4F317B244655}"/>
              </a:ext>
            </a:extLst>
          </p:cNvPr>
          <p:cNvCxnSpPr>
            <a:cxnSpLocks noChangeShapeType="1"/>
            <a:stCxn id="11" idx="1"/>
            <a:endCxn id="29" idx="3"/>
          </p:cNvCxnSpPr>
          <p:nvPr/>
        </p:nvCxnSpPr>
        <p:spPr bwMode="auto">
          <a:xfrm flipH="1" flipV="1">
            <a:off x="8654653" y="2972261"/>
            <a:ext cx="489347" cy="16068"/>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5">
            <a:extLst>
              <a:ext uri="{FF2B5EF4-FFF2-40B4-BE49-F238E27FC236}">
                <a16:creationId xmlns:a16="http://schemas.microsoft.com/office/drawing/2014/main" id="{D922910C-3DE2-F8C9-3F08-FCFD38637B2B}"/>
              </a:ext>
            </a:extLst>
          </p:cNvPr>
          <p:cNvSpPr>
            <a:spLocks noChangeArrowheads="1"/>
          </p:cNvSpPr>
          <p:nvPr/>
        </p:nvSpPr>
        <p:spPr bwMode="auto">
          <a:xfrm>
            <a:off x="6236804" y="6088037"/>
            <a:ext cx="5325043" cy="40011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000" dirty="0">
                <a:latin typeface="微軟正黑體" pitchFamily="34" charset="-120"/>
                <a:ea typeface="微軟正黑體" pitchFamily="34" charset="-120"/>
              </a:rPr>
              <a:t>影片也能使用部分</a:t>
            </a:r>
            <a:r>
              <a:rPr kumimoji="0" lang="en-US" altLang="zh-TW" sz="2000" b="1" dirty="0">
                <a:latin typeface="微軟正黑體" pitchFamily="34" charset="-120"/>
                <a:ea typeface="微軟正黑體" pitchFamily="34" charset="-120"/>
              </a:rPr>
              <a:t>Research</a:t>
            </a:r>
            <a:r>
              <a:rPr kumimoji="0" lang="zh-TW" altLang="en-US" sz="2000" b="1" dirty="0">
                <a:latin typeface="微軟正黑體" pitchFamily="34" charset="-120"/>
                <a:ea typeface="微軟正黑體" pitchFamily="34" charset="-120"/>
              </a:rPr>
              <a:t> </a:t>
            </a:r>
            <a:r>
              <a:rPr kumimoji="0" lang="en-US" altLang="zh-TW" sz="2000" b="1" dirty="0">
                <a:latin typeface="微軟正黑體" pitchFamily="34" charset="-120"/>
                <a:ea typeface="微軟正黑體" pitchFamily="34" charset="-120"/>
              </a:rPr>
              <a:t>Assistant</a:t>
            </a:r>
            <a:r>
              <a:rPr kumimoji="0" lang="zh-TW" altLang="en-US" sz="2000" b="1" dirty="0">
                <a:latin typeface="微軟正黑體" pitchFamily="34" charset="-120"/>
                <a:ea typeface="微軟正黑體" pitchFamily="34" charset="-120"/>
              </a:rPr>
              <a:t> </a:t>
            </a:r>
            <a:r>
              <a:rPr kumimoji="0" lang="en-US" altLang="zh-TW" sz="2000" b="1" dirty="0">
                <a:latin typeface="微軟正黑體" pitchFamily="34" charset="-120"/>
                <a:ea typeface="微軟正黑體" pitchFamily="34" charset="-120"/>
              </a:rPr>
              <a:t>AI</a:t>
            </a:r>
            <a:r>
              <a:rPr kumimoji="0" lang="zh-TW" altLang="en-US" sz="2000" b="1" dirty="0">
                <a:latin typeface="微軟正黑體" pitchFamily="34" charset="-120"/>
                <a:ea typeface="微軟正黑體" pitchFamily="34" charset="-120"/>
              </a:rPr>
              <a:t>功能</a:t>
            </a:r>
            <a:endParaRPr kumimoji="0" lang="en-US" altLang="zh-TW" sz="2000" dirty="0">
              <a:latin typeface="微軟正黑體" pitchFamily="34" charset="-120"/>
              <a:ea typeface="微軟正黑體" pitchFamily="34" charset="-120"/>
            </a:endParaRPr>
          </a:p>
        </p:txBody>
      </p:sp>
      <p:grpSp>
        <p:nvGrpSpPr>
          <p:cNvPr id="37" name="群組 36">
            <a:extLst>
              <a:ext uri="{FF2B5EF4-FFF2-40B4-BE49-F238E27FC236}">
                <a16:creationId xmlns:a16="http://schemas.microsoft.com/office/drawing/2014/main" id="{73AC561A-3BDB-3CC6-1BE7-55DCFFD4B38E}"/>
              </a:ext>
            </a:extLst>
          </p:cNvPr>
          <p:cNvGrpSpPr>
            <a:grpSpLocks/>
          </p:cNvGrpSpPr>
          <p:nvPr/>
        </p:nvGrpSpPr>
        <p:grpSpPr bwMode="auto">
          <a:xfrm>
            <a:off x="9782175" y="5035407"/>
            <a:ext cx="1143000" cy="989012"/>
            <a:chOff x="7429500" y="-608012"/>
            <a:chExt cx="1143000" cy="989012"/>
          </a:xfrm>
        </p:grpSpPr>
        <p:sp>
          <p:nvSpPr>
            <p:cNvPr id="38" name="爆炸 1 37">
              <a:extLst>
                <a:ext uri="{FF2B5EF4-FFF2-40B4-BE49-F238E27FC236}">
                  <a16:creationId xmlns:a16="http://schemas.microsoft.com/office/drawing/2014/main" id="{8AEFB5A1-3CD1-B652-E8B7-938B1D86CC2A}"/>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58386" name="文字方塊 38">
              <a:extLst>
                <a:ext uri="{FF2B5EF4-FFF2-40B4-BE49-F238E27FC236}">
                  <a16:creationId xmlns:a16="http://schemas.microsoft.com/office/drawing/2014/main" id="{364C30B7-34EA-3459-5660-7D4541FBA2F0}"/>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dirty="0">
                  <a:solidFill>
                    <a:srgbClr val="F1FD7F"/>
                  </a:solidFill>
                  <a:latin typeface="Bernard MT Condensed" panose="02050806060905020404" pitchFamily="18" charset="0"/>
                </a:rPr>
                <a:t>New</a:t>
              </a:r>
              <a:endParaRPr lang="zh-TW" altLang="en-US" dirty="0">
                <a:solidFill>
                  <a:srgbClr val="F1FD7F"/>
                </a:solidFill>
                <a:latin typeface="Bernard MT Condensed" panose="02050806060905020404" pitchFamily="18" charset="0"/>
              </a:endParaRPr>
            </a:p>
          </p:txBody>
        </p:sp>
      </p:grpSp>
      <p:grpSp>
        <p:nvGrpSpPr>
          <p:cNvPr id="55" name="群組 54">
            <a:extLst>
              <a:ext uri="{FF2B5EF4-FFF2-40B4-BE49-F238E27FC236}">
                <a16:creationId xmlns:a16="http://schemas.microsoft.com/office/drawing/2014/main" id="{0AB12D81-739D-7E18-20E0-C9A070FC89A5}"/>
              </a:ext>
            </a:extLst>
          </p:cNvPr>
          <p:cNvGrpSpPr/>
          <p:nvPr/>
        </p:nvGrpSpPr>
        <p:grpSpPr>
          <a:xfrm>
            <a:off x="5965857" y="635762"/>
            <a:ext cx="4202337" cy="400110"/>
            <a:chOff x="4079033" y="2216804"/>
            <a:chExt cx="7903417" cy="752495"/>
          </a:xfrm>
        </p:grpSpPr>
        <p:sp>
          <p:nvSpPr>
            <p:cNvPr id="57351" name="文字方塊 57350">
              <a:extLst>
                <a:ext uri="{FF2B5EF4-FFF2-40B4-BE49-F238E27FC236}">
                  <a16:creationId xmlns:a16="http://schemas.microsoft.com/office/drawing/2014/main" id="{EBE5B23D-1112-C435-E905-C8368582CAAB}"/>
                </a:ext>
              </a:extLst>
            </p:cNvPr>
            <p:cNvSpPr txBox="1"/>
            <p:nvPr/>
          </p:nvSpPr>
          <p:spPr>
            <a:xfrm>
              <a:off x="4079033" y="2216804"/>
              <a:ext cx="4688615" cy="752495"/>
            </a:xfrm>
            <a:prstGeom prst="rect">
              <a:avLst/>
            </a:prstGeom>
            <a:solidFill>
              <a:schemeClr val="bg1"/>
            </a:solidFill>
            <a:ln w="28575">
              <a:solidFill>
                <a:srgbClr val="FF0000"/>
              </a:solidFill>
            </a:ln>
          </p:spPr>
          <p:txBody>
            <a:bodyPr wrap="none" rtlCol="0">
              <a:spAutoFit/>
            </a:bodyPr>
            <a:lstStyle/>
            <a:p>
              <a:pPr lvl="0">
                <a:defRPr/>
              </a:pPr>
              <a:r>
                <a:rPr lang="zh-TW" altLang="en-US" sz="2000" kern="0" dirty="0">
                  <a:solidFill>
                    <a:srgbClr val="C00000"/>
                  </a:solidFill>
                  <a:latin typeface="微軟正黑體" panose="020B0604030504040204" pitchFamily="34" charset="-120"/>
                  <a:ea typeface="微軟正黑體" panose="020B0604030504040204" pitchFamily="34" charset="-120"/>
                </a:rPr>
                <a:t>可搜尋逐字稿關鍵字</a:t>
              </a:r>
              <a:endParaRPr lang="zh-TW" altLang="en-US" sz="2000" dirty="0">
                <a:latin typeface="微軟正黑體" panose="020B0604030504040204" pitchFamily="34" charset="-120"/>
                <a:ea typeface="微軟正黑體" panose="020B0604030504040204" pitchFamily="34" charset="-120"/>
              </a:endParaRPr>
            </a:p>
          </p:txBody>
        </p:sp>
        <p:sp>
          <p:nvSpPr>
            <p:cNvPr id="57352" name="矩形 57351">
              <a:extLst>
                <a:ext uri="{FF2B5EF4-FFF2-40B4-BE49-F238E27FC236}">
                  <a16:creationId xmlns:a16="http://schemas.microsoft.com/office/drawing/2014/main" id="{F71D1DC7-0EDC-CC1A-4A30-264437BCE416}"/>
                </a:ext>
              </a:extLst>
            </p:cNvPr>
            <p:cNvSpPr/>
            <p:nvPr/>
          </p:nvSpPr>
          <p:spPr>
            <a:xfrm>
              <a:off x="8953492" y="2351140"/>
              <a:ext cx="3028958" cy="4968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dirty="0">
                <a:latin typeface="微軟正黑體" panose="020B0604030504040204" pitchFamily="34" charset="-120"/>
                <a:ea typeface="微軟正黑體" panose="020B0604030504040204" pitchFamily="34" charset="-120"/>
              </a:endParaRPr>
            </a:p>
          </p:txBody>
        </p:sp>
      </p:grpSp>
      <p:grpSp>
        <p:nvGrpSpPr>
          <p:cNvPr id="56" name="群組 55">
            <a:extLst>
              <a:ext uri="{FF2B5EF4-FFF2-40B4-BE49-F238E27FC236}">
                <a16:creationId xmlns:a16="http://schemas.microsoft.com/office/drawing/2014/main" id="{1BB0E035-509F-23C3-EC94-A9B652389BCE}"/>
              </a:ext>
            </a:extLst>
          </p:cNvPr>
          <p:cNvGrpSpPr/>
          <p:nvPr/>
        </p:nvGrpSpPr>
        <p:grpSpPr>
          <a:xfrm>
            <a:off x="5177365" y="1299043"/>
            <a:ext cx="4765622" cy="431575"/>
            <a:chOff x="2596101" y="3464250"/>
            <a:chExt cx="8962798" cy="811672"/>
          </a:xfrm>
        </p:grpSpPr>
        <p:sp>
          <p:nvSpPr>
            <p:cNvPr id="57349" name="矩形 57348">
              <a:extLst>
                <a:ext uri="{FF2B5EF4-FFF2-40B4-BE49-F238E27FC236}">
                  <a16:creationId xmlns:a16="http://schemas.microsoft.com/office/drawing/2014/main" id="{626534EA-EC95-D124-877E-4A93C9F2ACEA}"/>
                </a:ext>
              </a:extLst>
            </p:cNvPr>
            <p:cNvSpPr/>
            <p:nvPr/>
          </p:nvSpPr>
          <p:spPr>
            <a:xfrm>
              <a:off x="9477232" y="3464250"/>
              <a:ext cx="2081667" cy="8116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dirty="0">
                <a:latin typeface="微軟正黑體" panose="020B0604030504040204" pitchFamily="34" charset="-120"/>
                <a:ea typeface="微軟正黑體" panose="020B0604030504040204" pitchFamily="34" charset="-120"/>
              </a:endParaRPr>
            </a:p>
          </p:txBody>
        </p:sp>
        <p:sp>
          <p:nvSpPr>
            <p:cNvPr id="57350" name="文字方塊 57349">
              <a:extLst>
                <a:ext uri="{FF2B5EF4-FFF2-40B4-BE49-F238E27FC236}">
                  <a16:creationId xmlns:a16="http://schemas.microsoft.com/office/drawing/2014/main" id="{DAA88B5E-32F3-F0F6-8E3B-D12A2F0D2CCE}"/>
                </a:ext>
              </a:extLst>
            </p:cNvPr>
            <p:cNvSpPr txBox="1"/>
            <p:nvPr/>
          </p:nvSpPr>
          <p:spPr>
            <a:xfrm>
              <a:off x="2596101" y="3515639"/>
              <a:ext cx="6135719" cy="752495"/>
            </a:xfrm>
            <a:prstGeom prst="rect">
              <a:avLst/>
            </a:prstGeom>
            <a:solidFill>
              <a:schemeClr val="bg1"/>
            </a:solidFill>
            <a:ln w="28575">
              <a:solidFill>
                <a:srgbClr val="FF0000"/>
              </a:solidFill>
            </a:ln>
          </p:spPr>
          <p:txBody>
            <a:bodyPr wrap="none" rtlCol="0">
              <a:spAutoFit/>
            </a:bodyPr>
            <a:lstStyle/>
            <a:p>
              <a:pPr lvl="0">
                <a:defRPr/>
              </a:pPr>
              <a:r>
                <a:rPr lang="zh-TW" altLang="en-US" sz="2000" kern="0" dirty="0">
                  <a:solidFill>
                    <a:srgbClr val="C00000"/>
                  </a:solidFill>
                  <a:latin typeface="微軟正黑體" panose="020B0604030504040204" pitchFamily="34" charset="-120"/>
                  <a:ea typeface="微軟正黑體" panose="020B0604030504040204" pitchFamily="34" charset="-120"/>
                </a:rPr>
                <a:t>播放進度的字幕以藍底顯示</a:t>
              </a:r>
              <a:endParaRPr lang="zh-TW" altLang="en-US" sz="2000" dirty="0">
                <a:latin typeface="微軟正黑體" panose="020B0604030504040204" pitchFamily="34" charset="-120"/>
                <a:ea typeface="微軟正黑體" panose="020B0604030504040204" pitchFamily="34" charset="-120"/>
              </a:endParaRPr>
            </a:p>
          </p:txBody>
        </p:sp>
      </p:grpSp>
      <p:sp>
        <p:nvSpPr>
          <p:cNvPr id="57" name="矩形 56">
            <a:extLst>
              <a:ext uri="{FF2B5EF4-FFF2-40B4-BE49-F238E27FC236}">
                <a16:creationId xmlns:a16="http://schemas.microsoft.com/office/drawing/2014/main" id="{ADB5B5B1-4EC1-AC3E-2138-7747E08F7091}"/>
              </a:ext>
            </a:extLst>
          </p:cNvPr>
          <p:cNvSpPr/>
          <p:nvPr/>
        </p:nvSpPr>
        <p:spPr>
          <a:xfrm>
            <a:off x="9901681" y="511145"/>
            <a:ext cx="153133" cy="1531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dirty="0">
              <a:latin typeface="微軟正黑體" panose="020B0604030504040204" pitchFamily="34" charset="-120"/>
              <a:ea typeface="微軟正黑體" panose="020B0604030504040204" pitchFamily="34" charset="-120"/>
            </a:endParaRPr>
          </a:p>
        </p:txBody>
      </p:sp>
      <p:sp>
        <p:nvSpPr>
          <p:cNvPr id="58" name="矩形 57">
            <a:extLst>
              <a:ext uri="{FF2B5EF4-FFF2-40B4-BE49-F238E27FC236}">
                <a16:creationId xmlns:a16="http://schemas.microsoft.com/office/drawing/2014/main" id="{B914E2D7-86B5-BAA2-628F-31D0C665378F}"/>
              </a:ext>
            </a:extLst>
          </p:cNvPr>
          <p:cNvSpPr/>
          <p:nvPr/>
        </p:nvSpPr>
        <p:spPr>
          <a:xfrm>
            <a:off x="10039807" y="511145"/>
            <a:ext cx="153133" cy="1531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dirty="0">
              <a:latin typeface="微軟正黑體" panose="020B0604030504040204" pitchFamily="34" charset="-120"/>
              <a:ea typeface="微軟正黑體" panose="020B0604030504040204" pitchFamily="34" charset="-120"/>
            </a:endParaRPr>
          </a:p>
        </p:txBody>
      </p:sp>
      <p:grpSp>
        <p:nvGrpSpPr>
          <p:cNvPr id="59" name="群組 58">
            <a:extLst>
              <a:ext uri="{FF2B5EF4-FFF2-40B4-BE49-F238E27FC236}">
                <a16:creationId xmlns:a16="http://schemas.microsoft.com/office/drawing/2014/main" id="{4F238D1C-7CA1-F730-426E-5A492DC6401B}"/>
              </a:ext>
            </a:extLst>
          </p:cNvPr>
          <p:cNvGrpSpPr/>
          <p:nvPr/>
        </p:nvGrpSpPr>
        <p:grpSpPr>
          <a:xfrm>
            <a:off x="10192939" y="587712"/>
            <a:ext cx="1846659" cy="562416"/>
            <a:chOff x="11958588" y="2126436"/>
            <a:chExt cx="3473048" cy="1057747"/>
          </a:xfrm>
        </p:grpSpPr>
        <p:sp>
          <p:nvSpPr>
            <p:cNvPr id="57347" name="文字方塊 57346">
              <a:extLst>
                <a:ext uri="{FF2B5EF4-FFF2-40B4-BE49-F238E27FC236}">
                  <a16:creationId xmlns:a16="http://schemas.microsoft.com/office/drawing/2014/main" id="{FC00F761-734E-5CA5-787B-C06DE2AD91D0}"/>
                </a:ext>
              </a:extLst>
            </p:cNvPr>
            <p:cNvSpPr txBox="1"/>
            <p:nvPr/>
          </p:nvSpPr>
          <p:spPr>
            <a:xfrm>
              <a:off x="12672491" y="2431690"/>
              <a:ext cx="2759145" cy="752493"/>
            </a:xfrm>
            <a:prstGeom prst="rect">
              <a:avLst/>
            </a:prstGeom>
            <a:solidFill>
              <a:schemeClr val="bg1"/>
            </a:solidFill>
            <a:ln w="28575">
              <a:solidFill>
                <a:srgbClr val="FF0000"/>
              </a:solidFill>
            </a:ln>
          </p:spPr>
          <p:txBody>
            <a:bodyPr wrap="none" rtlCol="0">
              <a:spAutoFit/>
            </a:bodyPr>
            <a:lstStyle/>
            <a:p>
              <a:pPr lvl="0">
                <a:defRPr/>
              </a:pPr>
              <a:r>
                <a:rPr lang="zh-TW" altLang="en-US" sz="2000" kern="0" dirty="0">
                  <a:solidFill>
                    <a:srgbClr val="C00000"/>
                  </a:solidFill>
                  <a:latin typeface="微軟正黑體" panose="020B0604030504040204" pitchFamily="34" charset="-120"/>
                  <a:ea typeface="微軟正黑體" panose="020B0604030504040204" pitchFamily="34" charset="-120"/>
                </a:rPr>
                <a:t>逐字稿翻譯</a:t>
              </a:r>
              <a:endParaRPr lang="en-US" altLang="zh-TW" sz="2000" kern="0" dirty="0">
                <a:solidFill>
                  <a:srgbClr val="C00000"/>
                </a:solidFill>
                <a:latin typeface="微軟正黑體" panose="020B0604030504040204" pitchFamily="34" charset="-120"/>
                <a:ea typeface="微軟正黑體" panose="020B0604030504040204" pitchFamily="34" charset="-120"/>
              </a:endParaRPr>
            </a:p>
          </p:txBody>
        </p:sp>
        <p:cxnSp>
          <p:nvCxnSpPr>
            <p:cNvPr id="57348" name="接點: 肘形 57347">
              <a:extLst>
                <a:ext uri="{FF2B5EF4-FFF2-40B4-BE49-F238E27FC236}">
                  <a16:creationId xmlns:a16="http://schemas.microsoft.com/office/drawing/2014/main" id="{16BD2688-1CF9-E6CA-83C8-E818754F75CD}"/>
                </a:ext>
              </a:extLst>
            </p:cNvPr>
            <p:cNvCxnSpPr>
              <a:cxnSpLocks/>
              <a:stCxn id="58" idx="3"/>
              <a:endCxn id="57347" idx="0"/>
            </p:cNvCxnSpPr>
            <p:nvPr/>
          </p:nvCxnSpPr>
          <p:spPr>
            <a:xfrm>
              <a:off x="11958588" y="2126436"/>
              <a:ext cx="2093476" cy="305254"/>
            </a:xfrm>
            <a:prstGeom prst="bentConnector2">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0" name="群組 59">
            <a:extLst>
              <a:ext uri="{FF2B5EF4-FFF2-40B4-BE49-F238E27FC236}">
                <a16:creationId xmlns:a16="http://schemas.microsoft.com/office/drawing/2014/main" id="{7D11968B-6C12-6444-A314-DC87C25CDE5C}"/>
              </a:ext>
            </a:extLst>
          </p:cNvPr>
          <p:cNvGrpSpPr/>
          <p:nvPr/>
        </p:nvGrpSpPr>
        <p:grpSpPr>
          <a:xfrm>
            <a:off x="6398528" y="138008"/>
            <a:ext cx="3579720" cy="400110"/>
            <a:chOff x="4892765" y="1280668"/>
            <a:chExt cx="6732449" cy="752495"/>
          </a:xfrm>
        </p:grpSpPr>
        <p:sp>
          <p:nvSpPr>
            <p:cNvPr id="57345" name="文字方塊 57344">
              <a:extLst>
                <a:ext uri="{FF2B5EF4-FFF2-40B4-BE49-F238E27FC236}">
                  <a16:creationId xmlns:a16="http://schemas.microsoft.com/office/drawing/2014/main" id="{358567D4-8263-C2D7-E766-6F03E7B17824}"/>
                </a:ext>
              </a:extLst>
            </p:cNvPr>
            <p:cNvSpPr txBox="1"/>
            <p:nvPr/>
          </p:nvSpPr>
          <p:spPr>
            <a:xfrm>
              <a:off x="4892765" y="1280668"/>
              <a:ext cx="6135718" cy="752495"/>
            </a:xfrm>
            <a:prstGeom prst="rect">
              <a:avLst/>
            </a:prstGeom>
            <a:solidFill>
              <a:schemeClr val="bg1"/>
            </a:solidFill>
            <a:ln w="28575">
              <a:solidFill>
                <a:srgbClr val="FF0000"/>
              </a:solidFill>
            </a:ln>
          </p:spPr>
          <p:txBody>
            <a:bodyPr wrap="none" rtlCol="0">
              <a:spAutoFit/>
            </a:bodyPr>
            <a:lstStyle/>
            <a:p>
              <a:pPr lvl="0">
                <a:defRPr/>
              </a:pPr>
              <a:r>
                <a:rPr lang="zh-TW" altLang="en-US" sz="2000" kern="0" dirty="0">
                  <a:solidFill>
                    <a:srgbClr val="C00000"/>
                  </a:solidFill>
                  <a:latin typeface="微軟正黑體" panose="020B0604030504040204" pitchFamily="34" charset="-120"/>
                  <a:ea typeface="微軟正黑體" panose="020B0604030504040204" pitchFamily="34" charset="-120"/>
                </a:rPr>
                <a:t>可設定逐字稿大小、字體等</a:t>
              </a:r>
              <a:endParaRPr lang="en-US" altLang="zh-TW" sz="2000" kern="0" dirty="0">
                <a:solidFill>
                  <a:srgbClr val="C00000"/>
                </a:solidFill>
                <a:latin typeface="微軟正黑體" panose="020B0604030504040204" pitchFamily="34" charset="-120"/>
                <a:ea typeface="微軟正黑體" panose="020B0604030504040204" pitchFamily="34" charset="-120"/>
              </a:endParaRPr>
            </a:p>
          </p:txBody>
        </p:sp>
        <p:cxnSp>
          <p:nvCxnSpPr>
            <p:cNvPr id="57346" name="接點: 肘形 57345">
              <a:extLst>
                <a:ext uri="{FF2B5EF4-FFF2-40B4-BE49-F238E27FC236}">
                  <a16:creationId xmlns:a16="http://schemas.microsoft.com/office/drawing/2014/main" id="{5A198D95-0E7B-EB7C-C8FE-41C263C3D3B4}"/>
                </a:ext>
              </a:extLst>
            </p:cNvPr>
            <p:cNvCxnSpPr>
              <a:cxnSpLocks/>
              <a:stCxn id="57" idx="0"/>
              <a:endCxn id="57345" idx="3"/>
            </p:cNvCxnSpPr>
            <p:nvPr/>
          </p:nvCxnSpPr>
          <p:spPr>
            <a:xfrm rot="16200000" flipV="1">
              <a:off x="11164089" y="1521310"/>
              <a:ext cx="325519" cy="596730"/>
            </a:xfrm>
            <a:prstGeom prst="bentConnector2">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1" name="群組 60">
            <a:extLst>
              <a:ext uri="{FF2B5EF4-FFF2-40B4-BE49-F238E27FC236}">
                <a16:creationId xmlns:a16="http://schemas.microsoft.com/office/drawing/2014/main" id="{F1E7A7AD-CCC4-BABA-87C8-33FA67467246}"/>
              </a:ext>
            </a:extLst>
          </p:cNvPr>
          <p:cNvGrpSpPr/>
          <p:nvPr/>
        </p:nvGrpSpPr>
        <p:grpSpPr>
          <a:xfrm>
            <a:off x="4896080" y="2077376"/>
            <a:ext cx="4552470" cy="400109"/>
            <a:chOff x="2067083" y="4845146"/>
            <a:chExt cx="8561919" cy="752494"/>
          </a:xfrm>
        </p:grpSpPr>
        <p:sp>
          <p:nvSpPr>
            <p:cNvPr id="63" name="文字方塊 62">
              <a:extLst>
                <a:ext uri="{FF2B5EF4-FFF2-40B4-BE49-F238E27FC236}">
                  <a16:creationId xmlns:a16="http://schemas.microsoft.com/office/drawing/2014/main" id="{74A3F193-57F4-F36D-2F07-CEBA54FDC33B}"/>
                </a:ext>
              </a:extLst>
            </p:cNvPr>
            <p:cNvSpPr txBox="1"/>
            <p:nvPr/>
          </p:nvSpPr>
          <p:spPr>
            <a:xfrm>
              <a:off x="2067083" y="4845146"/>
              <a:ext cx="6618087" cy="752494"/>
            </a:xfrm>
            <a:prstGeom prst="rect">
              <a:avLst/>
            </a:prstGeom>
            <a:solidFill>
              <a:schemeClr val="bg1"/>
            </a:solidFill>
            <a:ln w="28575">
              <a:solidFill>
                <a:srgbClr val="FF0000"/>
              </a:solidFill>
            </a:ln>
          </p:spPr>
          <p:txBody>
            <a:bodyPr wrap="none" rtlCol="0">
              <a:spAutoFit/>
            </a:bodyPr>
            <a:lstStyle/>
            <a:p>
              <a:pPr lvl="0">
                <a:defRPr/>
              </a:pPr>
              <a:r>
                <a:rPr lang="zh-TW" altLang="en-US" sz="2000" kern="0" dirty="0">
                  <a:solidFill>
                    <a:srgbClr val="C00000"/>
                  </a:solidFill>
                  <a:latin typeface="微軟正黑體" panose="020B0604030504040204" pitchFamily="34" charset="-120"/>
                  <a:ea typeface="微軟正黑體" panose="020B0604030504040204" pitchFamily="34" charset="-120"/>
                </a:rPr>
                <a:t>點擊逐字稿，即可跳至該時間</a:t>
              </a:r>
              <a:endParaRPr lang="en-US" altLang="zh-TW" sz="2000" kern="0" dirty="0">
                <a:solidFill>
                  <a:srgbClr val="C00000"/>
                </a:solidFill>
                <a:latin typeface="微軟正黑體" panose="020B0604030504040204" pitchFamily="34" charset="-120"/>
                <a:ea typeface="微軟正黑體" panose="020B0604030504040204" pitchFamily="34" charset="-120"/>
              </a:endParaRPr>
            </a:p>
          </p:txBody>
        </p:sp>
        <p:sp>
          <p:nvSpPr>
            <p:cNvPr id="57344" name="箭號: 向右 57343">
              <a:extLst>
                <a:ext uri="{FF2B5EF4-FFF2-40B4-BE49-F238E27FC236}">
                  <a16:creationId xmlns:a16="http://schemas.microsoft.com/office/drawing/2014/main" id="{2C16FEE5-D256-F3F0-2DC2-E28C04B7A600}"/>
                </a:ext>
              </a:extLst>
            </p:cNvPr>
            <p:cNvSpPr/>
            <p:nvPr/>
          </p:nvSpPr>
          <p:spPr>
            <a:xfrm rot="10800000">
              <a:off x="9988922" y="5129867"/>
              <a:ext cx="640080" cy="3851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dirty="0">
                <a:latin typeface="微軟正黑體" panose="020B0604030504040204" pitchFamily="34" charset="-120"/>
                <a:ea typeface="微軟正黑體" panose="020B0604030504040204" pitchFamily="34" charset="-120"/>
              </a:endParaRPr>
            </a:p>
          </p:txBody>
        </p:sp>
      </p:grpSp>
      <p:sp>
        <p:nvSpPr>
          <p:cNvPr id="25" name="Rectangle 5">
            <a:extLst>
              <a:ext uri="{FF2B5EF4-FFF2-40B4-BE49-F238E27FC236}">
                <a16:creationId xmlns:a16="http://schemas.microsoft.com/office/drawing/2014/main" id="{8D58A091-8FC5-CDDF-CB9D-941E49C6232D}"/>
              </a:ext>
            </a:extLst>
          </p:cNvPr>
          <p:cNvSpPr>
            <a:spLocks noChangeArrowheads="1"/>
          </p:cNvSpPr>
          <p:nvPr/>
        </p:nvSpPr>
        <p:spPr bwMode="auto">
          <a:xfrm>
            <a:off x="3676773" y="4672196"/>
            <a:ext cx="4800518" cy="101566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000" b="1" dirty="0">
                <a:latin typeface="微軟正黑體" pitchFamily="34" charset="-120"/>
                <a:ea typeface="微軟正黑體" pitchFamily="34" charset="-120"/>
              </a:rPr>
              <a:t>詳細資料</a:t>
            </a:r>
            <a:endParaRPr kumimoji="0" lang="en-US" altLang="zh-TW" sz="2000" b="1" dirty="0">
              <a:latin typeface="微軟正黑體" pitchFamily="34" charset="-120"/>
              <a:ea typeface="微軟正黑體" pitchFamily="34" charset="-120"/>
            </a:endParaRPr>
          </a:p>
          <a:p>
            <a:pPr eaLnBrk="1" hangingPunct="1">
              <a:defRPr/>
            </a:pPr>
            <a:r>
              <a:rPr kumimoji="0" lang="zh-TW" altLang="en-US" sz="2000" dirty="0">
                <a:latin typeface="微軟正黑體" pitchFamily="34" charset="-120"/>
                <a:ea typeface="微軟正黑體" pitchFamily="34" charset="-120"/>
              </a:rPr>
              <a:t>包含主題、製作公司、關鍵字、剪輯長度、製作者、年份、地點、語言等資訊</a:t>
            </a:r>
            <a:endParaRPr kumimoji="0" lang="en-US" altLang="zh-TW" sz="2000" dirty="0">
              <a:latin typeface="微軟正黑體" pitchFamily="34" charset="-120"/>
              <a:ea typeface="微軟正黑體" pitchFamily="34" charset="-120"/>
            </a:endParaRPr>
          </a:p>
        </p:txBody>
      </p:sp>
      <p:grpSp>
        <p:nvGrpSpPr>
          <p:cNvPr id="20" name="群組 19">
            <a:extLst>
              <a:ext uri="{FF2B5EF4-FFF2-40B4-BE49-F238E27FC236}">
                <a16:creationId xmlns:a16="http://schemas.microsoft.com/office/drawing/2014/main" id="{0462CC13-89B5-D7C6-7C89-38468FAB0170}"/>
              </a:ext>
            </a:extLst>
          </p:cNvPr>
          <p:cNvGrpSpPr>
            <a:grpSpLocks/>
          </p:cNvGrpSpPr>
          <p:nvPr/>
        </p:nvGrpSpPr>
        <p:grpSpPr bwMode="auto">
          <a:xfrm>
            <a:off x="1999061" y="2993026"/>
            <a:ext cx="4422775" cy="1354138"/>
            <a:chOff x="1616075" y="2067718"/>
            <a:chExt cx="4422774" cy="1354137"/>
          </a:xfrm>
        </p:grpSpPr>
        <p:sp>
          <p:nvSpPr>
            <p:cNvPr id="36" name="Rectangle 21">
              <a:extLst>
                <a:ext uri="{FF2B5EF4-FFF2-40B4-BE49-F238E27FC236}">
                  <a16:creationId xmlns:a16="http://schemas.microsoft.com/office/drawing/2014/main" id="{F2863661-20C5-5D61-9BA3-964F29A72F57}"/>
                </a:ext>
              </a:extLst>
            </p:cNvPr>
            <p:cNvSpPr>
              <a:spLocks noChangeArrowheads="1"/>
            </p:cNvSpPr>
            <p:nvPr/>
          </p:nvSpPr>
          <p:spPr bwMode="auto">
            <a:xfrm>
              <a:off x="1616075" y="2437606"/>
              <a:ext cx="368300" cy="163512"/>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sp>
          <p:nvSpPr>
            <p:cNvPr id="42" name="Rectangle 5">
              <a:extLst>
                <a:ext uri="{FF2B5EF4-FFF2-40B4-BE49-F238E27FC236}">
                  <a16:creationId xmlns:a16="http://schemas.microsoft.com/office/drawing/2014/main" id="{43C52605-A824-4C5A-E6C2-F4DFDC4936BA}"/>
                </a:ext>
              </a:extLst>
            </p:cNvPr>
            <p:cNvSpPr>
              <a:spLocks noChangeArrowheads="1"/>
            </p:cNvSpPr>
            <p:nvPr/>
          </p:nvSpPr>
          <p:spPr bwMode="auto">
            <a:xfrm>
              <a:off x="2667000" y="2067718"/>
              <a:ext cx="3371849" cy="1354137"/>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defRPr/>
              </a:pPr>
              <a:r>
                <a:rPr kumimoji="0" lang="zh-TW" altLang="en-US" sz="2200" b="1" dirty="0">
                  <a:latin typeface="微軟正黑體" pitchFamily="34" charset="-120"/>
                  <a:ea typeface="微軟正黑體" pitchFamily="34" charset="-120"/>
                </a:rPr>
                <a:t>翻譯功能</a:t>
              </a:r>
              <a:endParaRPr kumimoji="0" lang="en-US" altLang="zh-TW" sz="2200" b="1" dirty="0">
                <a:latin typeface="微軟正黑體" pitchFamily="34" charset="-120"/>
                <a:ea typeface="微軟正黑體" pitchFamily="34" charset="-120"/>
              </a:endParaRPr>
            </a:p>
            <a:p>
              <a:pPr eaLnBrk="1" hangingPunct="1">
                <a:defRPr/>
              </a:pPr>
              <a:r>
                <a:rPr kumimoji="0" lang="zh-TW" altLang="en-US" sz="2000" dirty="0">
                  <a:latin typeface="微軟正黑體" pitchFamily="34" charset="-120"/>
                  <a:ea typeface="微軟正黑體" pitchFamily="34" charset="-120"/>
                </a:rPr>
                <a:t>文章頁面</a:t>
              </a:r>
              <a:r>
                <a:rPr kumimoji="0" lang="zh-TW" altLang="en-US" sz="2000" dirty="0">
                  <a:solidFill>
                    <a:schemeClr val="accent4"/>
                  </a:solidFill>
                  <a:latin typeface="微軟正黑體" pitchFamily="34" charset="-120"/>
                  <a:ea typeface="微軟正黑體" pitchFamily="34" charset="-120"/>
                </a:rPr>
                <a:t>點選「翻譯」，可將文章翻譯成「繁體中文」</a:t>
              </a:r>
              <a:r>
                <a:rPr kumimoji="0" lang="zh-TW" altLang="en-US" sz="2000" dirty="0">
                  <a:latin typeface="微軟正黑體" pitchFamily="34" charset="-120"/>
                  <a:ea typeface="微軟正黑體" pitchFamily="34" charset="-120"/>
                </a:rPr>
                <a:t>等</a:t>
              </a:r>
              <a:r>
                <a:rPr kumimoji="0" lang="en-US" altLang="zh-TW" sz="2000" dirty="0">
                  <a:latin typeface="微軟正黑體" pitchFamily="34" charset="-120"/>
                  <a:ea typeface="微軟正黑體" pitchFamily="34" charset="-120"/>
                </a:rPr>
                <a:t>20</a:t>
              </a:r>
              <a:r>
                <a:rPr kumimoji="0" lang="zh-TW" altLang="en-US" sz="2000" dirty="0">
                  <a:latin typeface="微軟正黑體" pitchFamily="34" charset="-120"/>
                  <a:ea typeface="微軟正黑體" pitchFamily="34" charset="-120"/>
                </a:rPr>
                <a:t>種語言</a:t>
              </a:r>
            </a:p>
          </p:txBody>
        </p:sp>
        <p:cxnSp>
          <p:nvCxnSpPr>
            <p:cNvPr id="58394" name="肘形接點 48">
              <a:extLst>
                <a:ext uri="{FF2B5EF4-FFF2-40B4-BE49-F238E27FC236}">
                  <a16:creationId xmlns:a16="http://schemas.microsoft.com/office/drawing/2014/main" id="{A6EA522C-D9A2-EB70-C838-2B45507116B2}"/>
                </a:ext>
              </a:extLst>
            </p:cNvPr>
            <p:cNvCxnSpPr>
              <a:cxnSpLocks noChangeShapeType="1"/>
            </p:cNvCxnSpPr>
            <p:nvPr/>
          </p:nvCxnSpPr>
          <p:spPr bwMode="auto">
            <a:xfrm>
              <a:off x="1984376" y="2500643"/>
              <a:ext cx="682624" cy="18720"/>
            </a:xfrm>
            <a:prstGeom prst="straightConnector1">
              <a:avLst/>
            </a:prstGeom>
            <a:noFill/>
            <a:ln w="38100" algn="ctr">
              <a:solidFill>
                <a:schemeClr val="accent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群組 18">
            <a:extLst>
              <a:ext uri="{FF2B5EF4-FFF2-40B4-BE49-F238E27FC236}">
                <a16:creationId xmlns:a16="http://schemas.microsoft.com/office/drawing/2014/main" id="{310B3CC3-6DB2-47FF-AC9A-39BDC0941513}"/>
              </a:ext>
            </a:extLst>
          </p:cNvPr>
          <p:cNvGrpSpPr>
            <a:grpSpLocks/>
          </p:cNvGrpSpPr>
          <p:nvPr/>
        </p:nvGrpSpPr>
        <p:grpSpPr bwMode="auto">
          <a:xfrm>
            <a:off x="7248525" y="2757155"/>
            <a:ext cx="2970958" cy="430212"/>
            <a:chOff x="6089499" y="1262090"/>
            <a:chExt cx="2970958" cy="430212"/>
          </a:xfrm>
        </p:grpSpPr>
        <p:sp>
          <p:nvSpPr>
            <p:cNvPr id="11" name="Rectangle 21">
              <a:extLst>
                <a:ext uri="{FF2B5EF4-FFF2-40B4-BE49-F238E27FC236}">
                  <a16:creationId xmlns:a16="http://schemas.microsoft.com/office/drawing/2014/main" id="{2B6FD8FD-9077-84B3-7EAB-B9F6758FD386}"/>
                </a:ext>
              </a:extLst>
            </p:cNvPr>
            <p:cNvSpPr>
              <a:spLocks noChangeArrowheads="1"/>
            </p:cNvSpPr>
            <p:nvPr/>
          </p:nvSpPr>
          <p:spPr bwMode="auto">
            <a:xfrm>
              <a:off x="7984974" y="1334693"/>
              <a:ext cx="1075483" cy="317142"/>
            </a:xfrm>
            <a:prstGeom prst="rect">
              <a:avLst/>
            </a:prstGeom>
            <a:noFill/>
            <a:ln w="38100">
              <a:solidFill>
                <a:schemeClr val="accent1"/>
              </a:solidFill>
              <a:round/>
              <a:headEnd/>
              <a:tailEnd/>
            </a:ln>
            <a:effectLst>
              <a:outerShdw blurRad="50800" dist="38100" dir="5400000" algn="t" rotWithShape="0">
                <a:prstClr val="black">
                  <a:alpha val="40000"/>
                </a:prstClr>
              </a:outerShdw>
            </a:effec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kumimoji="0" lang="zh-TW" altLang="zh-TW">
                <a:latin typeface="微軟正黑體" pitchFamily="34" charset="-120"/>
                <a:ea typeface="微軟正黑體" pitchFamily="34" charset="-120"/>
              </a:endParaRPr>
            </a:p>
          </p:txBody>
        </p:sp>
        <p:sp>
          <p:nvSpPr>
            <p:cNvPr id="29" name="Rectangle 5">
              <a:extLst>
                <a:ext uri="{FF2B5EF4-FFF2-40B4-BE49-F238E27FC236}">
                  <a16:creationId xmlns:a16="http://schemas.microsoft.com/office/drawing/2014/main" id="{17DF0D34-175B-A04C-8FC3-9C6B5653DBC3}"/>
                </a:ext>
              </a:extLst>
            </p:cNvPr>
            <p:cNvSpPr>
              <a:spLocks noChangeArrowheads="1"/>
            </p:cNvSpPr>
            <p:nvPr/>
          </p:nvSpPr>
          <p:spPr bwMode="auto">
            <a:xfrm>
              <a:off x="6089499" y="1262090"/>
              <a:ext cx="1406128" cy="43021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200" b="1" dirty="0">
                  <a:latin typeface="微軟正黑體" pitchFamily="34" charset="-120"/>
                  <a:ea typeface="微軟正黑體" pitchFamily="34" charset="-120"/>
                </a:rPr>
                <a:t>輸出功能</a:t>
              </a:r>
              <a:endParaRPr kumimoji="0" lang="en-US" altLang="zh-TW" sz="2200" b="1" dirty="0">
                <a:latin typeface="微軟正黑體" pitchFamily="34" charset="-120"/>
                <a:ea typeface="微軟正黑體" pitchFamily="34" charset="-120"/>
              </a:endParaRPr>
            </a:p>
          </p:txBody>
        </p:sp>
      </p:grpSp>
    </p:spTree>
    <p:extLst>
      <p:ext uri="{BB962C8B-B14F-4D97-AF65-F5344CB8AC3E}">
        <p14:creationId xmlns:p14="http://schemas.microsoft.com/office/powerpoint/2010/main" val="20938834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60"/>
                                        </p:tgtEl>
                                      </p:cBhvr>
                                    </p:animEffect>
                                    <p:set>
                                      <p:cBhvr>
                                        <p:cTn id="15" dur="1" fill="hold">
                                          <p:stCondLst>
                                            <p:cond delay="499"/>
                                          </p:stCondLst>
                                        </p:cTn>
                                        <p:tgtEl>
                                          <p:spTgt spid="6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7"/>
                                        </p:tgtEl>
                                      </p:cBhvr>
                                    </p:animEffect>
                                    <p:set>
                                      <p:cBhvr>
                                        <p:cTn id="18" dur="1" fill="hold">
                                          <p:stCondLst>
                                            <p:cond delay="499"/>
                                          </p:stCondLst>
                                        </p:cTn>
                                        <p:tgtEl>
                                          <p:spTgt spid="5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59"/>
                                        </p:tgtEl>
                                      </p:cBhvr>
                                    </p:animEffect>
                                    <p:set>
                                      <p:cBhvr>
                                        <p:cTn id="27" dur="1" fill="hold">
                                          <p:stCondLst>
                                            <p:cond delay="499"/>
                                          </p:stCondLst>
                                        </p:cTn>
                                        <p:tgtEl>
                                          <p:spTgt spid="5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58"/>
                                        </p:tgtEl>
                                      </p:cBhvr>
                                    </p:animEffect>
                                    <p:set>
                                      <p:cBhvr>
                                        <p:cTn id="30" dur="1" fill="hold">
                                          <p:stCondLst>
                                            <p:cond delay="499"/>
                                          </p:stCondLst>
                                        </p:cTn>
                                        <p:tgtEl>
                                          <p:spTgt spid="5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56"/>
                                        </p:tgtEl>
                                      </p:cBhvr>
                                    </p:animEffect>
                                    <p:set>
                                      <p:cBhvr>
                                        <p:cTn id="44" dur="1" fill="hold">
                                          <p:stCondLst>
                                            <p:cond delay="499"/>
                                          </p:stCondLst>
                                        </p:cTn>
                                        <p:tgtEl>
                                          <p:spTgt spid="5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xit" presetSubtype="0" fill="hold" nodeType="withEffect">
                                  <p:stCondLst>
                                    <p:cond delay="0"/>
                                  </p:stCondLst>
                                  <p:childTnLst>
                                    <p:animEffect transition="out" filter="fade">
                                      <p:cBhvr>
                                        <p:cTn id="51" dur="500"/>
                                        <p:tgtEl>
                                          <p:spTgt spid="61"/>
                                        </p:tgtEl>
                                      </p:cBhvr>
                                    </p:animEffect>
                                    <p:set>
                                      <p:cBhvr>
                                        <p:cTn id="52" dur="1" fill="hold">
                                          <p:stCondLst>
                                            <p:cond delay="499"/>
                                          </p:stCondLst>
                                        </p:cTn>
                                        <p:tgtEl>
                                          <p:spTgt spid="61"/>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xit" presetSubtype="0" fill="hold" nodeType="with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xit" presetSubtype="0" fill="hold" nodeType="withEffect">
                                  <p:stCondLst>
                                    <p:cond delay="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31" presetClass="entr" presetSubtype="0"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22" grpId="1" animBg="1"/>
      <p:bldP spid="28" grpId="0" animBg="1"/>
      <p:bldP spid="57" grpId="0" animBg="1"/>
      <p:bldP spid="57" grpId="1" animBg="1"/>
      <p:bldP spid="58" grpId="0" animBg="1"/>
      <p:bldP spid="58" grpId="1" animBg="1"/>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a:extLst>
              <a:ext uri="{FF2B5EF4-FFF2-40B4-BE49-F238E27FC236}">
                <a16:creationId xmlns:a16="http://schemas.microsoft.com/office/drawing/2014/main" id="{23DC7711-2D34-7F7C-7F7D-06C70712C02B}"/>
              </a:ext>
            </a:extLst>
          </p:cNvPr>
          <p:cNvSpPr>
            <a:spLocks noGrp="1"/>
          </p:cNvSpPr>
          <p:nvPr>
            <p:ph type="title"/>
          </p:nvPr>
        </p:nvSpPr>
        <p:spPr>
          <a:xfrm>
            <a:off x="3048000" y="152400"/>
            <a:ext cx="7162800" cy="1066800"/>
          </a:xfrm>
        </p:spPr>
        <p:txBody>
          <a:bodyPr/>
          <a:lstStyle/>
          <a:p>
            <a:r>
              <a:rPr lang="en-US" altLang="zh-TW">
                <a:latin typeface="微軟正黑體" panose="020B0604030504040204" pitchFamily="34" charset="-120"/>
                <a:ea typeface="微軟正黑體" panose="020B0604030504040204" pitchFamily="34" charset="-120"/>
                <a:cs typeface="Aharoni" panose="020F0502020204030204" pitchFamily="2" charset="-79"/>
              </a:rPr>
              <a:t>ProQuest Research Assistant </a:t>
            </a:r>
            <a:br>
              <a:rPr lang="en-US" altLang="zh-TW">
                <a:latin typeface="微軟正黑體" panose="020B0604030504040204" pitchFamily="34" charset="-120"/>
                <a:ea typeface="微軟正黑體" panose="020B0604030504040204" pitchFamily="34" charset="-120"/>
                <a:cs typeface="Aharoni" panose="020F0502020204030204" pitchFamily="2" charset="-79"/>
              </a:rPr>
            </a:br>
            <a:r>
              <a:rPr lang="zh-TW" altLang="en-US">
                <a:latin typeface="微軟正黑體" panose="020B0604030504040204" pitchFamily="34" charset="-120"/>
                <a:ea typeface="微軟正黑體" panose="020B0604030504040204" pitchFamily="34" charset="-120"/>
                <a:cs typeface="Aharoni" panose="020F0502020204030204" pitchFamily="2" charset="-79"/>
              </a:rPr>
              <a:t>全新</a:t>
            </a:r>
            <a:r>
              <a:rPr lang="en-US" altLang="zh-TW">
                <a:latin typeface="微軟正黑體" panose="020B0604030504040204" pitchFamily="34" charset="-120"/>
                <a:ea typeface="微軟正黑體" panose="020B0604030504040204" pitchFamily="34" charset="-120"/>
                <a:cs typeface="Aharoni" panose="020F0502020204030204" pitchFamily="2" charset="-79"/>
              </a:rPr>
              <a:t>AI</a:t>
            </a:r>
            <a:r>
              <a:rPr lang="zh-TW" altLang="en-US">
                <a:latin typeface="微軟正黑體" panose="020B0604030504040204" pitchFamily="34" charset="-120"/>
                <a:ea typeface="微軟正黑體" panose="020B0604030504040204" pitchFamily="34" charset="-120"/>
                <a:cs typeface="Aharoni" panose="020F0502020204030204" pitchFamily="2" charset="-79"/>
              </a:rPr>
              <a:t> 智能檢索功能</a:t>
            </a:r>
            <a:endParaRPr lang="zh-TW" altLang="en-US">
              <a:ea typeface="微軟正黑體" panose="020B0604030504040204" pitchFamily="34" charset="-120"/>
              <a:cs typeface="Aharoni" panose="020F0502020204030204" pitchFamily="2" charset="-79"/>
            </a:endParaRPr>
          </a:p>
        </p:txBody>
      </p:sp>
      <p:grpSp>
        <p:nvGrpSpPr>
          <p:cNvPr id="3" name="群組 2">
            <a:extLst>
              <a:ext uri="{FF2B5EF4-FFF2-40B4-BE49-F238E27FC236}">
                <a16:creationId xmlns:a16="http://schemas.microsoft.com/office/drawing/2014/main" id="{702F200E-609A-4631-1F60-79E1D9E564CB}"/>
              </a:ext>
            </a:extLst>
          </p:cNvPr>
          <p:cNvGrpSpPr>
            <a:grpSpLocks/>
          </p:cNvGrpSpPr>
          <p:nvPr/>
        </p:nvGrpSpPr>
        <p:grpSpPr bwMode="auto">
          <a:xfrm>
            <a:off x="1693863" y="77788"/>
            <a:ext cx="1143000" cy="989012"/>
            <a:chOff x="7429500" y="-608012"/>
            <a:chExt cx="1143000" cy="989012"/>
          </a:xfrm>
        </p:grpSpPr>
        <p:sp>
          <p:nvSpPr>
            <p:cNvPr id="4" name="爆炸 1 3">
              <a:extLst>
                <a:ext uri="{FF2B5EF4-FFF2-40B4-BE49-F238E27FC236}">
                  <a16:creationId xmlns:a16="http://schemas.microsoft.com/office/drawing/2014/main" id="{20A63ADF-FFA2-3CDB-BB77-29793CD16404}"/>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59400" name="文字方塊 4">
              <a:extLst>
                <a:ext uri="{FF2B5EF4-FFF2-40B4-BE49-F238E27FC236}">
                  <a16:creationId xmlns:a16="http://schemas.microsoft.com/office/drawing/2014/main" id="{0F082B55-54D1-9A8D-73D8-0CF66D52709D}"/>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a:solidFill>
                    <a:srgbClr val="F1FD7F"/>
                  </a:solidFill>
                  <a:latin typeface="Bernard MT Condensed" panose="02050806060905020404" pitchFamily="18" charset="0"/>
                </a:rPr>
                <a:t>New</a:t>
              </a:r>
              <a:endParaRPr lang="zh-TW" altLang="en-US">
                <a:solidFill>
                  <a:srgbClr val="F1FD7F"/>
                </a:solidFill>
                <a:latin typeface="Bernard MT Condensed" panose="02050806060905020404" pitchFamily="18" charset="0"/>
              </a:endParaRPr>
            </a:p>
          </p:txBody>
        </p:sp>
      </p:grpSp>
      <p:pic>
        <p:nvPicPr>
          <p:cNvPr id="59396" name="圖片 5">
            <a:extLst>
              <a:ext uri="{FF2B5EF4-FFF2-40B4-BE49-F238E27FC236}">
                <a16:creationId xmlns:a16="http://schemas.microsoft.com/office/drawing/2014/main" id="{AD85D08E-D52F-1FB8-C514-AAAD1A05D3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542174" y="1300989"/>
            <a:ext cx="9107651" cy="477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09D10AF7-2957-B086-D6D9-9362EC5B0108}"/>
              </a:ext>
            </a:extLst>
          </p:cNvPr>
          <p:cNvSpPr>
            <a:spLocks noChangeArrowheads="1"/>
          </p:cNvSpPr>
          <p:nvPr/>
        </p:nvSpPr>
        <p:spPr bwMode="auto">
          <a:xfrm>
            <a:off x="6934200" y="2257425"/>
            <a:ext cx="3505200" cy="1014412"/>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zh-TW" altLang="en-US" sz="2000" b="1" dirty="0">
                <a:latin typeface="微軟正黑體" panose="020B0604030504040204" pitchFamily="34" charset="-120"/>
                <a:ea typeface="微軟正黑體" panose="020B0604030504040204" pitchFamily="34" charset="-120"/>
              </a:rPr>
              <a:t>洞察核心要點：</a:t>
            </a:r>
          </a:p>
          <a:p>
            <a:pPr>
              <a:defRPr/>
            </a:pPr>
            <a:r>
              <a:rPr lang="zh-TW" altLang="en-US" sz="2000" dirty="0">
                <a:latin typeface="微軟正黑體" panose="020B0604030504040204" pitchFamily="34" charset="-120"/>
                <a:ea typeface="微軟正黑體" panose="020B0604030504040204" pitchFamily="34" charset="-120"/>
              </a:rPr>
              <a:t>根據當前查看的文獻歸納</a:t>
            </a:r>
            <a:endParaRPr lang="en-US" altLang="zh-TW" sz="2000" dirty="0">
              <a:latin typeface="微軟正黑體" panose="020B0604030504040204" pitchFamily="34" charset="-120"/>
              <a:ea typeface="微軟正黑體" panose="020B0604030504040204" pitchFamily="34" charset="-120"/>
            </a:endParaRPr>
          </a:p>
          <a:p>
            <a:pPr>
              <a:defRPr/>
            </a:pPr>
            <a:r>
              <a:rPr lang="zh-TW" altLang="en-US" sz="2000" dirty="0">
                <a:latin typeface="微軟正黑體" panose="020B0604030504040204" pitchFamily="34" charset="-120"/>
                <a:ea typeface="微軟正黑體" panose="020B0604030504040204" pitchFamily="34" charset="-120"/>
              </a:rPr>
              <a:t>核心要點，快速判斷相關性</a:t>
            </a:r>
            <a:r>
              <a:rPr lang="zh-TW" altLang="en-US" sz="2000" dirty="0"/>
              <a:t>。</a:t>
            </a:r>
            <a:endParaRPr kumimoji="0" lang="en-US" altLang="zh-TW" sz="2000" dirty="0">
              <a:latin typeface="微軟正黑體" pitchFamily="34" charset="-120"/>
              <a:ea typeface="微軟正黑體" pitchFamily="34" charset="-120"/>
            </a:endParaRPr>
          </a:p>
        </p:txBody>
      </p:sp>
      <p:sp>
        <p:nvSpPr>
          <p:cNvPr id="8" name="Rectangle 5">
            <a:extLst>
              <a:ext uri="{FF2B5EF4-FFF2-40B4-BE49-F238E27FC236}">
                <a16:creationId xmlns:a16="http://schemas.microsoft.com/office/drawing/2014/main" id="{04E58011-0CEB-FF09-7926-52C6C56A5BC7}"/>
              </a:ext>
            </a:extLst>
          </p:cNvPr>
          <p:cNvSpPr>
            <a:spLocks noChangeArrowheads="1"/>
          </p:cNvSpPr>
          <p:nvPr/>
        </p:nvSpPr>
        <p:spPr bwMode="auto">
          <a:xfrm>
            <a:off x="6096000" y="4648200"/>
            <a:ext cx="4305300" cy="101600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zh-TW" altLang="en-US" sz="2000" b="1" dirty="0">
                <a:latin typeface="微軟正黑體" panose="020B0604030504040204" pitchFamily="34" charset="-120"/>
                <a:ea typeface="微軟正黑體" panose="020B0604030504040204" pitchFamily="34" charset="-120"/>
              </a:rPr>
              <a:t>延伸探索資源：</a:t>
            </a:r>
          </a:p>
          <a:p>
            <a:pPr>
              <a:defRPr/>
            </a:pPr>
            <a:r>
              <a:rPr lang="zh-TW" altLang="en-US" sz="2000" dirty="0">
                <a:latin typeface="微軟正黑體" panose="020B0604030504040204" pitchFamily="34" charset="-120"/>
                <a:ea typeface="微軟正黑體" panose="020B0604030504040204" pitchFamily="34" charset="-120"/>
              </a:rPr>
              <a:t>推薦與此文章相關的文獻，協助深入了解類似研究內容與脈絡。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a:extLst>
              <a:ext uri="{FF2B5EF4-FFF2-40B4-BE49-F238E27FC236}">
                <a16:creationId xmlns:a16="http://schemas.microsoft.com/office/drawing/2014/main" id="{B208F35F-DCF9-DA62-66FA-ADE82C621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78499" y="1873988"/>
            <a:ext cx="5291115" cy="293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9" name="標題 1">
            <a:extLst>
              <a:ext uri="{FF2B5EF4-FFF2-40B4-BE49-F238E27FC236}">
                <a16:creationId xmlns:a16="http://schemas.microsoft.com/office/drawing/2014/main" id="{22CD6DF9-A2A4-10CE-FF0D-0D8F7F147E16}"/>
              </a:ext>
            </a:extLst>
          </p:cNvPr>
          <p:cNvSpPr>
            <a:spLocks noGrp="1"/>
          </p:cNvSpPr>
          <p:nvPr>
            <p:ph type="title"/>
          </p:nvPr>
        </p:nvSpPr>
        <p:spPr>
          <a:xfrm>
            <a:off x="3048000" y="152400"/>
            <a:ext cx="7162800" cy="1066800"/>
          </a:xfrm>
        </p:spPr>
        <p:txBody>
          <a:bodyPr/>
          <a:lstStyle/>
          <a:p>
            <a:r>
              <a:rPr lang="en-US" altLang="zh-TW">
                <a:latin typeface="微軟正黑體" panose="020B0604030504040204" pitchFamily="34" charset="-120"/>
                <a:ea typeface="微軟正黑體" panose="020B0604030504040204" pitchFamily="34" charset="-120"/>
                <a:cs typeface="Aharoni" panose="020F0502020204030204" pitchFamily="2" charset="-79"/>
              </a:rPr>
              <a:t>ProQuest Research Assistant </a:t>
            </a:r>
            <a:br>
              <a:rPr lang="en-US" altLang="zh-TW">
                <a:latin typeface="微軟正黑體" panose="020B0604030504040204" pitchFamily="34" charset="-120"/>
                <a:ea typeface="微軟正黑體" panose="020B0604030504040204" pitchFamily="34" charset="-120"/>
                <a:cs typeface="Aharoni" panose="020F0502020204030204" pitchFamily="2" charset="-79"/>
              </a:rPr>
            </a:br>
            <a:r>
              <a:rPr lang="zh-TW" altLang="en-US">
                <a:latin typeface="微軟正黑體" panose="020B0604030504040204" pitchFamily="34" charset="-120"/>
                <a:ea typeface="微軟正黑體" panose="020B0604030504040204" pitchFamily="34" charset="-120"/>
                <a:cs typeface="Aharoni" panose="020F0502020204030204" pitchFamily="2" charset="-79"/>
              </a:rPr>
              <a:t>全新</a:t>
            </a:r>
            <a:r>
              <a:rPr lang="en-US" altLang="zh-TW">
                <a:latin typeface="微軟正黑體" panose="020B0604030504040204" pitchFamily="34" charset="-120"/>
                <a:ea typeface="微軟正黑體" panose="020B0604030504040204" pitchFamily="34" charset="-120"/>
                <a:cs typeface="Aharoni" panose="020F0502020204030204" pitchFamily="2" charset="-79"/>
              </a:rPr>
              <a:t>AI</a:t>
            </a:r>
            <a:r>
              <a:rPr lang="zh-TW" altLang="en-US">
                <a:latin typeface="微軟正黑體" panose="020B0604030504040204" pitchFamily="34" charset="-120"/>
                <a:ea typeface="微軟正黑體" panose="020B0604030504040204" pitchFamily="34" charset="-120"/>
                <a:cs typeface="Aharoni" panose="020F0502020204030204" pitchFamily="2" charset="-79"/>
              </a:rPr>
              <a:t> 智能檢索功能</a:t>
            </a:r>
            <a:endParaRPr lang="zh-TW" altLang="en-US">
              <a:ea typeface="微軟正黑體" panose="020B0604030504040204" pitchFamily="34" charset="-120"/>
              <a:cs typeface="Aharoni" panose="020F0502020204030204" pitchFamily="2" charset="-79"/>
            </a:endParaRPr>
          </a:p>
        </p:txBody>
      </p:sp>
      <p:grpSp>
        <p:nvGrpSpPr>
          <p:cNvPr id="3" name="群組 2">
            <a:extLst>
              <a:ext uri="{FF2B5EF4-FFF2-40B4-BE49-F238E27FC236}">
                <a16:creationId xmlns:a16="http://schemas.microsoft.com/office/drawing/2014/main" id="{C07A2A6C-46F0-DD23-007E-A7DB37B0EC4E}"/>
              </a:ext>
            </a:extLst>
          </p:cNvPr>
          <p:cNvGrpSpPr>
            <a:grpSpLocks/>
          </p:cNvGrpSpPr>
          <p:nvPr/>
        </p:nvGrpSpPr>
        <p:grpSpPr bwMode="auto">
          <a:xfrm>
            <a:off x="1693863" y="77788"/>
            <a:ext cx="1143000" cy="989012"/>
            <a:chOff x="7429500" y="-608012"/>
            <a:chExt cx="1143000" cy="989012"/>
          </a:xfrm>
        </p:grpSpPr>
        <p:sp>
          <p:nvSpPr>
            <p:cNvPr id="4" name="爆炸 1 3">
              <a:extLst>
                <a:ext uri="{FF2B5EF4-FFF2-40B4-BE49-F238E27FC236}">
                  <a16:creationId xmlns:a16="http://schemas.microsoft.com/office/drawing/2014/main" id="{19D61AE0-E134-8686-9E14-3874AD0C48A9}"/>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60425" name="文字方塊 4">
              <a:extLst>
                <a:ext uri="{FF2B5EF4-FFF2-40B4-BE49-F238E27FC236}">
                  <a16:creationId xmlns:a16="http://schemas.microsoft.com/office/drawing/2014/main" id="{FC700526-058C-4EC6-C0CB-AD5E3B8B6956}"/>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a:solidFill>
                    <a:srgbClr val="F1FD7F"/>
                  </a:solidFill>
                  <a:latin typeface="Bernard MT Condensed" panose="02050806060905020404" pitchFamily="18" charset="0"/>
                </a:rPr>
                <a:t>New</a:t>
              </a:r>
              <a:endParaRPr lang="zh-TW" altLang="en-US">
                <a:solidFill>
                  <a:srgbClr val="F1FD7F"/>
                </a:solidFill>
                <a:latin typeface="Bernard MT Condensed" panose="02050806060905020404" pitchFamily="18" charset="0"/>
              </a:endParaRPr>
            </a:p>
          </p:txBody>
        </p:sp>
      </p:grpSp>
      <p:sp>
        <p:nvSpPr>
          <p:cNvPr id="7" name="Rectangle 5">
            <a:extLst>
              <a:ext uri="{FF2B5EF4-FFF2-40B4-BE49-F238E27FC236}">
                <a16:creationId xmlns:a16="http://schemas.microsoft.com/office/drawing/2014/main" id="{94E8D867-F36A-4A74-6A3C-1364DEC99DF0}"/>
              </a:ext>
            </a:extLst>
          </p:cNvPr>
          <p:cNvSpPr>
            <a:spLocks noChangeArrowheads="1"/>
          </p:cNvSpPr>
          <p:nvPr/>
        </p:nvSpPr>
        <p:spPr bwMode="auto">
          <a:xfrm>
            <a:off x="6734175" y="5286882"/>
            <a:ext cx="3505200" cy="101566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zh-TW" altLang="en-US" sz="2000" b="1" dirty="0">
                <a:latin typeface="微軟正黑體" panose="020B0604030504040204" pitchFamily="34" charset="-120"/>
                <a:ea typeface="微軟正黑體" panose="020B0604030504040204" pitchFamily="34" charset="-120"/>
              </a:rPr>
              <a:t>建議研究課題：</a:t>
            </a:r>
          </a:p>
          <a:p>
            <a:pPr>
              <a:defRPr/>
            </a:pPr>
            <a:r>
              <a:rPr lang="zh-TW" altLang="en-US" sz="2000" dirty="0">
                <a:latin typeface="微軟正黑體" panose="020B0604030504040204" pitchFamily="34" charset="-120"/>
                <a:ea typeface="微軟正黑體" panose="020B0604030504040204" pitchFamily="34" charset="-120"/>
              </a:rPr>
              <a:t>點擊燈泡，檢索相關研究主題建議，啟發研究靈感。</a:t>
            </a:r>
            <a:endParaRPr kumimoji="0" lang="en-US" altLang="zh-TW" sz="2000" dirty="0">
              <a:latin typeface="微軟正黑體" pitchFamily="34" charset="-120"/>
              <a:ea typeface="微軟正黑體" pitchFamily="34" charset="-120"/>
            </a:endParaRPr>
          </a:p>
        </p:txBody>
      </p:sp>
      <p:pic>
        <p:nvPicPr>
          <p:cNvPr id="60423" name="Picture 3">
            <a:extLst>
              <a:ext uri="{FF2B5EF4-FFF2-40B4-BE49-F238E27FC236}">
                <a16:creationId xmlns:a16="http://schemas.microsoft.com/office/drawing/2014/main" id="{5A2D7E94-A732-D3C8-5997-2A1AD2678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14434" y="2371953"/>
            <a:ext cx="2986218" cy="240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
            <a:extLst>
              <a:ext uri="{FF2B5EF4-FFF2-40B4-BE49-F238E27FC236}">
                <a16:creationId xmlns:a16="http://schemas.microsoft.com/office/drawing/2014/main" id="{7103F7AC-2728-5AE2-FDD9-198BC4A552C4}"/>
              </a:ext>
            </a:extLst>
          </p:cNvPr>
          <p:cNvSpPr>
            <a:spLocks noChangeArrowheads="1"/>
          </p:cNvSpPr>
          <p:nvPr/>
        </p:nvSpPr>
        <p:spPr bwMode="auto">
          <a:xfrm>
            <a:off x="1693863" y="5286882"/>
            <a:ext cx="4249738" cy="101600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zh-TW" altLang="en-US" sz="2000" b="1" dirty="0">
                <a:latin typeface="微軟正黑體" panose="020B0604030504040204" pitchFamily="34" charset="-120"/>
                <a:ea typeface="微軟正黑體" panose="020B0604030504040204" pitchFamily="34" charset="-120"/>
              </a:rPr>
              <a:t>精準鎖定關鍵詞：</a:t>
            </a:r>
          </a:p>
          <a:p>
            <a:pPr>
              <a:defRPr/>
            </a:pPr>
            <a:r>
              <a:rPr lang="zh-TW" altLang="en-US" sz="2000" dirty="0">
                <a:latin typeface="微軟正黑體" panose="020B0604030504040204" pitchFamily="34" charset="-120"/>
                <a:ea typeface="微軟正黑體" panose="020B0604030504040204" pitchFamily="34" charset="-120"/>
              </a:rPr>
              <a:t>根據此文獻產出術語索引，勾選後自動添加相關檢索詞，強化搜尋效率。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DB90-93E3-46FB-FCCA-0BF24232E37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66B4EA-9F8C-A587-D690-668A92755C1F}"/>
              </a:ext>
            </a:extLst>
          </p:cNvPr>
          <p:cNvSpPr txBox="1">
            <a:spLocks/>
          </p:cNvSpPr>
          <p:nvPr/>
        </p:nvSpPr>
        <p:spPr bwMode="auto">
          <a:xfrm>
            <a:off x="406400" y="152400"/>
            <a:ext cx="955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pPr>
              <a:defRPr/>
            </a:pPr>
            <a:r>
              <a:rPr lang="en-US" altLang="zh-TW" dirty="0">
                <a:solidFill>
                  <a:schemeClr val="accent6">
                    <a:lumMod val="50000"/>
                  </a:schemeClr>
                </a:solidFill>
                <a:latin typeface="微軟正黑體" panose="020B0604030504040204" pitchFamily="34" charset="-120"/>
                <a:ea typeface="微軟正黑體" panose="020B0604030504040204" pitchFamily="34" charset="-120"/>
              </a:rPr>
              <a:t>Fashion Studies Collection</a:t>
            </a:r>
          </a:p>
        </p:txBody>
      </p:sp>
      <p:sp>
        <p:nvSpPr>
          <p:cNvPr id="3" name="Text Placeholder 3">
            <a:extLst>
              <a:ext uri="{FF2B5EF4-FFF2-40B4-BE49-F238E27FC236}">
                <a16:creationId xmlns:a16="http://schemas.microsoft.com/office/drawing/2014/main" id="{C8A99FC9-8326-69BD-5312-FD332587E915}"/>
              </a:ext>
            </a:extLst>
          </p:cNvPr>
          <p:cNvSpPr txBox="1">
            <a:spLocks/>
          </p:cNvSpPr>
          <p:nvPr/>
        </p:nvSpPr>
        <p:spPr>
          <a:xfrm>
            <a:off x="406400" y="920327"/>
            <a:ext cx="11171339" cy="336973"/>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Font typeface="Wingdings" panose="05000000000000000000" pitchFamily="2" charset="2"/>
              <a:buChar char=""/>
              <a:defRPr sz="14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9pPr>
          </a:lstStyle>
          <a:p>
            <a:pPr marL="0" indent="0">
              <a:buNone/>
            </a:pPr>
            <a:r>
              <a:rPr lang="zh-TW" altLang="en-US" b="1" dirty="0">
                <a:latin typeface="微軟正黑體" panose="020B0604030504040204" pitchFamily="34" charset="-120"/>
                <a:ea typeface="微軟正黑體" panose="020B0604030504040204" pitchFamily="34" charset="-120"/>
              </a:rPr>
              <a:t>專為設計與時尚領域量身打造</a:t>
            </a:r>
            <a:endParaRPr lang="en-US" altLang="zh-TW" b="1" dirty="0">
              <a:latin typeface="微軟正黑體" panose="020B0604030504040204" pitchFamily="34" charset="-120"/>
              <a:ea typeface="微軟正黑體" panose="020B0604030504040204" pitchFamily="34" charset="-120"/>
            </a:endParaRPr>
          </a:p>
        </p:txBody>
      </p:sp>
      <p:sp>
        <p:nvSpPr>
          <p:cNvPr id="5" name="Text Placeholder 2">
            <a:extLst>
              <a:ext uri="{FF2B5EF4-FFF2-40B4-BE49-F238E27FC236}">
                <a16:creationId xmlns:a16="http://schemas.microsoft.com/office/drawing/2014/main" id="{87196672-A09E-B1BC-CEB6-C29DEE6D3AE4}"/>
              </a:ext>
            </a:extLst>
          </p:cNvPr>
          <p:cNvSpPr txBox="1">
            <a:spLocks/>
          </p:cNvSpPr>
          <p:nvPr/>
        </p:nvSpPr>
        <p:spPr>
          <a:xfrm>
            <a:off x="510227" y="1503045"/>
            <a:ext cx="7109773" cy="2764156"/>
          </a:xfrm>
          <a:prstGeom prst="rect">
            <a:avLst/>
          </a:prstGeom>
        </p:spPr>
        <p:txBody>
          <a:bodyPr vert="horz" lIns="0" tIns="0" rIns="0" bIns="0" rtlCol="0" anchor="t">
            <a:noAutofit/>
          </a:bodyPr>
          <a:lst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Font typeface="Wingdings" panose="05000000000000000000" pitchFamily="2" charset="2"/>
              <a:buChar char=""/>
              <a:defRPr sz="14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sz="1400">
                <a:solidFill>
                  <a:schemeClr val="tx1"/>
                </a:solidFill>
                <a:latin typeface="+mn-lt"/>
                <a:ea typeface="+mn-ea"/>
              </a:defRPr>
            </a:lvl9pPr>
          </a:lstStyle>
          <a:p>
            <a:pPr marL="0" indent="0">
              <a:buNone/>
            </a:pPr>
            <a:r>
              <a:rPr lang="en-US" altLang="zh-TW" sz="1800" b="1" dirty="0">
                <a:latin typeface="微軟正黑體" panose="020B0604030504040204" pitchFamily="34" charset="-120"/>
                <a:ea typeface="微軟正黑體" panose="020B0604030504040204" pitchFamily="34" charset="-120"/>
              </a:rPr>
              <a:t>Fashion Studies Collection </a:t>
            </a:r>
            <a:r>
              <a:rPr lang="zh-TW" altLang="en-US" sz="1800" b="1" dirty="0">
                <a:latin typeface="微軟正黑體" panose="020B0604030504040204" pitchFamily="34" charset="-120"/>
                <a:ea typeface="微軟正黑體" panose="020B0604030504040204" pitchFamily="34" charset="-120"/>
              </a:rPr>
              <a:t>完整呈現時尚與生活風格領域的發展脈絡，收錄各知名刊物自創刊至最新一期內容，涵蓋百年以上的風格變遷、文化演進與流行趨勢；支援全文檢索與精確圖像索引，以高解析度的全彩原頁影像數位化呈現。</a:t>
            </a:r>
            <a:endParaRPr lang="en-US" altLang="zh-TW" sz="1800" b="1" dirty="0">
              <a:latin typeface="微軟正黑體" panose="020B0604030504040204" pitchFamily="34" charset="-120"/>
              <a:ea typeface="微軟正黑體" panose="020B0604030504040204" pitchFamily="34" charset="-120"/>
            </a:endParaRPr>
          </a:p>
          <a:p>
            <a:pPr marL="0" indent="0">
              <a:buNone/>
            </a:pPr>
            <a:endParaRPr lang="zh-TW" altLang="en-US" sz="1000" b="1" dirty="0">
              <a:latin typeface="微軟正黑體" panose="020B0604030504040204" pitchFamily="34" charset="-120"/>
              <a:ea typeface="微軟正黑體" panose="020B0604030504040204" pitchFamily="34" charset="-120"/>
            </a:endParaRPr>
          </a:p>
          <a:p>
            <a:pPr marL="0" indent="0">
              <a:buNone/>
            </a:pPr>
            <a:r>
              <a:rPr lang="zh-TW" altLang="en-US" sz="1800" b="1" dirty="0">
                <a:latin typeface="微軟正黑體" panose="020B0604030504040204" pitchFamily="34" charset="-120"/>
                <a:ea typeface="微軟正黑體" panose="020B0604030504040204" pitchFamily="34" charset="-120"/>
              </a:rPr>
              <a:t>主題包括：設計、攝影、插畫、品牌與模特兒資訊、男性與女性時尚、生活風格、文化議題，以及相關產業報告、時裝秀、設計師訪談、廣告與評論文章，兼具歷史深度與當代、理論與實務的多重視角，深入探索時尚的演變與文化意涵，是了解時尚在全球的商業和文化影響的寶貴一手資料。</a:t>
            </a:r>
          </a:p>
        </p:txBody>
      </p:sp>
      <p:sp>
        <p:nvSpPr>
          <p:cNvPr id="10" name="TextBox 22">
            <a:extLst>
              <a:ext uri="{FF2B5EF4-FFF2-40B4-BE49-F238E27FC236}">
                <a16:creationId xmlns:a16="http://schemas.microsoft.com/office/drawing/2014/main" id="{514AA226-F2E2-D0B3-FEC9-2B55C995D3FA}"/>
              </a:ext>
            </a:extLst>
          </p:cNvPr>
          <p:cNvSpPr txBox="1"/>
          <p:nvPr/>
        </p:nvSpPr>
        <p:spPr>
          <a:xfrm>
            <a:off x="465832" y="4866215"/>
            <a:ext cx="7916168" cy="1071457"/>
          </a:xfrm>
          <a:prstGeom prst="rect">
            <a:avLst/>
          </a:prstGeom>
          <a:noFill/>
          <a:ln>
            <a:noFill/>
          </a:ln>
        </p:spPr>
        <p:txBody>
          <a:bodyPr wrap="square" lIns="0" tIns="0" rIns="0" bIns="0" numCol="3" rtlCol="0">
            <a:noAutofit/>
          </a:bodyPr>
          <a:lstStyle/>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藝術史</a:t>
            </a:r>
            <a:endParaRPr kumimoji="0" lang="en-GB"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大眾傳播研究</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文化研究</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性別研究</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媒體研究</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377190" lvl="0" indent="-28575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時尚潮流</a:t>
            </a:r>
            <a:r>
              <a:rPr kumimoji="0" lang="en-US" altLang="zh-TW" sz="1400" dirty="0">
                <a:solidFill>
                  <a:prstClr val="black"/>
                </a:solidFill>
                <a:latin typeface="微軟正黑體" panose="020B0604030504040204" pitchFamily="34" charset="-120"/>
                <a:ea typeface="微軟正黑體" panose="020B0604030504040204" pitchFamily="34" charset="-120"/>
              </a:rPr>
              <a:t>  </a:t>
            </a:r>
            <a:r>
              <a:rPr kumimoji="0" lang="zh-TW" altLang="en-US" sz="1400" dirty="0">
                <a:solidFill>
                  <a:prstClr val="black"/>
                </a:solidFill>
                <a:latin typeface="微軟正黑體" panose="020B0604030504040204" pitchFamily="34" charset="-120"/>
                <a:ea typeface="微軟正黑體" panose="020B0604030504040204" pitchFamily="34" charset="-120"/>
              </a:rPr>
              <a:t>                             </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舞台服裝設計</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時尚行銷</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青年研究</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視覺設計</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文學、歷史</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a:p>
            <a:pPr marL="274320" lvl="0" indent="-182880" eaLnBrk="1" fontAlgn="auto" hangingPunct="1">
              <a:spcBef>
                <a:spcPts val="0"/>
              </a:spcBef>
              <a:spcAft>
                <a:spcPts val="300"/>
              </a:spcAft>
              <a:buFont typeface="Arial" panose="020B0604020202020204" pitchFamily="34" charset="0"/>
              <a:buChar char="•"/>
              <a:defRPr/>
            </a:pPr>
            <a:r>
              <a:rPr kumimoji="0" lang="zh-TW" altLang="en-US" sz="1400" dirty="0">
                <a:solidFill>
                  <a:prstClr val="black"/>
                </a:solidFill>
                <a:latin typeface="微軟正黑體" panose="020B0604030504040204" pitchFamily="34" charset="-120"/>
                <a:ea typeface="微軟正黑體" panose="020B0604030504040204" pitchFamily="34" charset="-120"/>
              </a:rPr>
              <a:t>商業研究</a:t>
            </a:r>
            <a:endParaRPr kumimoji="0" lang="en-US" altLang="zh-TW" sz="1400" dirty="0">
              <a:solidFill>
                <a:prstClr val="black"/>
              </a:solidFill>
              <a:latin typeface="微軟正黑體" panose="020B0604030504040204" pitchFamily="34" charset="-120"/>
              <a:ea typeface="微軟正黑體" panose="020B0604030504040204" pitchFamily="34" charset="-120"/>
            </a:endParaRPr>
          </a:p>
        </p:txBody>
      </p:sp>
      <p:sp>
        <p:nvSpPr>
          <p:cNvPr id="8" name="Text Placeholder 4">
            <a:extLst>
              <a:ext uri="{FF2B5EF4-FFF2-40B4-BE49-F238E27FC236}">
                <a16:creationId xmlns:a16="http://schemas.microsoft.com/office/drawing/2014/main" id="{897E2083-3B06-476D-2805-AE6D53C4C9FD}"/>
              </a:ext>
            </a:extLst>
          </p:cNvPr>
          <p:cNvSpPr txBox="1">
            <a:spLocks/>
          </p:cNvSpPr>
          <p:nvPr/>
        </p:nvSpPr>
        <p:spPr>
          <a:xfrm>
            <a:off x="533400" y="4458390"/>
            <a:ext cx="2468880" cy="274320"/>
          </a:xfrm>
          <a:prstGeom prst="rect">
            <a:avLst/>
          </a:prstGeom>
          <a:ln w="19050">
            <a:noFill/>
          </a:ln>
        </p:spPr>
        <p:txBody>
          <a:bodyPr vert="horz" lIns="0" tIns="0" rIns="0" bIns="0" rtlCol="0">
            <a:noAutofit/>
          </a:bodyPr>
          <a:lstStyle>
            <a:lvl1pPr marL="0" indent="0" algn="l" defTabSz="914400" rtl="0" eaLnBrk="1" latinLnBrk="0" hangingPunct="1">
              <a:lnSpc>
                <a:spcPct val="100000"/>
              </a:lnSpc>
              <a:spcBef>
                <a:spcPts val="900"/>
              </a:spcBef>
              <a:buFont typeface="Arial" panose="020B0604020202020204" pitchFamily="34" charset="0"/>
              <a:buNone/>
              <a:defRPr sz="1400" kern="1200">
                <a:solidFill>
                  <a:schemeClr val="tx1"/>
                </a:solidFill>
                <a:latin typeface="+mn-lt"/>
                <a:ea typeface="+mn-ea"/>
                <a:cs typeface="+mn-cs"/>
              </a:defRPr>
            </a:lvl1pPr>
            <a:lvl2pPr marL="180000" indent="0" algn="l" defTabSz="914400" rtl="0" eaLnBrk="1" latinLnBrk="0" hangingPunct="1">
              <a:lnSpc>
                <a:spcPct val="100000"/>
              </a:lnSpc>
              <a:spcBef>
                <a:spcPts val="900"/>
              </a:spcBef>
              <a:buFont typeface="Arial" panose="020B0604020202020204" pitchFamily="34" charset="0"/>
              <a:buNone/>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zh-TW" altLang="en-US" sz="1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研究主題 </a:t>
            </a:r>
            <a:r>
              <a:rPr kumimoji="0" lang="en-US" sz="1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a:t>
            </a:r>
          </a:p>
        </p:txBody>
      </p:sp>
      <p:pic>
        <p:nvPicPr>
          <p:cNvPr id="7" name="圖片 6">
            <a:extLst>
              <a:ext uri="{FF2B5EF4-FFF2-40B4-BE49-F238E27FC236}">
                <a16:creationId xmlns:a16="http://schemas.microsoft.com/office/drawing/2014/main" id="{D746A793-BDDE-369A-1E3A-2EE3154ECA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9493" y="1515690"/>
            <a:ext cx="4303799" cy="3369421"/>
          </a:xfrm>
          <a:prstGeom prst="rect">
            <a:avLst/>
          </a:prstGeom>
          <a:ln>
            <a:solidFill>
              <a:schemeClr val="bg2">
                <a:lumMod val="60000"/>
                <a:lumOff val="40000"/>
              </a:schemeClr>
            </a:solidFill>
          </a:ln>
        </p:spPr>
      </p:pic>
    </p:spTree>
    <p:extLst>
      <p:ext uri="{BB962C8B-B14F-4D97-AF65-F5344CB8AC3E}">
        <p14:creationId xmlns:p14="http://schemas.microsoft.com/office/powerpoint/2010/main" val="327201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C42556C-D0F6-EA7E-C41B-F300AD5031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989" y="1550812"/>
            <a:ext cx="5127111" cy="3678949"/>
          </a:xfrm>
          <a:prstGeom prst="rect">
            <a:avLst/>
          </a:prstGeom>
        </p:spPr>
      </p:pic>
      <p:sp>
        <p:nvSpPr>
          <p:cNvPr id="61444" name="標題 1">
            <a:extLst>
              <a:ext uri="{FF2B5EF4-FFF2-40B4-BE49-F238E27FC236}">
                <a16:creationId xmlns:a16="http://schemas.microsoft.com/office/drawing/2014/main" id="{FC5A4939-6AF8-7F24-BADD-438AD59DE41E}"/>
              </a:ext>
            </a:extLst>
          </p:cNvPr>
          <p:cNvSpPr>
            <a:spLocks noGrp="1"/>
          </p:cNvSpPr>
          <p:nvPr>
            <p:ph type="title"/>
          </p:nvPr>
        </p:nvSpPr>
        <p:spPr>
          <a:xfrm>
            <a:off x="3048000" y="152400"/>
            <a:ext cx="7162800" cy="1066800"/>
          </a:xfrm>
        </p:spPr>
        <p:txBody>
          <a:bodyPr/>
          <a:lstStyle/>
          <a:p>
            <a:r>
              <a:rPr lang="en-US" altLang="zh-TW">
                <a:latin typeface="微軟正黑體" panose="020B0604030504040204" pitchFamily="34" charset="-120"/>
                <a:ea typeface="微軟正黑體" panose="020B0604030504040204" pitchFamily="34" charset="-120"/>
                <a:cs typeface="Aharoni" panose="020F0502020204030204" pitchFamily="2" charset="-79"/>
              </a:rPr>
              <a:t>ProQuest Research Assistant </a:t>
            </a:r>
            <a:br>
              <a:rPr lang="en-US" altLang="zh-TW">
                <a:latin typeface="微軟正黑體" panose="020B0604030504040204" pitchFamily="34" charset="-120"/>
                <a:ea typeface="微軟正黑體" panose="020B0604030504040204" pitchFamily="34" charset="-120"/>
                <a:cs typeface="Aharoni" panose="020F0502020204030204" pitchFamily="2" charset="-79"/>
              </a:rPr>
            </a:br>
            <a:r>
              <a:rPr lang="zh-TW" altLang="en-US">
                <a:latin typeface="微軟正黑體" panose="020B0604030504040204" pitchFamily="34" charset="-120"/>
                <a:ea typeface="微軟正黑體" panose="020B0604030504040204" pitchFamily="34" charset="-120"/>
                <a:cs typeface="Aharoni" panose="020F0502020204030204" pitchFamily="2" charset="-79"/>
              </a:rPr>
              <a:t>全新</a:t>
            </a:r>
            <a:r>
              <a:rPr lang="en-US" altLang="zh-TW">
                <a:latin typeface="微軟正黑體" panose="020B0604030504040204" pitchFamily="34" charset="-120"/>
                <a:ea typeface="微軟正黑體" panose="020B0604030504040204" pitchFamily="34" charset="-120"/>
                <a:cs typeface="Aharoni" panose="020F0502020204030204" pitchFamily="2" charset="-79"/>
              </a:rPr>
              <a:t>AI</a:t>
            </a:r>
            <a:r>
              <a:rPr lang="zh-TW" altLang="en-US">
                <a:latin typeface="微軟正黑體" panose="020B0604030504040204" pitchFamily="34" charset="-120"/>
                <a:ea typeface="微軟正黑體" panose="020B0604030504040204" pitchFamily="34" charset="-120"/>
                <a:cs typeface="Aharoni" panose="020F0502020204030204" pitchFamily="2" charset="-79"/>
              </a:rPr>
              <a:t> 智能檢索功能</a:t>
            </a:r>
            <a:endParaRPr lang="zh-TW" altLang="en-US">
              <a:ea typeface="微軟正黑體" panose="020B0604030504040204" pitchFamily="34" charset="-120"/>
              <a:cs typeface="Aharoni" panose="020F0502020204030204" pitchFamily="2" charset="-79"/>
            </a:endParaRPr>
          </a:p>
        </p:txBody>
      </p:sp>
      <p:grpSp>
        <p:nvGrpSpPr>
          <p:cNvPr id="3" name="群組 2">
            <a:extLst>
              <a:ext uri="{FF2B5EF4-FFF2-40B4-BE49-F238E27FC236}">
                <a16:creationId xmlns:a16="http://schemas.microsoft.com/office/drawing/2014/main" id="{9CF86C4B-4999-6219-8952-6B037408CA09}"/>
              </a:ext>
            </a:extLst>
          </p:cNvPr>
          <p:cNvGrpSpPr>
            <a:grpSpLocks/>
          </p:cNvGrpSpPr>
          <p:nvPr/>
        </p:nvGrpSpPr>
        <p:grpSpPr bwMode="auto">
          <a:xfrm>
            <a:off x="1693863" y="77788"/>
            <a:ext cx="1143000" cy="989012"/>
            <a:chOff x="7429500" y="-608012"/>
            <a:chExt cx="1143000" cy="989012"/>
          </a:xfrm>
        </p:grpSpPr>
        <p:sp>
          <p:nvSpPr>
            <p:cNvPr id="4" name="爆炸 1 3">
              <a:extLst>
                <a:ext uri="{FF2B5EF4-FFF2-40B4-BE49-F238E27FC236}">
                  <a16:creationId xmlns:a16="http://schemas.microsoft.com/office/drawing/2014/main" id="{B327402E-0865-7044-2440-4FF8CC0ECACE}"/>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61449" name="文字方塊 4">
              <a:extLst>
                <a:ext uri="{FF2B5EF4-FFF2-40B4-BE49-F238E27FC236}">
                  <a16:creationId xmlns:a16="http://schemas.microsoft.com/office/drawing/2014/main" id="{E94848E4-3DE4-4C93-4257-250ACE7D88F8}"/>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a:solidFill>
                    <a:srgbClr val="F1FD7F"/>
                  </a:solidFill>
                  <a:latin typeface="Bernard MT Condensed" panose="02050806060905020404" pitchFamily="18" charset="0"/>
                </a:rPr>
                <a:t>New</a:t>
              </a:r>
              <a:endParaRPr lang="zh-TW" altLang="en-US">
                <a:solidFill>
                  <a:srgbClr val="F1FD7F"/>
                </a:solidFill>
                <a:latin typeface="Bernard MT Condensed" panose="02050806060905020404" pitchFamily="18" charset="0"/>
              </a:endParaRPr>
            </a:p>
          </p:txBody>
        </p:sp>
      </p:grpSp>
      <p:sp>
        <p:nvSpPr>
          <p:cNvPr id="7" name="Rectangle 5">
            <a:extLst>
              <a:ext uri="{FF2B5EF4-FFF2-40B4-BE49-F238E27FC236}">
                <a16:creationId xmlns:a16="http://schemas.microsoft.com/office/drawing/2014/main" id="{D38A1635-8E78-68EC-BE9A-6A1DFF5A3EE9}"/>
              </a:ext>
            </a:extLst>
          </p:cNvPr>
          <p:cNvSpPr>
            <a:spLocks noChangeArrowheads="1"/>
          </p:cNvSpPr>
          <p:nvPr/>
        </p:nvSpPr>
        <p:spPr bwMode="auto">
          <a:xfrm>
            <a:off x="7010400" y="5500539"/>
            <a:ext cx="4022725" cy="101566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zh-TW" altLang="en-US" sz="2000" b="1" dirty="0">
                <a:latin typeface="微軟正黑體" panose="020B0604030504040204" pitchFamily="34" charset="-120"/>
                <a:ea typeface="微軟正黑體" panose="020B0604030504040204" pitchFamily="34" charset="-120"/>
              </a:rPr>
              <a:t>輕鬆解析文章資訊：</a:t>
            </a:r>
          </a:p>
          <a:p>
            <a:pPr>
              <a:defRPr/>
            </a:pPr>
            <a:r>
              <a:rPr lang="zh-TW" altLang="en-US" sz="2000" dirty="0">
                <a:latin typeface="微軟正黑體" panose="020B0604030504040204" pitchFamily="34" charset="-120"/>
                <a:ea typeface="微軟正黑體" panose="020B0604030504040204" pitchFamily="34" charset="-120"/>
              </a:rPr>
              <a:t>自動判別文件中的重要資訊，包括研究假說、方法、限制等。</a:t>
            </a:r>
          </a:p>
        </p:txBody>
      </p:sp>
      <p:sp>
        <p:nvSpPr>
          <p:cNvPr id="8" name="Rectangle 5">
            <a:extLst>
              <a:ext uri="{FF2B5EF4-FFF2-40B4-BE49-F238E27FC236}">
                <a16:creationId xmlns:a16="http://schemas.microsoft.com/office/drawing/2014/main" id="{B3D876E1-FE00-6E8D-963B-023DCE6CC851}"/>
              </a:ext>
            </a:extLst>
          </p:cNvPr>
          <p:cNvSpPr>
            <a:spLocks noChangeArrowheads="1"/>
          </p:cNvSpPr>
          <p:nvPr/>
        </p:nvSpPr>
        <p:spPr bwMode="auto">
          <a:xfrm>
            <a:off x="1524000" y="5500539"/>
            <a:ext cx="4249737" cy="101600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zh-TW" altLang="en-US" sz="2000" b="1" dirty="0">
                <a:latin typeface="微軟正黑體" panose="020B0604030504040204" pitchFamily="34" charset="-120"/>
                <a:ea typeface="微軟正黑體" panose="020B0604030504040204" pitchFamily="34" charset="-120"/>
              </a:rPr>
              <a:t>快速掌握重點：</a:t>
            </a:r>
          </a:p>
          <a:p>
            <a:pPr>
              <a:defRPr/>
            </a:pPr>
            <a:r>
              <a:rPr lang="zh-TW" altLang="en-US" sz="2000" dirty="0">
                <a:latin typeface="微軟正黑體" panose="020B0604030504040204" pitchFamily="34" charset="-120"/>
                <a:ea typeface="微軟正黑體" panose="020B0604030504040204" pitchFamily="34" charset="-120"/>
              </a:rPr>
              <a:t>自動擷取文獻的關鍵發現與結論，</a:t>
            </a:r>
            <a:endParaRPr lang="en-US" altLang="zh-TW" sz="2000" dirty="0">
              <a:latin typeface="微軟正黑體" panose="020B0604030504040204" pitchFamily="34" charset="-120"/>
              <a:ea typeface="微軟正黑體" panose="020B0604030504040204" pitchFamily="34" charset="-120"/>
            </a:endParaRPr>
          </a:p>
          <a:p>
            <a:pPr>
              <a:defRPr/>
            </a:pPr>
            <a:r>
              <a:rPr lang="zh-TW" altLang="en-US" sz="2000" dirty="0">
                <a:latin typeface="微軟正黑體" panose="020B0604030504040204" pitchFamily="34" charset="-120"/>
                <a:ea typeface="微軟正黑體" panose="020B0604030504040204" pitchFamily="34" charset="-120"/>
              </a:rPr>
              <a:t>輕鬆定位相關章節，提升閱讀效率。</a:t>
            </a:r>
          </a:p>
        </p:txBody>
      </p:sp>
      <p:pic>
        <p:nvPicPr>
          <p:cNvPr id="9" name="圖片 8">
            <a:extLst>
              <a:ext uri="{FF2B5EF4-FFF2-40B4-BE49-F238E27FC236}">
                <a16:creationId xmlns:a16="http://schemas.microsoft.com/office/drawing/2014/main" id="{435C94BC-E551-ABCC-9876-74FF3E8DFD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0350" y="1550812"/>
            <a:ext cx="4719525" cy="3686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CC8C883-7EB4-6EF6-70ED-B43C4D79E1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484526"/>
            <a:ext cx="5556157" cy="3971871"/>
          </a:xfrm>
          <a:prstGeom prst="rect">
            <a:avLst/>
          </a:prstGeom>
        </p:spPr>
      </p:pic>
      <p:sp>
        <p:nvSpPr>
          <p:cNvPr id="62467" name="標題 1">
            <a:extLst>
              <a:ext uri="{FF2B5EF4-FFF2-40B4-BE49-F238E27FC236}">
                <a16:creationId xmlns:a16="http://schemas.microsoft.com/office/drawing/2014/main" id="{512A3C9A-31BC-4079-73DF-60AF2335B243}"/>
              </a:ext>
            </a:extLst>
          </p:cNvPr>
          <p:cNvSpPr>
            <a:spLocks noGrp="1"/>
          </p:cNvSpPr>
          <p:nvPr>
            <p:ph type="title"/>
          </p:nvPr>
        </p:nvSpPr>
        <p:spPr>
          <a:xfrm>
            <a:off x="3048000" y="152400"/>
            <a:ext cx="7162800" cy="1066800"/>
          </a:xfrm>
        </p:spPr>
        <p:txBody>
          <a:bodyPr/>
          <a:lstStyle/>
          <a:p>
            <a:r>
              <a:rPr lang="en-US" altLang="zh-TW">
                <a:latin typeface="微軟正黑體" panose="020B0604030504040204" pitchFamily="34" charset="-120"/>
                <a:ea typeface="微軟正黑體" panose="020B0604030504040204" pitchFamily="34" charset="-120"/>
                <a:cs typeface="Aharoni" panose="020F0502020204030204" pitchFamily="2" charset="-79"/>
              </a:rPr>
              <a:t>ProQuest Research Assistant </a:t>
            </a:r>
            <a:br>
              <a:rPr lang="en-US" altLang="zh-TW">
                <a:latin typeface="微軟正黑體" panose="020B0604030504040204" pitchFamily="34" charset="-120"/>
                <a:ea typeface="微軟正黑體" panose="020B0604030504040204" pitchFamily="34" charset="-120"/>
                <a:cs typeface="Aharoni" panose="020F0502020204030204" pitchFamily="2" charset="-79"/>
              </a:rPr>
            </a:br>
            <a:r>
              <a:rPr lang="zh-TW" altLang="en-US">
                <a:latin typeface="微軟正黑體" panose="020B0604030504040204" pitchFamily="34" charset="-120"/>
                <a:ea typeface="微軟正黑體" panose="020B0604030504040204" pitchFamily="34" charset="-120"/>
                <a:cs typeface="Aharoni" panose="020F0502020204030204" pitchFamily="2" charset="-79"/>
              </a:rPr>
              <a:t>全新</a:t>
            </a:r>
            <a:r>
              <a:rPr lang="en-US" altLang="zh-TW">
                <a:latin typeface="微軟正黑體" panose="020B0604030504040204" pitchFamily="34" charset="-120"/>
                <a:ea typeface="微軟正黑體" panose="020B0604030504040204" pitchFamily="34" charset="-120"/>
                <a:cs typeface="Aharoni" panose="020F0502020204030204" pitchFamily="2" charset="-79"/>
              </a:rPr>
              <a:t>AI</a:t>
            </a:r>
            <a:r>
              <a:rPr lang="zh-TW" altLang="en-US">
                <a:latin typeface="微軟正黑體" panose="020B0604030504040204" pitchFamily="34" charset="-120"/>
                <a:ea typeface="微軟正黑體" panose="020B0604030504040204" pitchFamily="34" charset="-120"/>
                <a:cs typeface="Aharoni" panose="020F0502020204030204" pitchFamily="2" charset="-79"/>
              </a:rPr>
              <a:t> 智能檢索功能</a:t>
            </a:r>
            <a:endParaRPr lang="zh-TW" altLang="en-US">
              <a:ea typeface="微軟正黑體" panose="020B0604030504040204" pitchFamily="34" charset="-120"/>
              <a:cs typeface="Aharoni" panose="020F0502020204030204" pitchFamily="2" charset="-79"/>
            </a:endParaRPr>
          </a:p>
        </p:txBody>
      </p:sp>
      <p:grpSp>
        <p:nvGrpSpPr>
          <p:cNvPr id="3" name="群組 2">
            <a:extLst>
              <a:ext uri="{FF2B5EF4-FFF2-40B4-BE49-F238E27FC236}">
                <a16:creationId xmlns:a16="http://schemas.microsoft.com/office/drawing/2014/main" id="{B1C56024-E1FF-3F1D-6FD6-E43211894328}"/>
              </a:ext>
            </a:extLst>
          </p:cNvPr>
          <p:cNvGrpSpPr>
            <a:grpSpLocks/>
          </p:cNvGrpSpPr>
          <p:nvPr/>
        </p:nvGrpSpPr>
        <p:grpSpPr bwMode="auto">
          <a:xfrm>
            <a:off x="1693863" y="77788"/>
            <a:ext cx="1143000" cy="989012"/>
            <a:chOff x="7429500" y="-608012"/>
            <a:chExt cx="1143000" cy="989012"/>
          </a:xfrm>
        </p:grpSpPr>
        <p:sp>
          <p:nvSpPr>
            <p:cNvPr id="4" name="爆炸 1 3">
              <a:extLst>
                <a:ext uri="{FF2B5EF4-FFF2-40B4-BE49-F238E27FC236}">
                  <a16:creationId xmlns:a16="http://schemas.microsoft.com/office/drawing/2014/main" id="{66BEF40E-BA05-F137-513F-1A1BAF0A8A63}"/>
                </a:ext>
              </a:extLst>
            </p:cNvPr>
            <p:cNvSpPr/>
            <p:nvPr/>
          </p:nvSpPr>
          <p:spPr bwMode="auto">
            <a:xfrm>
              <a:off x="7429500" y="-608012"/>
              <a:ext cx="1143000" cy="989012"/>
            </a:xfrm>
            <a:prstGeom prst="irregularSeal1">
              <a:avLst/>
            </a:prstGeom>
            <a:solidFill>
              <a:srgbClr val="CC092F"/>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pitchFamily="34" charset="-128"/>
              </a:endParaRPr>
            </a:p>
          </p:txBody>
        </p:sp>
        <p:sp>
          <p:nvSpPr>
            <p:cNvPr id="62471" name="文字方塊 4">
              <a:extLst>
                <a:ext uri="{FF2B5EF4-FFF2-40B4-BE49-F238E27FC236}">
                  <a16:creationId xmlns:a16="http://schemas.microsoft.com/office/drawing/2014/main" id="{49C2080D-9766-5C3F-6BA1-2B469A3BCADF}"/>
                </a:ext>
              </a:extLst>
            </p:cNvPr>
            <p:cNvSpPr txBox="1">
              <a:spLocks noChangeArrowheads="1"/>
            </p:cNvSpPr>
            <p:nvPr/>
          </p:nvSpPr>
          <p:spPr bwMode="auto">
            <a:xfrm>
              <a:off x="7581900" y="-344339"/>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a:r>
                <a:rPr lang="en-US" altLang="zh-TW">
                  <a:solidFill>
                    <a:srgbClr val="F1FD7F"/>
                  </a:solidFill>
                  <a:latin typeface="Bernard MT Condensed" panose="02050806060905020404" pitchFamily="18" charset="0"/>
                </a:rPr>
                <a:t>New</a:t>
              </a:r>
              <a:endParaRPr lang="zh-TW" altLang="en-US">
                <a:solidFill>
                  <a:srgbClr val="F1FD7F"/>
                </a:solidFill>
                <a:latin typeface="Bernard MT Condensed" panose="02050806060905020404" pitchFamily="18" charset="0"/>
              </a:endParaRPr>
            </a:p>
          </p:txBody>
        </p:sp>
      </p:grpSp>
      <p:sp>
        <p:nvSpPr>
          <p:cNvPr id="7" name="Rectangle 5">
            <a:extLst>
              <a:ext uri="{FF2B5EF4-FFF2-40B4-BE49-F238E27FC236}">
                <a16:creationId xmlns:a16="http://schemas.microsoft.com/office/drawing/2014/main" id="{4DFDD9BC-C3F6-948D-8F60-01AA69D2AB71}"/>
              </a:ext>
            </a:extLst>
          </p:cNvPr>
          <p:cNvSpPr>
            <a:spLocks noChangeArrowheads="1"/>
          </p:cNvSpPr>
          <p:nvPr/>
        </p:nvSpPr>
        <p:spPr bwMode="auto">
          <a:xfrm>
            <a:off x="1466009" y="5644980"/>
            <a:ext cx="4300537" cy="708025"/>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a:defRPr/>
            </a:pP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個最重要觀念與定義：</a:t>
            </a:r>
          </a:p>
          <a:p>
            <a:pPr>
              <a:defRPr/>
            </a:pPr>
            <a:r>
              <a:rPr lang="zh-TW" altLang="en-US" sz="2000" dirty="0">
                <a:latin typeface="微軟正黑體" panose="020B0604030504040204" pitchFamily="34" charset="-120"/>
                <a:ea typeface="微軟正黑體" panose="020B0604030504040204" pitchFamily="34" charset="-120"/>
              </a:rPr>
              <a:t>進一步探索文獻中討論的重要觀念。</a:t>
            </a:r>
            <a:endParaRPr kumimoji="0" lang="en-US" altLang="zh-TW" sz="2000" dirty="0">
              <a:latin typeface="微軟正黑體" pitchFamily="34" charset="-120"/>
              <a:ea typeface="微軟正黑體" pitchFamily="34" charset="-120"/>
            </a:endParaRPr>
          </a:p>
        </p:txBody>
      </p:sp>
      <p:sp>
        <p:nvSpPr>
          <p:cNvPr id="6" name="Rectangle 5">
            <a:extLst>
              <a:ext uri="{FF2B5EF4-FFF2-40B4-BE49-F238E27FC236}">
                <a16:creationId xmlns:a16="http://schemas.microsoft.com/office/drawing/2014/main" id="{A2122475-AB54-30DF-30F7-AAADFC2DE5E1}"/>
              </a:ext>
            </a:extLst>
          </p:cNvPr>
          <p:cNvSpPr>
            <a:spLocks noChangeArrowheads="1"/>
          </p:cNvSpPr>
          <p:nvPr/>
        </p:nvSpPr>
        <p:spPr bwMode="auto">
          <a:xfrm>
            <a:off x="7034128" y="5491162"/>
            <a:ext cx="3810000" cy="101566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zh-TW" altLang="en-US" sz="2000" b="1" dirty="0">
                <a:latin typeface="微軟正黑體" panose="020B0604030504040204" pitchFamily="34" charset="-120"/>
                <a:ea typeface="微軟正黑體" panose="020B0604030504040204" pitchFamily="34" charset="-120"/>
              </a:rPr>
              <a:t>主題視覺化：</a:t>
            </a:r>
          </a:p>
          <a:p>
            <a:pPr>
              <a:defRPr/>
            </a:pPr>
            <a:r>
              <a:rPr lang="zh-TW" altLang="en-US" sz="2000" dirty="0">
                <a:latin typeface="微軟正黑體" panose="020B0604030504040204" pitchFamily="34" charset="-120"/>
                <a:ea typeface="微軟正黑體" panose="020B0604030504040204" pitchFamily="34" charset="-120"/>
              </a:rPr>
              <a:t>文章中涉及主題之間的相互關係，用視覺化心智圖來呈現。</a:t>
            </a:r>
          </a:p>
        </p:txBody>
      </p:sp>
      <p:pic>
        <p:nvPicPr>
          <p:cNvPr id="9" name="圖片 8">
            <a:extLst>
              <a:ext uri="{FF2B5EF4-FFF2-40B4-BE49-F238E27FC236}">
                <a16:creationId xmlns:a16="http://schemas.microsoft.com/office/drawing/2014/main" id="{6D59F270-9CB4-6582-8B81-42F829BDA0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93510" y="1502472"/>
            <a:ext cx="4474554" cy="3897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8">
            <a:extLst>
              <a:ext uri="{FF2B5EF4-FFF2-40B4-BE49-F238E27FC236}">
                <a16:creationId xmlns:a16="http://schemas.microsoft.com/office/drawing/2014/main" id="{ABA57575-4C86-3546-896A-2C905E445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40633" y="1676400"/>
            <a:ext cx="8910734"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3" name="標題 1">
            <a:extLst>
              <a:ext uri="{FF2B5EF4-FFF2-40B4-BE49-F238E27FC236}">
                <a16:creationId xmlns:a16="http://schemas.microsoft.com/office/drawing/2014/main" id="{9F5EE4C2-F1CB-B7E2-540B-F144F8CDCE70}"/>
              </a:ext>
            </a:extLst>
          </p:cNvPr>
          <p:cNvSpPr>
            <a:spLocks noGrp="1" noChangeArrowheads="1"/>
          </p:cNvSpPr>
          <p:nvPr>
            <p:ph type="title"/>
          </p:nvPr>
        </p:nvSpPr>
        <p:spPr>
          <a:xfrm>
            <a:off x="1640633" y="381395"/>
            <a:ext cx="8534400" cy="1066800"/>
          </a:xfrm>
        </p:spPr>
        <p:txBody>
          <a:bodyPr/>
          <a:lstStyle/>
          <a:p>
            <a:r>
              <a:rPr lang="zh-TW" altLang="en-US" sz="2800" dirty="0"/>
              <a:t>在學校</a:t>
            </a:r>
            <a:r>
              <a:rPr lang="en-US" altLang="zh-TW" sz="2800" dirty="0"/>
              <a:t>IP</a:t>
            </a:r>
            <a:r>
              <a:rPr lang="zh-TW" altLang="en-US" sz="2800" dirty="0"/>
              <a:t>範圍外透過</a:t>
            </a:r>
            <a:r>
              <a:rPr lang="en-US" altLang="zh-TW" sz="2800" dirty="0">
                <a:solidFill>
                  <a:srgbClr val="0000CC"/>
                </a:solidFill>
              </a:rPr>
              <a:t>https://www.proquest.com </a:t>
            </a:r>
            <a:br>
              <a:rPr lang="en-US" altLang="zh-TW" sz="2800" dirty="0">
                <a:solidFill>
                  <a:srgbClr val="0000CC"/>
                </a:solidFill>
              </a:rPr>
            </a:br>
            <a:r>
              <a:rPr lang="zh-TW" altLang="en-US" sz="2800" dirty="0"/>
              <a:t>也可以進入</a:t>
            </a:r>
            <a:r>
              <a:rPr lang="en-US" altLang="zh-TW" sz="2800" dirty="0"/>
              <a:t>PQ</a:t>
            </a:r>
            <a:r>
              <a:rPr lang="zh-TW" altLang="en-US" sz="2800" dirty="0"/>
              <a:t>資料庫平台進行檢索囉 </a:t>
            </a:r>
            <a:r>
              <a:rPr lang="en-US" altLang="zh-TW" sz="2800" dirty="0"/>
              <a:t>! </a:t>
            </a:r>
            <a:endParaRPr lang="zh-TW" altLang="en-US" sz="2800" dirty="0"/>
          </a:p>
        </p:txBody>
      </p:sp>
      <p:sp>
        <p:nvSpPr>
          <p:cNvPr id="5" name="Rectangle 5">
            <a:extLst>
              <a:ext uri="{FF2B5EF4-FFF2-40B4-BE49-F238E27FC236}">
                <a16:creationId xmlns:a16="http://schemas.microsoft.com/office/drawing/2014/main" id="{400F4756-1647-038A-EDA7-224075BBEB98}"/>
              </a:ext>
            </a:extLst>
          </p:cNvPr>
          <p:cNvSpPr>
            <a:spLocks noChangeArrowheads="1"/>
          </p:cNvSpPr>
          <p:nvPr/>
        </p:nvSpPr>
        <p:spPr bwMode="auto">
          <a:xfrm>
            <a:off x="6629400" y="4700192"/>
            <a:ext cx="4233863" cy="1631950"/>
          </a:xfrm>
          <a:prstGeom prst="rect">
            <a:avLst/>
          </a:prstGeom>
          <a:solidFill>
            <a:schemeClr val="accent1">
              <a:lumMod val="20000"/>
              <a:lumOff val="80000"/>
            </a:schemeClr>
          </a:solidFill>
          <a:ln w="38100">
            <a:solidFill>
              <a:schemeClr val="accent5">
                <a:lumMod val="75000"/>
              </a:schemeClr>
            </a:solidFill>
            <a:miter lim="800000"/>
            <a:headEnd/>
            <a:tailEnd/>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r>
              <a:rPr kumimoji="0" lang="zh-TW" altLang="en-US" sz="2000" dirty="0">
                <a:latin typeface="微軟正黑體" panose="020B0604030504040204" pitchFamily="34" charset="-120"/>
                <a:ea typeface="微軟正黑體" panose="020B0604030504040204" pitchFamily="34" charset="-120"/>
              </a:rPr>
              <a:t>提供檢索內容包含各個學科領域超過</a:t>
            </a:r>
            <a:r>
              <a:rPr kumimoji="0" lang="en-US" altLang="zh-TW" sz="2000" dirty="0">
                <a:latin typeface="微軟正黑體" panose="020B0604030504040204" pitchFamily="34" charset="-120"/>
                <a:ea typeface="微軟正黑體" panose="020B0604030504040204" pitchFamily="34" charset="-120"/>
              </a:rPr>
              <a:t>9</a:t>
            </a:r>
            <a:r>
              <a:rPr kumimoji="0" lang="zh-TW" altLang="en-US" sz="2000" dirty="0">
                <a:latin typeface="微軟正黑體" panose="020B0604030504040204" pitchFamily="34" charset="-120"/>
                <a:ea typeface="微軟正黑體" panose="020B0604030504040204" pitchFamily="34" charset="-120"/>
              </a:rPr>
              <a:t>億多筆文獻，其中含</a:t>
            </a:r>
            <a:r>
              <a:rPr kumimoji="0" lang="en-US" altLang="zh-TW" sz="2000" dirty="0">
                <a:latin typeface="微軟正黑體" panose="020B0604030504040204" pitchFamily="34" charset="-120"/>
                <a:ea typeface="微軟正黑體" panose="020B0604030504040204" pitchFamily="34" charset="-120"/>
              </a:rPr>
              <a:t>4</a:t>
            </a:r>
            <a:r>
              <a:rPr kumimoji="0" lang="zh-TW" altLang="en-US" sz="2000" dirty="0">
                <a:latin typeface="微軟正黑體" panose="020B0604030504040204" pitchFamily="34" charset="-120"/>
                <a:ea typeface="微軟正黑體" panose="020B0604030504040204" pitchFamily="34" charset="-120"/>
              </a:rPr>
              <a:t>百多萬筆</a:t>
            </a:r>
            <a:r>
              <a:rPr kumimoji="0" lang="en-US" altLang="zh-TW" sz="2000" dirty="0">
                <a:latin typeface="微軟正黑體" panose="020B0604030504040204" pitchFamily="34" charset="-120"/>
                <a:ea typeface="微軟正黑體" panose="020B0604030504040204" pitchFamily="34" charset="-120"/>
              </a:rPr>
              <a:t>Open Access </a:t>
            </a:r>
            <a:r>
              <a:rPr kumimoji="0" lang="zh-TW" altLang="en-US" sz="2000" dirty="0">
                <a:latin typeface="微軟正黑體" panose="020B0604030504040204" pitchFamily="34" charset="-120"/>
                <a:ea typeface="微軟正黑體" panose="020B0604030504040204" pitchFamily="34" charset="-120"/>
              </a:rPr>
              <a:t>全文內容；不包含索摘文獻、博碩士論文、歷史檔案、部分報紙、第</a:t>
            </a:r>
            <a:r>
              <a:rPr kumimoji="0" lang="en-US" altLang="zh-TW" sz="2000" dirty="0">
                <a:latin typeface="微軟正黑體" panose="020B0604030504040204" pitchFamily="34" charset="-120"/>
                <a:ea typeface="微軟正黑體" panose="020B0604030504040204" pitchFamily="34" charset="-120"/>
              </a:rPr>
              <a:t>3</a:t>
            </a:r>
            <a:r>
              <a:rPr kumimoji="0" lang="zh-TW" altLang="en-US" sz="2000" dirty="0">
                <a:latin typeface="微軟正黑體" panose="020B0604030504040204" pitchFamily="34" charset="-120"/>
                <a:ea typeface="微軟正黑體" panose="020B0604030504040204" pitchFamily="34" charset="-120"/>
              </a:rPr>
              <a:t>方資料庫 </a:t>
            </a:r>
            <a:r>
              <a:rPr kumimoji="0" lang="en-US" altLang="zh-TW" sz="2000" dirty="0">
                <a:latin typeface="微軟正黑體" panose="020B0604030504040204" pitchFamily="34" charset="-120"/>
                <a:ea typeface="微軟正黑體" panose="020B0604030504040204" pitchFamily="34" charset="-120"/>
              </a:rPr>
              <a:t>(</a:t>
            </a:r>
            <a:r>
              <a:rPr kumimoji="0" lang="zh-TW" altLang="en-US" sz="2000" dirty="0">
                <a:latin typeface="微軟正黑體" panose="020B0604030504040204" pitchFamily="34" charset="-120"/>
                <a:ea typeface="微軟正黑體" panose="020B0604030504040204" pitchFamily="34" charset="-120"/>
              </a:rPr>
              <a:t>如</a:t>
            </a:r>
            <a:r>
              <a:rPr kumimoji="0" lang="en-US" altLang="zh-TW" sz="2000" dirty="0">
                <a:latin typeface="微軟正黑體" panose="020B0604030504040204" pitchFamily="34" charset="-120"/>
                <a:ea typeface="微軟正黑體" panose="020B0604030504040204" pitchFamily="34" charset="-120"/>
              </a:rPr>
              <a:t>: Safari)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A084E0B1-3FA1-52F7-FF66-6825EC936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09033" y="1219200"/>
            <a:ext cx="997393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群組 10">
            <a:extLst>
              <a:ext uri="{FF2B5EF4-FFF2-40B4-BE49-F238E27FC236}">
                <a16:creationId xmlns:a16="http://schemas.microsoft.com/office/drawing/2014/main" id="{C6C007C4-C2B7-D502-37AF-4BFFF281BBE6}"/>
              </a:ext>
            </a:extLst>
          </p:cNvPr>
          <p:cNvGrpSpPr>
            <a:grpSpLocks/>
          </p:cNvGrpSpPr>
          <p:nvPr/>
        </p:nvGrpSpPr>
        <p:grpSpPr bwMode="auto">
          <a:xfrm>
            <a:off x="1219200" y="2209800"/>
            <a:ext cx="4648201" cy="787400"/>
            <a:chOff x="-1098495" y="3828559"/>
            <a:chExt cx="5062551" cy="785233"/>
          </a:xfrm>
        </p:grpSpPr>
        <p:sp>
          <p:nvSpPr>
            <p:cNvPr id="67588" name="Rectangle 24">
              <a:extLst>
                <a:ext uri="{FF2B5EF4-FFF2-40B4-BE49-F238E27FC236}">
                  <a16:creationId xmlns:a16="http://schemas.microsoft.com/office/drawing/2014/main" id="{0ED8C4AC-D1F7-DD05-4A6B-0BF3F560824A}"/>
                </a:ext>
              </a:extLst>
            </p:cNvPr>
            <p:cNvSpPr>
              <a:spLocks noChangeArrowheads="1"/>
            </p:cNvSpPr>
            <p:nvPr/>
          </p:nvSpPr>
          <p:spPr bwMode="auto">
            <a:xfrm>
              <a:off x="-1098495" y="3828559"/>
              <a:ext cx="1436644" cy="27281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67589" name="Text Box 25">
              <a:extLst>
                <a:ext uri="{FF2B5EF4-FFF2-40B4-BE49-F238E27FC236}">
                  <a16:creationId xmlns:a16="http://schemas.microsoft.com/office/drawing/2014/main" id="{9117300E-1693-12CD-032A-26B49D029E23}"/>
                </a:ext>
              </a:extLst>
            </p:cNvPr>
            <p:cNvSpPr txBox="1">
              <a:spLocks noChangeArrowheads="1"/>
            </p:cNvSpPr>
            <p:nvPr/>
          </p:nvSpPr>
          <p:spPr bwMode="auto">
            <a:xfrm>
              <a:off x="1760393" y="3906821"/>
              <a:ext cx="2203663" cy="706971"/>
            </a:xfrm>
            <a:prstGeom prst="rect">
              <a:avLst/>
            </a:prstGeom>
            <a:solidFill>
              <a:schemeClr val="accent1">
                <a:lumMod val="20000"/>
                <a:lumOff val="80000"/>
              </a:schemeClr>
            </a:solidFill>
            <a:ln w="28575">
              <a:solidFill>
                <a:schemeClr val="accent5">
                  <a:lumMod val="75000"/>
                </a:schemeClr>
              </a:solidFill>
              <a:miter lim="800000"/>
              <a:headEnd/>
              <a:tailEnd/>
            </a:ln>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kumimoji="0" lang="zh-TW" altLang="en-US" sz="2000" dirty="0">
                  <a:latin typeface="微軟正黑體" panose="020B0604030504040204" pitchFamily="34" charset="-120"/>
                  <a:ea typeface="微軟正黑體" panose="020B0604030504040204" pitchFamily="34" charset="-120"/>
                </a:rPr>
                <a:t>可選擇顯示學校訂閱以外的結果</a:t>
              </a:r>
              <a:endParaRPr lang="zh-TW" altLang="en-US" sz="2000" dirty="0">
                <a:latin typeface="微軟正黑體" panose="020B0604030504040204" pitchFamily="34" charset="-120"/>
                <a:ea typeface="微軟正黑體" panose="020B0604030504040204" pitchFamily="34" charset="-120"/>
              </a:endParaRPr>
            </a:p>
          </p:txBody>
        </p:sp>
        <p:cxnSp>
          <p:nvCxnSpPr>
            <p:cNvPr id="67590" name="AutoShape 26">
              <a:extLst>
                <a:ext uri="{FF2B5EF4-FFF2-40B4-BE49-F238E27FC236}">
                  <a16:creationId xmlns:a16="http://schemas.microsoft.com/office/drawing/2014/main" id="{FFF09880-1C6A-545B-FD47-FBD4B6FA844F}"/>
                </a:ext>
              </a:extLst>
            </p:cNvPr>
            <p:cNvCxnSpPr>
              <a:cxnSpLocks noChangeShapeType="1"/>
              <a:stCxn id="67589" idx="1"/>
              <a:endCxn id="67588" idx="3"/>
            </p:cNvCxnSpPr>
            <p:nvPr/>
          </p:nvCxnSpPr>
          <p:spPr bwMode="auto">
            <a:xfrm rot="10800000">
              <a:off x="338150" y="3964968"/>
              <a:ext cx="1422244" cy="295340"/>
            </a:xfrm>
            <a:prstGeom prst="bentConnector3">
              <a:avLst>
                <a:gd name="adj1" fmla="val 50000"/>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2DA24-80C9-3DC5-423F-C28A992CD13F}"/>
            </a:ext>
          </a:extLst>
        </p:cNvPr>
        <p:cNvGrpSpPr/>
        <p:nvPr/>
      </p:nvGrpSpPr>
      <p:grpSpPr>
        <a:xfrm>
          <a:off x="0" y="0"/>
          <a:ext cx="0" cy="0"/>
          <a:chOff x="0" y="0"/>
          <a:chExt cx="0" cy="0"/>
        </a:xfrm>
      </p:grpSpPr>
      <p:grpSp>
        <p:nvGrpSpPr>
          <p:cNvPr id="3075" name="群組 17">
            <a:extLst>
              <a:ext uri="{FF2B5EF4-FFF2-40B4-BE49-F238E27FC236}">
                <a16:creationId xmlns:a16="http://schemas.microsoft.com/office/drawing/2014/main" id="{0E6C8F84-09C7-420E-0911-4D6F1A9F553F}"/>
              </a:ext>
            </a:extLst>
          </p:cNvPr>
          <p:cNvGrpSpPr>
            <a:grpSpLocks/>
          </p:cNvGrpSpPr>
          <p:nvPr/>
        </p:nvGrpSpPr>
        <p:grpSpPr bwMode="auto">
          <a:xfrm>
            <a:off x="0" y="2412206"/>
            <a:ext cx="12192000" cy="1795463"/>
            <a:chOff x="-1524000" y="2412205"/>
            <a:chExt cx="12192000" cy="1795463"/>
          </a:xfrm>
        </p:grpSpPr>
        <p:sp>
          <p:nvSpPr>
            <p:cNvPr id="3076" name="矩形 18">
              <a:extLst>
                <a:ext uri="{FF2B5EF4-FFF2-40B4-BE49-F238E27FC236}">
                  <a16:creationId xmlns:a16="http://schemas.microsoft.com/office/drawing/2014/main" id="{E4FF486C-AD46-6F6B-9527-C21891B4B616}"/>
                </a:ext>
              </a:extLst>
            </p:cNvPr>
            <p:cNvSpPr>
              <a:spLocks noChangeArrowheads="1"/>
            </p:cNvSpPr>
            <p:nvPr/>
          </p:nvSpPr>
          <p:spPr bwMode="auto">
            <a:xfrm>
              <a:off x="-1524000" y="2514599"/>
              <a:ext cx="12192000" cy="1600201"/>
            </a:xfrm>
            <a:prstGeom prst="rect">
              <a:avLst/>
            </a:prstGeom>
            <a:solidFill>
              <a:srgbClr val="FFFFFF">
                <a:alpha val="5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buFont typeface="Arial" panose="020B0604020202020204" pitchFamily="34" charset="0"/>
                <a:buNone/>
              </a:pPr>
              <a:endParaRPr lang="zh-TW" altLang="en-US">
                <a:ea typeface="ＭＳ Ｐゴシック" panose="020B0600070205080204" pitchFamily="34" charset="-128"/>
              </a:endParaRPr>
            </a:p>
          </p:txBody>
        </p:sp>
        <p:pic>
          <p:nvPicPr>
            <p:cNvPr id="3077" name="Picture 2" descr="https://www.tbmc.com.tw/image/category/60.png?37">
              <a:extLst>
                <a:ext uri="{FF2B5EF4-FFF2-40B4-BE49-F238E27FC236}">
                  <a16:creationId xmlns:a16="http://schemas.microsoft.com/office/drawing/2014/main" id="{A7E945A1-ADC0-2917-7777-3F1A4E3B0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75" y="2412205"/>
              <a:ext cx="25082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4">
            <a:extLst>
              <a:ext uri="{FF2B5EF4-FFF2-40B4-BE49-F238E27FC236}">
                <a16:creationId xmlns:a16="http://schemas.microsoft.com/office/drawing/2014/main" id="{7E97A67E-9125-7773-007D-C12C0AB82D42}"/>
              </a:ext>
            </a:extLst>
          </p:cNvPr>
          <p:cNvSpPr>
            <a:spLocks noChangeArrowheads="1"/>
          </p:cNvSpPr>
          <p:nvPr/>
        </p:nvSpPr>
        <p:spPr bwMode="auto">
          <a:xfrm>
            <a:off x="3352800" y="1557337"/>
            <a:ext cx="571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4400" dirty="0">
                <a:latin typeface="標楷體" panose="03000509000000000000" pitchFamily="65" charset="-120"/>
                <a:ea typeface="標楷體" panose="03000509000000000000" pitchFamily="65" charset="-120"/>
              </a:rPr>
              <a:t>謝謝指教</a:t>
            </a:r>
            <a:r>
              <a:rPr kumimoji="0" lang="en-US" altLang="zh-TW" sz="4400" dirty="0">
                <a:latin typeface="標楷體" panose="03000509000000000000" pitchFamily="65" charset="-120"/>
                <a:ea typeface="標楷體" panose="03000509000000000000" pitchFamily="65" charset="-120"/>
              </a:rPr>
              <a:t>!</a:t>
            </a:r>
          </a:p>
        </p:txBody>
      </p:sp>
      <p:pic>
        <p:nvPicPr>
          <p:cNvPr id="3" name="Picture 17">
            <a:extLst>
              <a:ext uri="{FF2B5EF4-FFF2-40B4-BE49-F238E27FC236}">
                <a16:creationId xmlns:a16="http://schemas.microsoft.com/office/drawing/2014/main" id="{547113D4-0AD4-7733-1E51-2FEEAF509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5943600"/>
            <a:ext cx="3352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6">
            <a:extLst>
              <a:ext uri="{FF2B5EF4-FFF2-40B4-BE49-F238E27FC236}">
                <a16:creationId xmlns:a16="http://schemas.microsoft.com/office/drawing/2014/main" id="{5516145C-CA17-0E1B-5D37-7D698A817977}"/>
              </a:ext>
            </a:extLst>
          </p:cNvPr>
          <p:cNvSpPr txBox="1">
            <a:spLocks noChangeArrowheads="1"/>
          </p:cNvSpPr>
          <p:nvPr/>
        </p:nvSpPr>
        <p:spPr bwMode="auto">
          <a:xfrm>
            <a:off x="4421190" y="6019800"/>
            <a:ext cx="8229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lnSpc>
                <a:spcPct val="96000"/>
              </a:lnSpc>
            </a:pPr>
            <a:r>
              <a:rPr kumimoji="0" lang="en-US" altLang="zh-TW" sz="1400" dirty="0">
                <a:latin typeface="Times New Roman" panose="02020603050405020304" pitchFamily="18" charset="0"/>
                <a:ea typeface="華康中黑體" pitchFamily="49" charset="-120"/>
              </a:rPr>
              <a:t>【</a:t>
            </a:r>
            <a:r>
              <a:rPr kumimoji="0" lang="zh-TW" altLang="en-US" sz="1400" dirty="0">
                <a:latin typeface="Times New Roman" panose="02020603050405020304" pitchFamily="18" charset="0"/>
                <a:ea typeface="華康中黑體" pitchFamily="49" charset="-120"/>
              </a:rPr>
              <a:t>台北總公司</a:t>
            </a:r>
            <a:r>
              <a:rPr kumimoji="0" lang="en-US" altLang="zh-TW" sz="1400" dirty="0">
                <a:latin typeface="Times New Roman" panose="02020603050405020304" pitchFamily="18" charset="0"/>
                <a:ea typeface="華康中黑體" pitchFamily="49" charset="-120"/>
              </a:rPr>
              <a:t>】110 </a:t>
            </a:r>
            <a:r>
              <a:rPr kumimoji="0" lang="zh-TW" altLang="en-US" sz="1400" dirty="0">
                <a:latin typeface="Times New Roman" panose="02020603050405020304" pitchFamily="18" charset="0"/>
                <a:ea typeface="華康中黑體" pitchFamily="49" charset="-120"/>
              </a:rPr>
              <a:t>台北市和平東路三段</a:t>
            </a:r>
            <a:r>
              <a:rPr kumimoji="0" lang="en-US" altLang="zh-TW" sz="1400" dirty="0">
                <a:latin typeface="Times New Roman" panose="02020603050405020304" pitchFamily="18" charset="0"/>
                <a:ea typeface="華康中黑體" pitchFamily="49" charset="-120"/>
              </a:rPr>
              <a:t>315</a:t>
            </a:r>
            <a:r>
              <a:rPr kumimoji="0" lang="zh-TW" altLang="en-US" sz="1400" dirty="0">
                <a:latin typeface="Times New Roman" panose="02020603050405020304" pitchFamily="18" charset="0"/>
                <a:ea typeface="華康中黑體" pitchFamily="49" charset="-120"/>
              </a:rPr>
              <a:t>號</a:t>
            </a:r>
            <a:r>
              <a:rPr kumimoji="0" lang="en-US" altLang="zh-TW" sz="1400" dirty="0">
                <a:latin typeface="Times New Roman" panose="02020603050405020304" pitchFamily="18" charset="0"/>
                <a:ea typeface="華康中黑體" pitchFamily="49" charset="-120"/>
              </a:rPr>
              <a:t>7</a:t>
            </a:r>
            <a:r>
              <a:rPr kumimoji="0" lang="zh-TW" altLang="en-US" sz="1400" dirty="0">
                <a:latin typeface="Times New Roman" panose="02020603050405020304" pitchFamily="18" charset="0"/>
                <a:ea typeface="華康中黑體" pitchFamily="49" charset="-120"/>
              </a:rPr>
              <a:t>樓         電話：</a:t>
            </a:r>
            <a:r>
              <a:rPr kumimoji="0" lang="en-US" altLang="zh-TW" sz="1400" dirty="0">
                <a:latin typeface="Times New Roman" panose="02020603050405020304" pitchFamily="18" charset="0"/>
                <a:ea typeface="華康中黑體" pitchFamily="49" charset="-120"/>
              </a:rPr>
              <a:t>(02)2736-1058  </a:t>
            </a:r>
            <a:r>
              <a:rPr kumimoji="0" lang="zh-TW" altLang="en-US" sz="1400" dirty="0">
                <a:latin typeface="Times New Roman" panose="02020603050405020304" pitchFamily="18" charset="0"/>
                <a:ea typeface="華康中黑體" pitchFamily="49" charset="-120"/>
              </a:rPr>
              <a:t>傳真：</a:t>
            </a:r>
            <a:r>
              <a:rPr kumimoji="0" lang="en-US" altLang="zh-TW" sz="1400" dirty="0">
                <a:latin typeface="Times New Roman" panose="02020603050405020304" pitchFamily="18" charset="0"/>
                <a:ea typeface="華康中黑體" pitchFamily="49" charset="-120"/>
              </a:rPr>
              <a:t>(02)2736-3001</a:t>
            </a:r>
          </a:p>
          <a:p>
            <a:pPr eaLnBrk="1" hangingPunct="1">
              <a:lnSpc>
                <a:spcPct val="96000"/>
              </a:lnSpc>
            </a:pPr>
            <a:r>
              <a:rPr kumimoji="0" lang="en-US" altLang="zh-TW" sz="1400" dirty="0">
                <a:latin typeface="Times New Roman" panose="02020603050405020304" pitchFamily="18" charset="0"/>
                <a:ea typeface="華康中黑體" pitchFamily="49" charset="-120"/>
              </a:rPr>
              <a:t>【</a:t>
            </a:r>
            <a:r>
              <a:rPr kumimoji="0" lang="zh-TW" altLang="en-US" sz="1400" dirty="0">
                <a:latin typeface="Times New Roman" panose="02020603050405020304" pitchFamily="18" charset="0"/>
                <a:ea typeface="華康中黑體" pitchFamily="49" charset="-120"/>
              </a:rPr>
              <a:t>南部辦事處</a:t>
            </a:r>
            <a:r>
              <a:rPr kumimoji="0" lang="en-US" altLang="zh-TW" sz="1400" dirty="0">
                <a:latin typeface="Times New Roman" panose="02020603050405020304" pitchFamily="18" charset="0"/>
                <a:ea typeface="華康中黑體" pitchFamily="49" charset="-120"/>
              </a:rPr>
              <a:t>】710 </a:t>
            </a:r>
            <a:r>
              <a:rPr kumimoji="0" lang="zh-TW" altLang="en-US" sz="1400" dirty="0">
                <a:latin typeface="Times New Roman" panose="02020603050405020304" pitchFamily="18" charset="0"/>
                <a:ea typeface="華康中黑體" pitchFamily="49" charset="-120"/>
              </a:rPr>
              <a:t>台南市永康區中華路</a:t>
            </a:r>
            <a:r>
              <a:rPr kumimoji="0" lang="en-US" altLang="zh-TW" sz="1400" dirty="0">
                <a:latin typeface="Times New Roman" panose="02020603050405020304" pitchFamily="18" charset="0"/>
                <a:ea typeface="華康中黑體" pitchFamily="49" charset="-120"/>
              </a:rPr>
              <a:t>425</a:t>
            </a:r>
            <a:r>
              <a:rPr kumimoji="0" lang="zh-TW" altLang="en-US" sz="1400" dirty="0">
                <a:latin typeface="Times New Roman" panose="02020603050405020304" pitchFamily="18" charset="0"/>
                <a:ea typeface="華康中黑體" pitchFamily="49" charset="-120"/>
              </a:rPr>
              <a:t>號</a:t>
            </a:r>
            <a:r>
              <a:rPr kumimoji="0" lang="en-US" altLang="zh-TW" sz="1400" dirty="0">
                <a:latin typeface="Times New Roman" panose="02020603050405020304" pitchFamily="18" charset="0"/>
                <a:ea typeface="華康中黑體" pitchFamily="49" charset="-120"/>
              </a:rPr>
              <a:t>9</a:t>
            </a:r>
            <a:r>
              <a:rPr kumimoji="0" lang="zh-TW" altLang="en-US" sz="1400" dirty="0">
                <a:latin typeface="Times New Roman" panose="02020603050405020304" pitchFamily="18" charset="0"/>
                <a:ea typeface="華康中黑體" pitchFamily="49" charset="-120"/>
              </a:rPr>
              <a:t>樓之</a:t>
            </a:r>
            <a:r>
              <a:rPr kumimoji="0" lang="en-US" altLang="zh-TW" sz="1400" dirty="0">
                <a:latin typeface="Times New Roman" panose="02020603050405020304" pitchFamily="18" charset="0"/>
                <a:ea typeface="華康中黑體" pitchFamily="49" charset="-120"/>
              </a:rPr>
              <a:t>3   </a:t>
            </a:r>
            <a:r>
              <a:rPr kumimoji="0" lang="zh-TW" altLang="en-US" sz="1400" dirty="0">
                <a:latin typeface="Times New Roman" panose="02020603050405020304" pitchFamily="18" charset="0"/>
                <a:ea typeface="華康中黑體" pitchFamily="49" charset="-120"/>
              </a:rPr>
              <a:t>電話：</a:t>
            </a:r>
            <a:r>
              <a:rPr kumimoji="0" lang="en-US" altLang="zh-TW" sz="1400" dirty="0">
                <a:latin typeface="Times New Roman" panose="02020603050405020304" pitchFamily="18" charset="0"/>
                <a:ea typeface="華康中黑體" pitchFamily="49" charset="-120"/>
              </a:rPr>
              <a:t>(06)302-5369    </a:t>
            </a:r>
            <a:r>
              <a:rPr kumimoji="0" lang="zh-TW" altLang="en-US" sz="1400" dirty="0">
                <a:latin typeface="Times New Roman" panose="02020603050405020304" pitchFamily="18" charset="0"/>
                <a:ea typeface="華康中黑體" pitchFamily="49" charset="-120"/>
              </a:rPr>
              <a:t>傳真：</a:t>
            </a:r>
            <a:r>
              <a:rPr kumimoji="0" lang="en-US" altLang="zh-TW" sz="1400" dirty="0">
                <a:latin typeface="Times New Roman" panose="02020603050405020304" pitchFamily="18" charset="0"/>
                <a:ea typeface="華康中黑體" pitchFamily="49" charset="-120"/>
              </a:rPr>
              <a:t>(06)302-5427  </a:t>
            </a:r>
          </a:p>
          <a:p>
            <a:pPr eaLnBrk="1" hangingPunct="1">
              <a:lnSpc>
                <a:spcPct val="96000"/>
              </a:lnSpc>
            </a:pPr>
            <a:r>
              <a:rPr kumimoji="0" lang="zh-TW" altLang="en-US" sz="1400" dirty="0">
                <a:latin typeface="Times New Roman" panose="02020603050405020304" pitchFamily="18" charset="0"/>
                <a:ea typeface="華康中黑體" pitchFamily="49" charset="-120"/>
              </a:rPr>
              <a:t>  網址：</a:t>
            </a:r>
            <a:r>
              <a:rPr kumimoji="0" lang="en-US" altLang="zh-TW" sz="1400" dirty="0">
                <a:latin typeface="Times New Roman" panose="02020603050405020304" pitchFamily="18" charset="0"/>
                <a:ea typeface="華康中黑體" pitchFamily="49" charset="-120"/>
              </a:rPr>
              <a:t>www.tbmc.com.tw   E-mail</a:t>
            </a:r>
            <a:r>
              <a:rPr kumimoji="0" lang="zh-TW" altLang="en-US" sz="1400" dirty="0">
                <a:latin typeface="Times New Roman" panose="02020603050405020304" pitchFamily="18" charset="0"/>
                <a:ea typeface="華康中黑體" pitchFamily="49" charset="-120"/>
              </a:rPr>
              <a:t>：</a:t>
            </a:r>
            <a:r>
              <a:rPr kumimoji="0" lang="en-US" altLang="zh-TW" sz="1400" dirty="0">
                <a:latin typeface="Times New Roman" panose="02020603050405020304" pitchFamily="18" charset="0"/>
                <a:ea typeface="華康中黑體" pitchFamily="49" charset="-120"/>
              </a:rPr>
              <a:t>info@tbmc.com.tw</a:t>
            </a:r>
            <a:endParaRPr kumimoji="0" lang="en-US" altLang="zh-TW" sz="1400" dirty="0"/>
          </a:p>
        </p:txBody>
      </p:sp>
    </p:spTree>
    <p:extLst>
      <p:ext uri="{BB962C8B-B14F-4D97-AF65-F5344CB8AC3E}">
        <p14:creationId xmlns:p14="http://schemas.microsoft.com/office/powerpoint/2010/main" val="228771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AC487-B9D0-B177-811C-D2B1039F349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FB19CB7-4B98-87D7-4538-D638436FCBBB}"/>
              </a:ext>
            </a:extLst>
          </p:cNvPr>
          <p:cNvSpPr txBox="1">
            <a:spLocks/>
          </p:cNvSpPr>
          <p:nvPr/>
        </p:nvSpPr>
        <p:spPr bwMode="auto">
          <a:xfrm>
            <a:off x="406400" y="152400"/>
            <a:ext cx="1209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pPr>
              <a:defRPr/>
            </a:pPr>
            <a:r>
              <a:rPr lang="zh-TW" altLang="en-US" sz="3000" dirty="0">
                <a:solidFill>
                  <a:schemeClr val="accent6">
                    <a:lumMod val="50000"/>
                  </a:schemeClr>
                </a:solidFill>
                <a:latin typeface="微軟正黑體" panose="020B0604030504040204" pitchFamily="34" charset="-120"/>
                <a:ea typeface="微軟正黑體" panose="020B0604030504040204" pitchFamily="34" charset="-120"/>
              </a:rPr>
              <a:t>特色刊物</a:t>
            </a:r>
            <a:endParaRPr lang="en-US" altLang="zh-TW" sz="3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339" name="Content Placeholder 5">
            <a:extLst>
              <a:ext uri="{FF2B5EF4-FFF2-40B4-BE49-F238E27FC236}">
                <a16:creationId xmlns:a16="http://schemas.microsoft.com/office/drawing/2014/main" id="{D72FC34F-8253-FF6D-8678-98A5CE6D2AD1}"/>
              </a:ext>
            </a:extLst>
          </p:cNvPr>
          <p:cNvSpPr>
            <a:spLocks noGrp="1" noChangeArrowheads="1"/>
          </p:cNvSpPr>
          <p:nvPr>
            <p:ph idx="4294967295"/>
          </p:nvPr>
        </p:nvSpPr>
        <p:spPr>
          <a:xfrm>
            <a:off x="609600" y="1066800"/>
            <a:ext cx="9296400" cy="5334000"/>
          </a:xfrm>
        </p:spPr>
        <p:txBody>
          <a:bodyPr/>
          <a:lstStyle/>
          <a:p>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Fashion Studies Collection</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包含一系列主流時尚雜誌的檔案和獨家影片內容，記錄了超過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150</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年的時尚歷史。包含</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《Vogue》</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《Harper’s Bazaar》</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和</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《GQ》</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等標誌性的消費時尚和生活方式刊物，以及</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《Women’s Wear Daily》</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和</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《Daily News Record》</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等具有影響力的行業刊物。收錄從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 </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世紀中期至今的時尚潮流和產業動態，研究人員可以從跨學科的角度探索和解讀時尚的歷史、藝術和商業行為。</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a:p>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Daily News Record Archive</a:t>
            </a:r>
          </a:p>
          <a:p>
            <a:pPr lvl="1"/>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Daily News Record</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是領先的時尚行業貿易出版物，對全球男裝行業產生了巨大影響，資料庫收錄自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1917</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年至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2006</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年的全部內容。用戶可以查閱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90</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多年來的新聞報導、專家分析和圖片，以了解時尚產業的市場動態、設計演變和商業策略。</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a:p>
            <a:endParaRPr lang="en-US" altLang="zh-TW" sz="1800" b="1" dirty="0">
              <a:solidFill>
                <a:schemeClr val="accent2">
                  <a:lumMod val="75000"/>
                </a:schemeClr>
              </a:solidFill>
              <a:latin typeface="微軟正黑體" panose="020B0604030504040204" pitchFamily="34" charset="-120"/>
              <a:ea typeface="微軟正黑體" panose="020B0604030504040204" pitchFamily="34" charset="-120"/>
            </a:endParaRPr>
          </a:p>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Fashion Studies Online: The </a:t>
            </a:r>
            <a:r>
              <a:rPr lang="en-US" altLang="zh-TW" sz="1800" b="1" dirty="0" err="1">
                <a:solidFill>
                  <a:schemeClr val="accent2">
                    <a:lumMod val="75000"/>
                  </a:schemeClr>
                </a:solidFill>
                <a:latin typeface="微軟正黑體" panose="020B0604030504040204" pitchFamily="34" charset="-120"/>
                <a:ea typeface="微軟正黑體" panose="020B0604030504040204" pitchFamily="34" charset="-120"/>
              </a:rPr>
              <a:t>Videofashion</a:t>
            </a:r>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 Library</a:t>
            </a:r>
          </a:p>
          <a:p>
            <a:pPr lvl="1"/>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收錄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2,372</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支</a:t>
            </a:r>
            <a:r>
              <a:rPr lang="zh-TW" altLang="en-US" sz="1800" b="1" dirty="0">
                <a:solidFill>
                  <a:srgbClr val="C00000"/>
                </a:solidFill>
                <a:latin typeface="微軟正黑體" panose="020B0604030504040204" pitchFamily="34" charset="-120"/>
                <a:ea typeface="微軟正黑體" panose="020B0604030504040204" pitchFamily="34" charset="-120"/>
                <a:cs typeface="+mn-cs"/>
              </a:rPr>
              <a:t>影片</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，包括近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40 </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年的全球時裝秀、設計師簡介、紀錄片片段，涵蓋幕後工作以及出現在米蘭、巴黎、倫敦和紐約的商店和秀場上的最終服裝 除了時裝研究項目外，廣泛的內容包含商業、經濟、戲劇、服裝設計、舞蹈、歷史和文化研究等。</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p:txBody>
      </p:sp>
      <p:pic>
        <p:nvPicPr>
          <p:cNvPr id="2050" name="Picture 2" descr="時尚研究在線：視頻時尚圖書館">
            <a:extLst>
              <a:ext uri="{FF2B5EF4-FFF2-40B4-BE49-F238E27FC236}">
                <a16:creationId xmlns:a16="http://schemas.microsoft.com/office/drawing/2014/main" id="{CE77D930-9922-35BF-887B-8092F60661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1548" y="4738589"/>
            <a:ext cx="1620000" cy="21003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sue cover thumbnail">
            <a:extLst>
              <a:ext uri="{FF2B5EF4-FFF2-40B4-BE49-F238E27FC236}">
                <a16:creationId xmlns:a16="http://schemas.microsoft.com/office/drawing/2014/main" id="{4CC505A0-E68F-E9F1-7D97-3A3369570E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1548" y="2286000"/>
            <a:ext cx="1620000" cy="218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3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0ADF3-FDB7-74AE-723C-380247B85F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7E3DCEF-E1AE-9184-EFD0-4D6D6B22C8CC}"/>
              </a:ext>
            </a:extLst>
          </p:cNvPr>
          <p:cNvSpPr txBox="1">
            <a:spLocks/>
          </p:cNvSpPr>
          <p:nvPr/>
        </p:nvSpPr>
        <p:spPr bwMode="auto">
          <a:xfrm>
            <a:off x="406400" y="152400"/>
            <a:ext cx="1209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pPr>
              <a:defRPr/>
            </a:pPr>
            <a:r>
              <a:rPr lang="zh-TW" altLang="en-US" sz="3000" dirty="0">
                <a:solidFill>
                  <a:schemeClr val="accent6">
                    <a:lumMod val="50000"/>
                  </a:schemeClr>
                </a:solidFill>
                <a:latin typeface="微軟正黑體" panose="020B0604030504040204" pitchFamily="34" charset="-120"/>
                <a:ea typeface="微軟正黑體" panose="020B0604030504040204" pitchFamily="34" charset="-120"/>
              </a:rPr>
              <a:t>特色刊物</a:t>
            </a:r>
            <a:endParaRPr lang="en-US" altLang="zh-TW" sz="3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339" name="Content Placeholder 5">
            <a:extLst>
              <a:ext uri="{FF2B5EF4-FFF2-40B4-BE49-F238E27FC236}">
                <a16:creationId xmlns:a16="http://schemas.microsoft.com/office/drawing/2014/main" id="{07148FF5-9F61-D199-50ED-4AEFBB6A4CAD}"/>
              </a:ext>
            </a:extLst>
          </p:cNvPr>
          <p:cNvSpPr>
            <a:spLocks noGrp="1" noChangeArrowheads="1"/>
          </p:cNvSpPr>
          <p:nvPr>
            <p:ph idx="4294967295"/>
          </p:nvPr>
        </p:nvSpPr>
        <p:spPr>
          <a:xfrm>
            <a:off x="609600" y="1066800"/>
            <a:ext cx="9448800" cy="5334000"/>
          </a:xfrm>
        </p:spPr>
        <p:txBody>
          <a:bodyPr/>
          <a:lstStyle/>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Footwear News Archive</a:t>
            </a:r>
          </a:p>
          <a:p>
            <a:pPr lvl="1"/>
            <a:r>
              <a:rPr lang="en-US" altLang="zh-TW" sz="1800" dirty="0">
                <a:solidFill>
                  <a:srgbClr val="080808"/>
                </a:solidFill>
                <a:latin typeface="微軟正黑體" panose="020B0604030504040204" pitchFamily="34" charset="-120"/>
                <a:ea typeface="微軟正黑體" panose="020B0604030504040204" pitchFamily="34" charset="-120"/>
              </a:rPr>
              <a:t>Footwear News</a:t>
            </a:r>
            <a:r>
              <a:rPr lang="zh-TW" altLang="en-US" sz="1800" dirty="0">
                <a:solidFill>
                  <a:srgbClr val="080808"/>
                </a:solidFill>
                <a:latin typeface="微軟正黑體" panose="020B0604030504040204" pitchFamily="34" charset="-120"/>
                <a:ea typeface="微軟正黑體" panose="020B0604030504040204" pitchFamily="34" charset="-120"/>
              </a:rPr>
              <a:t> 是鞋類產業的權威指南，也是鞋類產業首個專業新聞期刊，</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資料庫收錄自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1945</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年創刊至今的</a:t>
            </a:r>
            <a:r>
              <a:rPr lang="zh-TW" altLang="en-US" sz="1800" dirty="0">
                <a:solidFill>
                  <a:srgbClr val="080808"/>
                </a:solidFill>
                <a:latin typeface="微軟正黑體" panose="020B0604030504040204" pitchFamily="34" charset="-120"/>
                <a:ea typeface="微軟正黑體" panose="020B0604030504040204" pitchFamily="34" charset="-120"/>
              </a:rPr>
              <a:t>所有文章、廣告和封面</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a:t>
            </a:r>
            <a:r>
              <a:rPr lang="zh-TW" altLang="en-US" sz="1800" dirty="0">
                <a:solidFill>
                  <a:srgbClr val="080808"/>
                </a:solidFill>
                <a:latin typeface="微軟正黑體" panose="020B0604030504040204" pitchFamily="34" charset="-120"/>
                <a:ea typeface="微軟正黑體" panose="020B0604030504040204" pitchFamily="34" charset="-120"/>
              </a:rPr>
              <a:t>內容涵蓋最新的時尚新聞、專家分析以及圖片，生動展現了市場動態、設計演變、商業策略等方方面面。</a:t>
            </a:r>
            <a:endParaRPr lang="en-US" altLang="zh-TW" sz="1800" dirty="0">
              <a:solidFill>
                <a:srgbClr val="080808"/>
              </a:solidFill>
              <a:latin typeface="微軟正黑體" panose="020B0604030504040204" pitchFamily="34" charset="-120"/>
              <a:ea typeface="微軟正黑體" panose="020B0604030504040204" pitchFamily="34" charset="-120"/>
            </a:endParaRPr>
          </a:p>
          <a:p>
            <a:pPr marL="457200" lvl="1" indent="0">
              <a:buNone/>
            </a:pPr>
            <a:endParaRPr lang="en-US" altLang="zh-TW" sz="1800" dirty="0">
              <a:solidFill>
                <a:srgbClr val="080808"/>
              </a:solidFill>
              <a:latin typeface="微軟正黑體" panose="020B0604030504040204" pitchFamily="34" charset="-120"/>
              <a:ea typeface="微軟正黑體" panose="020B0604030504040204" pitchFamily="34" charset="-120"/>
            </a:endParaRPr>
          </a:p>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GQ Archive</a:t>
            </a:r>
          </a:p>
          <a:p>
            <a:pPr lvl="1"/>
            <a:r>
              <a:rPr lang="en-US" altLang="zh-TW" sz="1800" dirty="0">
                <a:solidFill>
                  <a:srgbClr val="080808"/>
                </a:solidFill>
                <a:latin typeface="微軟正黑體" panose="020B0604030504040204" pitchFamily="34" charset="-120"/>
                <a:ea typeface="微軟正黑體" panose="020B0604030504040204" pitchFamily="34" charset="-120"/>
              </a:rPr>
              <a:t>GQ </a:t>
            </a:r>
            <a:r>
              <a:rPr lang="zh-TW" altLang="en-US" sz="1800" dirty="0">
                <a:solidFill>
                  <a:srgbClr val="080808"/>
                </a:solidFill>
                <a:latin typeface="微軟正黑體" panose="020B0604030504040204" pitchFamily="34" charset="-120"/>
                <a:ea typeface="微軟正黑體" panose="020B0604030504040204" pitchFamily="34" charset="-120"/>
              </a:rPr>
              <a:t>雜誌創立於 </a:t>
            </a:r>
            <a:r>
              <a:rPr lang="en-US" altLang="zh-TW" sz="1800" dirty="0">
                <a:solidFill>
                  <a:srgbClr val="080808"/>
                </a:solidFill>
                <a:latin typeface="微軟正黑體" panose="020B0604030504040204" pitchFamily="34" charset="-120"/>
                <a:ea typeface="微軟正黑體" panose="020B0604030504040204" pitchFamily="34" charset="-120"/>
              </a:rPr>
              <a:t>1931</a:t>
            </a:r>
            <a:r>
              <a:rPr lang="zh-TW" altLang="en-US" sz="1800" dirty="0">
                <a:solidFill>
                  <a:srgbClr val="080808"/>
                </a:solidFill>
                <a:latin typeface="微軟正黑體" panose="020B0604030504040204" pitchFamily="34" charset="-120"/>
                <a:ea typeface="微軟正黑體" panose="020B0604030504040204" pitchFamily="34" charset="-120"/>
              </a:rPr>
              <a:t> 年，當時雜誌名稱為「</a:t>
            </a:r>
            <a:r>
              <a:rPr lang="en-US" altLang="zh-TW" sz="1800" dirty="0">
                <a:solidFill>
                  <a:srgbClr val="080808"/>
                </a:solidFill>
                <a:latin typeface="微軟正黑體" panose="020B0604030504040204" pitchFamily="34" charset="-120"/>
                <a:ea typeface="微軟正黑體" panose="020B0604030504040204" pitchFamily="34" charset="-120"/>
              </a:rPr>
              <a:t>Apparel Arts</a:t>
            </a:r>
            <a:r>
              <a:rPr lang="zh-TW" altLang="en-US" sz="1800" dirty="0">
                <a:solidFill>
                  <a:srgbClr val="080808"/>
                </a:solidFill>
                <a:latin typeface="微軟正黑體" panose="020B0604030504040204" pitchFamily="34" charset="-120"/>
                <a:ea typeface="微軟正黑體" panose="020B0604030504040204" pitchFamily="34" charset="-120"/>
              </a:rPr>
              <a:t>」。在 </a:t>
            </a:r>
            <a:r>
              <a:rPr lang="en-US" altLang="zh-TW" sz="1800" dirty="0">
                <a:solidFill>
                  <a:srgbClr val="080808"/>
                </a:solidFill>
                <a:latin typeface="微軟正黑體" panose="020B0604030504040204" pitchFamily="34" charset="-120"/>
                <a:ea typeface="微軟正黑體" panose="020B0604030504040204" pitchFamily="34" charset="-120"/>
              </a:rPr>
              <a:t>1958</a:t>
            </a:r>
            <a:r>
              <a:rPr lang="zh-TW" altLang="en-US" sz="1800" dirty="0">
                <a:solidFill>
                  <a:srgbClr val="080808"/>
                </a:solidFill>
                <a:latin typeface="微軟正黑體" panose="020B0604030504040204" pitchFamily="34" charset="-120"/>
                <a:ea typeface="微軟正黑體" panose="020B0604030504040204" pitchFamily="34" charset="-120"/>
              </a:rPr>
              <a:t> 年更名為「</a:t>
            </a:r>
            <a:r>
              <a:rPr lang="en-US" altLang="zh-TW" sz="1800" dirty="0">
                <a:solidFill>
                  <a:srgbClr val="080808"/>
                </a:solidFill>
                <a:latin typeface="微軟正黑體" panose="020B0604030504040204" pitchFamily="34" charset="-120"/>
                <a:ea typeface="微軟正黑體" panose="020B0604030504040204" pitchFamily="34" charset="-120"/>
              </a:rPr>
              <a:t>GQ : Gentlemen's Quarterly</a:t>
            </a:r>
            <a:r>
              <a:rPr lang="zh-TW" altLang="en-US" sz="1800" dirty="0">
                <a:solidFill>
                  <a:srgbClr val="080808"/>
                </a:solidFill>
                <a:latin typeface="微軟正黑體" panose="020B0604030504040204" pitchFamily="34" charset="-120"/>
                <a:ea typeface="微軟正黑體" panose="020B0604030504040204" pitchFamily="34" charset="-120"/>
              </a:rPr>
              <a:t>」是美國歷史最悠久、最具影響力的男性雜誌月刊，內容著重男性時尚、風格與文化，也包括關於美食、電影、名人訪談、健身、音樂、旅遊、運動、科技與書籍以及專題報導等。</a:t>
            </a:r>
          </a:p>
          <a:p>
            <a:pPr lvl="1"/>
            <a:endParaRPr lang="en-US" altLang="zh-TW" sz="1400" b="1" dirty="0">
              <a:solidFill>
                <a:schemeClr val="tx1">
                  <a:lumMod val="50000"/>
                </a:schemeClr>
              </a:solidFill>
              <a:latin typeface="微軟正黑體" panose="020B0604030504040204" pitchFamily="34" charset="-120"/>
              <a:ea typeface="微軟正黑體" panose="020B0604030504040204" pitchFamily="34" charset="-120"/>
            </a:endParaRPr>
          </a:p>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Harper's Bazaar Archive</a:t>
            </a:r>
          </a:p>
          <a:p>
            <a:pPr lvl="1"/>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Harper</a:t>
            </a:r>
            <a:r>
              <a:rPr lang="en-US" altLang="zh-TW" sz="1800" b="1" dirty="0">
                <a:solidFill>
                  <a:srgbClr val="080808"/>
                </a:solidFill>
                <a:latin typeface="微軟正黑體" panose="020B0604030504040204" pitchFamily="34" charset="-120"/>
                <a:ea typeface="微軟正黑體" panose="020B0604030504040204" pitchFamily="34" charset="-120"/>
              </a:rPr>
              <a:t>'</a:t>
            </a:r>
            <a:r>
              <a:rPr lang="en-US" altLang="zh-TW" sz="1800" dirty="0">
                <a:solidFill>
                  <a:srgbClr val="080808"/>
                </a:solidFill>
                <a:latin typeface="微軟正黑體" panose="020B0604030504040204" pitchFamily="34" charset="-120"/>
                <a:ea typeface="微軟正黑體" panose="020B0604030504040204" pitchFamily="34" charset="-120"/>
              </a:rPr>
              <a:t>s</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 Bazaar</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資料庫收錄了美國版（</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1867</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年至今）和英國版（</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1930-2015</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年） 的過刊。合計包含近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50</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萬頁內容，記錄了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150 </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多年來許多著名設計師、攝影師、造型師和插畫家最具影響力的作品，由此可洞察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 </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世紀中期以來美國、英國乃至國際時尚、文化和社會的發展歷程，支援包括女性研究、時尚、行銷廣告、物質文化、設計和社會史等眾多領域的研究 。</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p:txBody>
      </p:sp>
      <p:pic>
        <p:nvPicPr>
          <p:cNvPr id="3074" name="Picture 2" descr="issue cover thumbnail">
            <a:extLst>
              <a:ext uri="{FF2B5EF4-FFF2-40B4-BE49-F238E27FC236}">
                <a16:creationId xmlns:a16="http://schemas.microsoft.com/office/drawing/2014/main" id="{91095663-5A3B-7E43-29DE-A9311745D7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1548" y="41098"/>
            <a:ext cx="1620000" cy="21687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F9E3EAB-D66D-ECFF-BC1C-A603BA2EB2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201548" y="2321102"/>
            <a:ext cx="1620000" cy="23420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B34D8DC-39B8-0D45-1C27-8F94818204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201548" y="4777143"/>
            <a:ext cx="1620000" cy="202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6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BD420-5AD0-8B52-87F4-2EAE96C531C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1A026A0-FCD3-3300-470D-C1C70258AC5C}"/>
              </a:ext>
            </a:extLst>
          </p:cNvPr>
          <p:cNvSpPr txBox="1">
            <a:spLocks/>
          </p:cNvSpPr>
          <p:nvPr/>
        </p:nvSpPr>
        <p:spPr bwMode="auto">
          <a:xfrm>
            <a:off x="406400" y="152400"/>
            <a:ext cx="1209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pPr>
              <a:defRPr/>
            </a:pPr>
            <a:r>
              <a:rPr lang="zh-TW" altLang="en-US" sz="3000" dirty="0">
                <a:solidFill>
                  <a:schemeClr val="accent6">
                    <a:lumMod val="50000"/>
                  </a:schemeClr>
                </a:solidFill>
                <a:latin typeface="微軟正黑體" panose="020B0604030504040204" pitchFamily="34" charset="-120"/>
                <a:ea typeface="微軟正黑體" panose="020B0604030504040204" pitchFamily="34" charset="-120"/>
              </a:rPr>
              <a:t>特色刊物</a:t>
            </a:r>
            <a:endParaRPr lang="en-US" altLang="zh-TW" sz="3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339" name="Content Placeholder 5">
            <a:extLst>
              <a:ext uri="{FF2B5EF4-FFF2-40B4-BE49-F238E27FC236}">
                <a16:creationId xmlns:a16="http://schemas.microsoft.com/office/drawing/2014/main" id="{A9E72FE5-6DA8-005C-8CDD-3E563B173BCA}"/>
              </a:ext>
            </a:extLst>
          </p:cNvPr>
          <p:cNvSpPr>
            <a:spLocks noGrp="1" noChangeArrowheads="1"/>
          </p:cNvSpPr>
          <p:nvPr>
            <p:ph idx="4294967295"/>
          </p:nvPr>
        </p:nvSpPr>
        <p:spPr>
          <a:xfrm>
            <a:off x="609600" y="1066800"/>
            <a:ext cx="9372600" cy="5334000"/>
          </a:xfrm>
        </p:spPr>
        <p:txBody>
          <a:bodyPr/>
          <a:lstStyle/>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Vogue Archive</a:t>
            </a:r>
          </a:p>
          <a:p>
            <a:pPr lvl="1"/>
            <a:r>
              <a:rPr lang="zh-TW" altLang="en-US" sz="1800" dirty="0">
                <a:solidFill>
                  <a:srgbClr val="080808"/>
                </a:solidFill>
                <a:latin typeface="微軟正黑體" panose="020B0604030504040204" pitchFamily="34" charset="-120"/>
                <a:ea typeface="微軟正黑體" panose="020B0604030504040204" pitchFamily="34" charset="-120"/>
              </a:rPr>
              <a:t>美國版</a:t>
            </a:r>
            <a:r>
              <a:rPr lang="en-US" altLang="zh-TW" sz="1800" dirty="0">
                <a:solidFill>
                  <a:srgbClr val="080808"/>
                </a:solidFill>
                <a:latin typeface="微軟正黑體" panose="020B0604030504040204" pitchFamily="34" charset="-120"/>
                <a:ea typeface="微軟正黑體" panose="020B0604030504040204" pitchFamily="34" charset="-120"/>
              </a:rPr>
              <a:t> Vogue </a:t>
            </a:r>
            <a:r>
              <a:rPr lang="zh-TW" altLang="en-US" sz="1800" dirty="0">
                <a:solidFill>
                  <a:srgbClr val="080808"/>
                </a:solidFill>
                <a:latin typeface="微軟正黑體" panose="020B0604030504040204" pitchFamily="34" charset="-120"/>
                <a:ea typeface="微軟正黑體" panose="020B0604030504040204" pitchFamily="34" charset="-120"/>
              </a:rPr>
              <a:t>雜誌資料庫，收錄從 </a:t>
            </a:r>
            <a:r>
              <a:rPr lang="en-US" altLang="zh-TW" sz="1800" dirty="0">
                <a:solidFill>
                  <a:srgbClr val="080808"/>
                </a:solidFill>
                <a:latin typeface="微軟正黑體" panose="020B0604030504040204" pitchFamily="34" charset="-120"/>
                <a:ea typeface="微軟正黑體" panose="020B0604030504040204" pitchFamily="34" charset="-120"/>
              </a:rPr>
              <a:t>1892</a:t>
            </a:r>
            <a:r>
              <a:rPr lang="zh-TW" altLang="en-US" sz="1800" dirty="0">
                <a:solidFill>
                  <a:srgbClr val="080808"/>
                </a:solidFill>
                <a:latin typeface="微軟正黑體" panose="020B0604030504040204" pitchFamily="34" charset="-120"/>
                <a:ea typeface="微軟正黑體" panose="020B0604030504040204" pitchFamily="34" charset="-120"/>
              </a:rPr>
              <a:t> 年創刊至今的所有期數，超過 </a:t>
            </a:r>
            <a:r>
              <a:rPr lang="en-US" altLang="zh-TW" sz="1800" dirty="0">
                <a:solidFill>
                  <a:srgbClr val="080808"/>
                </a:solidFill>
                <a:latin typeface="微軟正黑體" panose="020B0604030504040204" pitchFamily="34" charset="-120"/>
                <a:ea typeface="微軟正黑體" panose="020B0604030504040204" pitchFamily="34" charset="-120"/>
              </a:rPr>
              <a:t>40</a:t>
            </a:r>
            <a:r>
              <a:rPr lang="zh-TW" altLang="en-US" sz="1800" dirty="0">
                <a:solidFill>
                  <a:srgbClr val="080808"/>
                </a:solidFill>
                <a:latin typeface="微軟正黑體" panose="020B0604030504040204" pitchFamily="34" charset="-120"/>
                <a:ea typeface="微軟正黑體" panose="020B0604030504040204" pitchFamily="34" charset="-120"/>
              </a:rPr>
              <a:t> 萬頁的內容，包含內頁、廣告、封面和摺頁，並配有豐富的索引，方便研究人員按服裝類型、設計師和品牌名稱尋找圖像，保存了世界頂尖時裝設計師、造型師和攝影師的作品，是記錄美國乃至國際時尚、文化和社會史的重要一手文獻。</a:t>
            </a:r>
            <a:endParaRPr lang="en-US" altLang="zh-TW" sz="1800" dirty="0">
              <a:solidFill>
                <a:srgbClr val="080808"/>
              </a:solidFill>
              <a:latin typeface="微軟正黑體" panose="020B0604030504040204" pitchFamily="34" charset="-120"/>
              <a:ea typeface="微軟正黑體" panose="020B0604030504040204" pitchFamily="34" charset="-120"/>
            </a:endParaRPr>
          </a:p>
          <a:p>
            <a:pPr lvl="1"/>
            <a:endParaRPr lang="zh-TW" altLang="en-US" sz="1800" dirty="0">
              <a:solidFill>
                <a:srgbClr val="080808"/>
              </a:solidFill>
              <a:latin typeface="微軟正黑體" panose="020B0604030504040204" pitchFamily="34" charset="-120"/>
              <a:ea typeface="微軟正黑體" panose="020B0604030504040204" pitchFamily="34" charset="-120"/>
            </a:endParaRPr>
          </a:p>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Vogue Italia Archive</a:t>
            </a:r>
          </a:p>
          <a:p>
            <a:pPr lvl="1"/>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Vogue Italia</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是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Vogue</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旗下最具影響力及聲譽的國際版本之一，也是公認最具藝術性、商業性最低的版本，資料庫收錄了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1964</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年創刊至今的所有內容。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Vogue Italia</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一直以來都以創新和大膽的視角解讀時事熱點而聞名，魅力和影響力遍及全球，其印刷版銷量通常有近一半銷往義大利以外的地區。</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a:p>
            <a:pPr lvl="1"/>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a:p>
            <a:r>
              <a:rPr lang="en-US" altLang="zh-TW" sz="1800" b="1" dirty="0">
                <a:solidFill>
                  <a:schemeClr val="accent2">
                    <a:lumMod val="75000"/>
                  </a:schemeClr>
                </a:solidFill>
                <a:latin typeface="微軟正黑體" panose="020B0604030504040204" pitchFamily="34" charset="-120"/>
                <a:ea typeface="微軟正黑體" panose="020B0604030504040204" pitchFamily="34" charset="-120"/>
              </a:rPr>
              <a:t>The Women's Wear Daily Archive</a:t>
            </a:r>
          </a:p>
          <a:p>
            <a:pPr lvl="1"/>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Women‘s Wear Daily </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（簡稱</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WWD</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）是美國最具影響力和權威的時尚雜誌之一，被廣泛認為是時尚界的「華爾街日報」，是唯一數位化保存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WWD</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過往期刊的資料庫。資料庫收錄自 </a:t>
            </a:r>
            <a:r>
              <a:rPr lang="en-US" altLang="zh-TW" sz="1800" dirty="0">
                <a:solidFill>
                  <a:schemeClr val="tx1">
                    <a:lumMod val="50000"/>
                  </a:schemeClr>
                </a:solidFill>
                <a:latin typeface="微軟正黑體" panose="020B0604030504040204" pitchFamily="34" charset="-120"/>
                <a:ea typeface="微軟正黑體" panose="020B0604030504040204" pitchFamily="34" charset="-120"/>
              </a:rPr>
              <a:t>1910</a:t>
            </a:r>
            <a:r>
              <a:rPr lang="zh-TW" altLang="en-US" sz="1800" dirty="0">
                <a:solidFill>
                  <a:schemeClr val="tx1">
                    <a:lumMod val="50000"/>
                  </a:schemeClr>
                </a:solidFill>
                <a:latin typeface="微軟正黑體" panose="020B0604030504040204" pitchFamily="34" charset="-120"/>
                <a:ea typeface="微軟正黑體" panose="020B0604030504040204" pitchFamily="34" charset="-120"/>
              </a:rPr>
              <a:t> 年創刊以來至今的所有期刊，記錄了從時裝秀報導到美容產品評測等每日新聞、觀點和經濟社會趨勢。</a:t>
            </a:r>
            <a:endParaRPr lang="en-US" altLang="zh-TW" sz="1800" dirty="0">
              <a:solidFill>
                <a:schemeClr val="tx1">
                  <a:lumMod val="50000"/>
                </a:schemeClr>
              </a:solidFill>
              <a:latin typeface="微軟正黑體" panose="020B0604030504040204" pitchFamily="34" charset="-120"/>
              <a:ea typeface="微軟正黑體" panose="020B0604030504040204" pitchFamily="34" charset="-120"/>
            </a:endParaRPr>
          </a:p>
        </p:txBody>
      </p:sp>
      <p:pic>
        <p:nvPicPr>
          <p:cNvPr id="6" name="Picture 2">
            <a:extLst>
              <a:ext uri="{FF2B5EF4-FFF2-40B4-BE49-F238E27FC236}">
                <a16:creationId xmlns:a16="http://schemas.microsoft.com/office/drawing/2014/main" id="{5493FF3A-149A-419A-6A57-F2C28FA9CA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206310" y="0"/>
            <a:ext cx="1620000" cy="19784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289A4FB-31B8-6EE7-96BD-F2B3BB7471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206310" y="2069577"/>
            <a:ext cx="1620000" cy="2335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B2E240A-4E75-6A6C-2F64-6A0E0E46E4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3"/>
          <a:stretch>
            <a:fillRect/>
          </a:stretch>
        </p:blipFill>
        <p:spPr bwMode="auto">
          <a:xfrm>
            <a:off x="10206310" y="4495801"/>
            <a:ext cx="1620000" cy="233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0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A4F41F9B-34E8-AD01-1B7A-91D8D8FA36F6}"/>
              </a:ext>
            </a:extLst>
          </p:cNvPr>
          <p:cNvSpPr>
            <a:spLocks noGrp="1" noChangeArrowheads="1"/>
          </p:cNvSpPr>
          <p:nvPr>
            <p:ph type="title"/>
          </p:nvPr>
        </p:nvSpPr>
        <p:spPr>
          <a:xfrm>
            <a:off x="381000" y="0"/>
            <a:ext cx="9550400" cy="1066800"/>
          </a:xfrm>
        </p:spPr>
        <p:txBody>
          <a:bodyPr/>
          <a:lstStyle/>
          <a:p>
            <a:r>
              <a:rPr lang="en-US" altLang="zh-TW" dirty="0">
                <a:solidFill>
                  <a:schemeClr val="accent1"/>
                </a:solidFill>
                <a:latin typeface="微軟正黑體" panose="020B0604030504040204" pitchFamily="34" charset="-120"/>
                <a:ea typeface="微軟正黑體" panose="020B0604030504040204" pitchFamily="34" charset="-120"/>
              </a:rPr>
              <a:t>ProQuest </a:t>
            </a:r>
            <a:r>
              <a:rPr lang="zh-TW" altLang="en-US" dirty="0">
                <a:solidFill>
                  <a:schemeClr val="accent1"/>
                </a:solidFill>
                <a:latin typeface="微軟正黑體" panose="020B0604030504040204" pitchFamily="34" charset="-120"/>
                <a:ea typeface="微軟正黑體" panose="020B0604030504040204" pitchFamily="34" charset="-120"/>
              </a:rPr>
              <a:t>平台功能說明</a:t>
            </a:r>
          </a:p>
        </p:txBody>
      </p:sp>
      <p:sp>
        <p:nvSpPr>
          <p:cNvPr id="52227" name="內容版面配置區 2">
            <a:extLst>
              <a:ext uri="{FF2B5EF4-FFF2-40B4-BE49-F238E27FC236}">
                <a16:creationId xmlns:a16="http://schemas.microsoft.com/office/drawing/2014/main" id="{3B9FC62D-01BA-9C6D-2F9C-4D04179D548E}"/>
              </a:ext>
            </a:extLst>
          </p:cNvPr>
          <p:cNvSpPr>
            <a:spLocks noGrp="1" noChangeArrowheads="1"/>
          </p:cNvSpPr>
          <p:nvPr>
            <p:ph idx="1"/>
          </p:nvPr>
        </p:nvSpPr>
        <p:spPr/>
        <p:txBody>
          <a:bodyPr/>
          <a:lstStyle/>
          <a:p>
            <a:pPr>
              <a:defRPr/>
            </a:pPr>
            <a:r>
              <a:rPr lang="zh-TW" altLang="en-US" dirty="0">
                <a:latin typeface="微軟正黑體" pitchFamily="34" charset="-120"/>
                <a:ea typeface="微軟正黑體" pitchFamily="34" charset="-120"/>
              </a:rPr>
              <a:t>多種進階檢索選擇，如：</a:t>
            </a:r>
            <a:endParaRPr lang="en-US" altLang="zh-TW" dirty="0">
              <a:latin typeface="微軟正黑體" pitchFamily="34" charset="-120"/>
              <a:ea typeface="微軟正黑體" pitchFamily="34" charset="-120"/>
            </a:endParaRPr>
          </a:p>
          <a:p>
            <a:pPr lvl="1">
              <a:defRPr/>
            </a:pPr>
            <a:r>
              <a:rPr lang="zh-TW" altLang="en-US" dirty="0">
                <a:latin typeface="微軟正黑體" pitchFamily="34" charset="-120"/>
                <a:ea typeface="微軟正黑體" pitchFamily="34" charset="-120"/>
              </a:rPr>
              <a:t>基本檢索</a:t>
            </a:r>
            <a:endParaRPr lang="en-US" altLang="zh-TW" dirty="0">
              <a:latin typeface="微軟正黑體" pitchFamily="34" charset="-120"/>
              <a:ea typeface="微軟正黑體" pitchFamily="34" charset="-120"/>
            </a:endParaRPr>
          </a:p>
          <a:p>
            <a:pPr lvl="1">
              <a:defRPr/>
            </a:pPr>
            <a:r>
              <a:rPr lang="zh-TW" altLang="en-US" dirty="0">
                <a:latin typeface="微軟正黑體" pitchFamily="34" charset="-120"/>
                <a:ea typeface="微軟正黑體" pitchFamily="34" charset="-120"/>
              </a:rPr>
              <a:t>進階檢索</a:t>
            </a:r>
            <a:endParaRPr lang="en-US" altLang="zh-TW" dirty="0">
              <a:latin typeface="微軟正黑體" pitchFamily="34" charset="-120"/>
              <a:ea typeface="微軟正黑體" pitchFamily="34" charset="-120"/>
            </a:endParaRPr>
          </a:p>
          <a:p>
            <a:pPr lvl="1">
              <a:defRPr/>
            </a:pPr>
            <a:r>
              <a:rPr lang="zh-TW" altLang="en-US" dirty="0">
                <a:latin typeface="微軟正黑體" pitchFamily="34" charset="-120"/>
                <a:ea typeface="微軟正黑體" pitchFamily="34" charset="-120"/>
              </a:rPr>
              <a:t>命令列</a:t>
            </a:r>
          </a:p>
          <a:p>
            <a:pPr>
              <a:defRPr/>
            </a:pPr>
            <a:r>
              <a:rPr lang="zh-TW" altLang="en-US" dirty="0">
                <a:latin typeface="微軟正黑體" pitchFamily="34" charset="-120"/>
                <a:ea typeface="微軟正黑體" pitchFamily="34" charset="-120"/>
              </a:rPr>
              <a:t>檢索結果預覽</a:t>
            </a:r>
          </a:p>
          <a:p>
            <a:pPr>
              <a:defRPr/>
            </a:pPr>
            <a:r>
              <a:rPr lang="zh-TW" altLang="en-US" dirty="0">
                <a:latin typeface="微軟正黑體" pitchFamily="34" charset="-120"/>
                <a:ea typeface="微軟正黑體" pitchFamily="34" charset="-120"/>
              </a:rPr>
              <a:t>多種檢索結果篩選功能</a:t>
            </a:r>
            <a:endParaRPr lang="en-US" altLang="zh-TW" dirty="0">
              <a:latin typeface="微軟正黑體" pitchFamily="34" charset="-120"/>
              <a:ea typeface="微軟正黑體" pitchFamily="34" charset="-120"/>
            </a:endParaRPr>
          </a:p>
          <a:p>
            <a:pPr>
              <a:defRPr/>
            </a:pPr>
            <a:r>
              <a:rPr lang="en-US" altLang="zh-TW" dirty="0">
                <a:solidFill>
                  <a:srgbClr val="C00000"/>
                </a:solidFill>
                <a:latin typeface="Aharoni" panose="02010803020104030203" pitchFamily="2" charset="-79"/>
                <a:ea typeface="SimHei" panose="02010609060101010101" pitchFamily="49" charset="-122"/>
                <a:cs typeface="Aharoni" panose="02010803020104030203" pitchFamily="2" charset="-79"/>
              </a:rPr>
              <a:t>New!!</a:t>
            </a:r>
            <a:r>
              <a:rPr lang="zh-TW" altLang="en-US" dirty="0">
                <a:solidFill>
                  <a:srgbClr val="C00000"/>
                </a:solidFill>
                <a:latin typeface="Aharoni" panose="02010803020104030203" pitchFamily="2" charset="-79"/>
                <a:ea typeface="SimHei" panose="02010609060101010101" pitchFamily="49" charset="-122"/>
                <a:cs typeface="Aharoni" panose="02010803020104030203" pitchFamily="2" charset="-79"/>
              </a:rPr>
              <a:t> </a:t>
            </a:r>
            <a:r>
              <a:rPr lang="en-US" altLang="zh-TW" dirty="0" err="1">
                <a:solidFill>
                  <a:srgbClr val="002060"/>
                </a:solidFill>
                <a:latin typeface="微軟正黑體" panose="020B0604030504040204" pitchFamily="34" charset="-120"/>
                <a:ea typeface="微軟正黑體" panose="020B0604030504040204" pitchFamily="34" charset="-120"/>
                <a:cs typeface="Aharoni" panose="02010803020104030203" pitchFamily="2" charset="-79"/>
              </a:rPr>
              <a:t>ProQuest</a:t>
            </a:r>
            <a:r>
              <a:rPr lang="en-US" altLang="zh-TW" dirty="0">
                <a:solidFill>
                  <a:srgbClr val="002060"/>
                </a:solidFill>
                <a:latin typeface="微軟正黑體" panose="020B0604030504040204" pitchFamily="34" charset="-120"/>
                <a:ea typeface="微軟正黑體" panose="020B0604030504040204" pitchFamily="34" charset="-120"/>
                <a:cs typeface="Aharoni" panose="02010803020104030203" pitchFamily="2" charset="-79"/>
              </a:rPr>
              <a:t> Research Assistant </a:t>
            </a:r>
          </a:p>
          <a:p>
            <a:pPr marL="0" indent="0">
              <a:buNone/>
              <a:defRPr/>
            </a:pPr>
            <a:r>
              <a:rPr lang="zh-TW" altLang="en-US" dirty="0">
                <a:solidFill>
                  <a:srgbClr val="002060"/>
                </a:solidFill>
                <a:latin typeface="微軟正黑體" pitchFamily="34" charset="-120"/>
                <a:ea typeface="微軟正黑體" pitchFamily="34" charset="-120"/>
              </a:rPr>
              <a:t>     全新</a:t>
            </a:r>
            <a:r>
              <a:rPr lang="en-US" altLang="zh-TW" dirty="0">
                <a:solidFill>
                  <a:srgbClr val="002060"/>
                </a:solidFill>
                <a:latin typeface="微軟正黑體" pitchFamily="34" charset="-120"/>
                <a:ea typeface="微軟正黑體" pitchFamily="34" charset="-120"/>
              </a:rPr>
              <a:t>AI</a:t>
            </a:r>
            <a:r>
              <a:rPr lang="zh-TW" altLang="en-US" dirty="0">
                <a:solidFill>
                  <a:srgbClr val="002060"/>
                </a:solidFill>
                <a:latin typeface="微軟正黑體" pitchFamily="34" charset="-120"/>
                <a:ea typeface="微軟正黑體" pitchFamily="34" charset="-120"/>
              </a:rPr>
              <a:t> 智能檢索功能</a:t>
            </a:r>
          </a:p>
        </p:txBody>
      </p:sp>
      <p:pic>
        <p:nvPicPr>
          <p:cNvPr id="52228" name="Picture 4" descr="ProQuest_Brand2">
            <a:extLst>
              <a:ext uri="{FF2B5EF4-FFF2-40B4-BE49-F238E27FC236}">
                <a16:creationId xmlns:a16="http://schemas.microsoft.com/office/drawing/2014/main" id="{7584295E-B8B7-A04E-8707-96872566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811464"/>
            <a:ext cx="18288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7" descr="24">
            <a:extLst>
              <a:ext uri="{FF2B5EF4-FFF2-40B4-BE49-F238E27FC236}">
                <a16:creationId xmlns:a16="http://schemas.microsoft.com/office/drawing/2014/main" id="{DC7CC384-63F3-529A-65E9-DE37F8FC0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83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33" descr="31">
            <a:extLst>
              <a:ext uri="{FF2B5EF4-FFF2-40B4-BE49-F238E27FC236}">
                <a16:creationId xmlns:a16="http://schemas.microsoft.com/office/drawing/2014/main" id="{CF02EB51-EF66-D4FE-F4A6-9F812A928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83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38" descr="36">
            <a:extLst>
              <a:ext uri="{FF2B5EF4-FFF2-40B4-BE49-F238E27FC236}">
                <a16:creationId xmlns:a16="http://schemas.microsoft.com/office/drawing/2014/main" id="{70233585-CCFD-D303-ABD8-C59377452D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175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43" descr="41">
            <a:extLst>
              <a:ext uri="{FF2B5EF4-FFF2-40B4-BE49-F238E27FC236}">
                <a16:creationId xmlns:a16="http://schemas.microsoft.com/office/drawing/2014/main" id="{C2C8AA09-7CE1-6EC9-DB12-6A285BCFF8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2667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52227">
                                            <p:txEl>
                                              <p:pRg st="6" end="6"/>
                                            </p:txEl>
                                          </p:spTgt>
                                        </p:tgtEl>
                                        <p:attrNameLst>
                                          <p:attrName>style.visibility</p:attrName>
                                        </p:attrNameLst>
                                      </p:cBhvr>
                                      <p:to>
                                        <p:strVal val="visible"/>
                                      </p:to>
                                    </p:set>
                                    <p:anim calcmode="lin" valueType="num">
                                      <p:cBhvr>
                                        <p:cTn id="7" dur="500" fill="hold"/>
                                        <p:tgtEl>
                                          <p:spTgt spid="52227">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52227">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2227">
                                            <p:txEl>
                                              <p:pRg st="7" end="7"/>
                                            </p:txEl>
                                          </p:spTgt>
                                        </p:tgtEl>
                                        <p:attrNameLst>
                                          <p:attrName>style.visibility</p:attrName>
                                        </p:attrNameLst>
                                      </p:cBhvr>
                                      <p:to>
                                        <p:strVal val="visible"/>
                                      </p:to>
                                    </p:set>
                                    <p:anim calcmode="lin" valueType="num">
                                      <p:cBhvr>
                                        <p:cTn id="12" dur="500" fill="hold"/>
                                        <p:tgtEl>
                                          <p:spTgt spid="52227">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52227">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52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D3317-7D14-B6BB-F649-E7F1BC0B0D77}"/>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D1974A37-5CE5-E569-1254-A17D7A149E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6434" y="602967"/>
            <a:ext cx="7959131" cy="6231161"/>
          </a:xfrm>
          <a:prstGeom prst="rect">
            <a:avLst/>
          </a:prstGeom>
        </p:spPr>
      </p:pic>
      <p:sp>
        <p:nvSpPr>
          <p:cNvPr id="11" name="標題 1">
            <a:extLst>
              <a:ext uri="{FF2B5EF4-FFF2-40B4-BE49-F238E27FC236}">
                <a16:creationId xmlns:a16="http://schemas.microsoft.com/office/drawing/2014/main" id="{B07A5E36-E89A-103F-D5C1-4BA4DF602B55}"/>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kern="0" dirty="0">
                <a:solidFill>
                  <a:schemeClr val="accent1"/>
                </a:solidFill>
                <a:latin typeface="微軟正黑體" panose="020B0604030504040204" pitchFamily="34" charset="-120"/>
                <a:ea typeface="微軟正黑體" panose="020B0604030504040204" pitchFamily="34" charset="-120"/>
              </a:rPr>
              <a:t>主頁介紹</a:t>
            </a:r>
            <a:endParaRPr kumimoji="0" lang="zh-TW" altLang="en-US" kern="0" dirty="0">
              <a:solidFill>
                <a:schemeClr val="accent2"/>
              </a:solidFill>
              <a:latin typeface="微軟正黑體" panose="020B0604030504040204" pitchFamily="34" charset="-120"/>
              <a:ea typeface="微軟正黑體" panose="020B0604030504040204" pitchFamily="34" charset="-120"/>
            </a:endParaRPr>
          </a:p>
        </p:txBody>
      </p:sp>
      <p:sp>
        <p:nvSpPr>
          <p:cNvPr id="6" name="Rectangle 17">
            <a:extLst>
              <a:ext uri="{FF2B5EF4-FFF2-40B4-BE49-F238E27FC236}">
                <a16:creationId xmlns:a16="http://schemas.microsoft.com/office/drawing/2014/main" id="{2B3C7940-B656-9C7F-2743-50B207AD689D}"/>
              </a:ext>
            </a:extLst>
          </p:cNvPr>
          <p:cNvSpPr>
            <a:spLocks noChangeArrowheads="1"/>
          </p:cNvSpPr>
          <p:nvPr/>
        </p:nvSpPr>
        <p:spPr bwMode="auto">
          <a:xfrm>
            <a:off x="2209800" y="1283383"/>
            <a:ext cx="457200" cy="24061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solidFill>
                <a:schemeClr val="accent1"/>
              </a:solidFill>
              <a:latin typeface="微軟正黑體" panose="020B0604030504040204" pitchFamily="34" charset="-120"/>
              <a:ea typeface="微軟正黑體" panose="020B0604030504040204" pitchFamily="34" charset="-120"/>
            </a:endParaRPr>
          </a:p>
        </p:txBody>
      </p:sp>
      <p:sp>
        <p:nvSpPr>
          <p:cNvPr id="8" name="Rectangle 17">
            <a:extLst>
              <a:ext uri="{FF2B5EF4-FFF2-40B4-BE49-F238E27FC236}">
                <a16:creationId xmlns:a16="http://schemas.microsoft.com/office/drawing/2014/main" id="{DF27201C-0B69-9EA3-1E1B-DECE3DFD2EB7}"/>
              </a:ext>
            </a:extLst>
          </p:cNvPr>
          <p:cNvSpPr>
            <a:spLocks noChangeArrowheads="1"/>
          </p:cNvSpPr>
          <p:nvPr/>
        </p:nvSpPr>
        <p:spPr bwMode="auto">
          <a:xfrm>
            <a:off x="2286000" y="2514600"/>
            <a:ext cx="457200" cy="24061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solidFill>
                <a:schemeClr val="accent1"/>
              </a:solidFill>
              <a:latin typeface="微軟正黑體" panose="020B0604030504040204" pitchFamily="34" charset="-120"/>
              <a:ea typeface="微軟正黑體" panose="020B0604030504040204" pitchFamily="34" charset="-120"/>
            </a:endParaRPr>
          </a:p>
        </p:txBody>
      </p:sp>
      <p:cxnSp>
        <p:nvCxnSpPr>
          <p:cNvPr id="10" name="直線單箭頭接點 9">
            <a:extLst>
              <a:ext uri="{FF2B5EF4-FFF2-40B4-BE49-F238E27FC236}">
                <a16:creationId xmlns:a16="http://schemas.microsoft.com/office/drawing/2014/main" id="{BF69E6D6-E14A-2E4C-A1AC-3771CB367BAF}"/>
              </a:ext>
            </a:extLst>
          </p:cNvPr>
          <p:cNvCxnSpPr>
            <a:cxnSpLocks noChangeShapeType="1"/>
            <a:stCxn id="7" idx="1"/>
          </p:cNvCxnSpPr>
          <p:nvPr/>
        </p:nvCxnSpPr>
        <p:spPr bwMode="auto">
          <a:xfrm flipH="1" flipV="1">
            <a:off x="2667000" y="1403691"/>
            <a:ext cx="961230" cy="613714"/>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單箭頭接點 11">
            <a:extLst>
              <a:ext uri="{FF2B5EF4-FFF2-40B4-BE49-F238E27FC236}">
                <a16:creationId xmlns:a16="http://schemas.microsoft.com/office/drawing/2014/main" id="{93D38885-A5CE-B308-C859-33B6E43ED5C6}"/>
              </a:ext>
            </a:extLst>
          </p:cNvPr>
          <p:cNvCxnSpPr>
            <a:cxnSpLocks noChangeShapeType="1"/>
            <a:stCxn id="7" idx="1"/>
            <a:endCxn id="8" idx="0"/>
          </p:cNvCxnSpPr>
          <p:nvPr/>
        </p:nvCxnSpPr>
        <p:spPr bwMode="auto">
          <a:xfrm flipH="1">
            <a:off x="2514600" y="2017405"/>
            <a:ext cx="1113630" cy="497195"/>
          </a:xfrm>
          <a:prstGeom prst="straightConnector1">
            <a:avLst/>
          </a:prstGeom>
          <a:noFill/>
          <a:ln w="38100" algn="ctr">
            <a:solidFill>
              <a:srgbClr val="CC092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5">
            <a:extLst>
              <a:ext uri="{FF2B5EF4-FFF2-40B4-BE49-F238E27FC236}">
                <a16:creationId xmlns:a16="http://schemas.microsoft.com/office/drawing/2014/main" id="{3B075038-23A6-6082-4BF0-F5153F7A9FB4}"/>
              </a:ext>
            </a:extLst>
          </p:cNvPr>
          <p:cNvSpPr>
            <a:spLocks noChangeArrowheads="1"/>
          </p:cNvSpPr>
          <p:nvPr/>
        </p:nvSpPr>
        <p:spPr bwMode="auto">
          <a:xfrm>
            <a:off x="3628230" y="1463407"/>
            <a:ext cx="4935538" cy="1107996"/>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tabLst>
                <a:tab pos="273050" algn="l"/>
              </a:tabLst>
              <a:defRPr/>
            </a:pPr>
            <a:r>
              <a:rPr kumimoji="0" lang="zh-TW" altLang="en-US" sz="2200" b="1" dirty="0">
                <a:latin typeface="微軟正黑體" pitchFamily="34" charset="-120"/>
                <a:ea typeface="微軟正黑體" pitchFamily="34" charset="-120"/>
              </a:rPr>
              <a:t>基本檢索</a:t>
            </a:r>
            <a:endParaRPr kumimoji="0" lang="en-US" altLang="zh-TW" sz="2200" b="1" dirty="0">
              <a:latin typeface="微軟正黑體" pitchFamily="34" charset="-120"/>
              <a:ea typeface="微軟正黑體" pitchFamily="34" charset="-120"/>
            </a:endParaRPr>
          </a:p>
          <a:p>
            <a:pPr eaLnBrk="1" hangingPunct="1">
              <a:tabLst>
                <a:tab pos="273050" algn="l"/>
              </a:tabLst>
              <a:defRPr/>
            </a:pPr>
            <a:r>
              <a:rPr kumimoji="0" lang="zh-TW" altLang="en-US" sz="2200" dirty="0">
                <a:latin typeface="微軟正黑體" pitchFamily="34" charset="-120"/>
                <a:ea typeface="微軟正黑體" pitchFamily="34" charset="-120"/>
              </a:rPr>
              <a:t>可直接透過檢索框，進行關鍵字檢索</a:t>
            </a:r>
            <a:endParaRPr kumimoji="0" lang="en-US" altLang="zh-TW" sz="2200" dirty="0">
              <a:latin typeface="微軟正黑體" pitchFamily="34" charset="-120"/>
              <a:ea typeface="微軟正黑體" pitchFamily="34" charset="-120"/>
            </a:endParaRPr>
          </a:p>
          <a:p>
            <a:pPr eaLnBrk="1" hangingPunct="1">
              <a:tabLst>
                <a:tab pos="273050" algn="l"/>
              </a:tabLst>
              <a:defRPr/>
            </a:pPr>
            <a:r>
              <a:rPr kumimoji="0" lang="zh-TW" altLang="en-US" sz="2200" dirty="0">
                <a:latin typeface="微軟正黑體" pitchFamily="34" charset="-120"/>
                <a:ea typeface="微軟正黑體" pitchFamily="34" charset="-120"/>
              </a:rPr>
              <a:t>另可透過下方限定查找範圍於「全文」</a:t>
            </a:r>
          </a:p>
        </p:txBody>
      </p:sp>
    </p:spTree>
    <p:extLst>
      <p:ext uri="{BB962C8B-B14F-4D97-AF65-F5344CB8AC3E}">
        <p14:creationId xmlns:p14="http://schemas.microsoft.com/office/powerpoint/2010/main" val="6559146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2">
            <a:extLst>
              <a:ext uri="{FF2B5EF4-FFF2-40B4-BE49-F238E27FC236}">
                <a16:creationId xmlns:a16="http://schemas.microsoft.com/office/drawing/2014/main" id="{AC2391D3-F547-A14D-FD01-1DDDAED8C33B}"/>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1415789" y="793365"/>
            <a:ext cx="9360422" cy="591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83" name="Up Arrow 21">
            <a:extLst>
              <a:ext uri="{FF2B5EF4-FFF2-40B4-BE49-F238E27FC236}">
                <a16:creationId xmlns:a16="http://schemas.microsoft.com/office/drawing/2014/main" id="{A26615DC-C1D6-AC45-4CC2-41A94B36DFFC}"/>
              </a:ext>
            </a:extLst>
          </p:cNvPr>
          <p:cNvSpPr>
            <a:spLocks noChangeArrowheads="1"/>
          </p:cNvSpPr>
          <p:nvPr/>
        </p:nvSpPr>
        <p:spPr bwMode="auto">
          <a:xfrm>
            <a:off x="9877516" y="2293459"/>
            <a:ext cx="1049826" cy="55700"/>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endParaRPr kumimoji="0" lang="zh-TW" altLang="zh-TW">
              <a:latin typeface="微軟正黑體" panose="020B0604030504040204" pitchFamily="34" charset="-120"/>
              <a:ea typeface="微軟正黑體" panose="020B0604030504040204" pitchFamily="34" charset="-120"/>
            </a:endParaRPr>
          </a:p>
        </p:txBody>
      </p:sp>
      <p:sp>
        <p:nvSpPr>
          <p:cNvPr id="3" name="Rectangle 5">
            <a:extLst>
              <a:ext uri="{FF2B5EF4-FFF2-40B4-BE49-F238E27FC236}">
                <a16:creationId xmlns:a16="http://schemas.microsoft.com/office/drawing/2014/main" id="{B48DCCE3-EF29-5633-EAB4-6A4EAD7CA43E}"/>
              </a:ext>
            </a:extLst>
          </p:cNvPr>
          <p:cNvSpPr>
            <a:spLocks noChangeArrowheads="1"/>
          </p:cNvSpPr>
          <p:nvPr/>
        </p:nvSpPr>
        <p:spPr bwMode="auto">
          <a:xfrm>
            <a:off x="3469586" y="1787604"/>
            <a:ext cx="5138531" cy="1107996"/>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a:spAutoFit/>
          </a:bodyPr>
          <a:lstStyle/>
          <a:p>
            <a:pPr eaLnBrk="1" hangingPunct="1">
              <a:tabLst>
                <a:tab pos="273050" algn="l"/>
              </a:tabLst>
              <a:defRPr/>
            </a:pPr>
            <a:r>
              <a:rPr kumimoji="0" lang="zh-TW" altLang="en-US" sz="2200" b="1" dirty="0">
                <a:latin typeface="微軟正黑體" pitchFamily="34" charset="-120"/>
                <a:ea typeface="微軟正黑體" pitchFamily="34" charset="-120"/>
              </a:rPr>
              <a:t>進階檢索</a:t>
            </a:r>
          </a:p>
          <a:p>
            <a:pPr eaLnBrk="1" hangingPunct="1">
              <a:tabLst>
                <a:tab pos="273050" algn="l"/>
              </a:tabLst>
              <a:defRPr/>
            </a:pPr>
            <a:r>
              <a:rPr kumimoji="0" lang="zh-TW" altLang="en-US" sz="2200" dirty="0">
                <a:latin typeface="微軟正黑體" pitchFamily="34" charset="-120"/>
                <a:ea typeface="微軟正黑體" pitchFamily="34" charset="-120"/>
              </a:rPr>
              <a:t>可以利用布林邏輯</a:t>
            </a:r>
            <a:r>
              <a:rPr kumimoji="0" lang="en-US" altLang="zh-TW" sz="2200" dirty="0">
                <a:latin typeface="微軟正黑體" pitchFamily="34" charset="-120"/>
                <a:ea typeface="微軟正黑體" pitchFamily="34" charset="-120"/>
              </a:rPr>
              <a:t>(AND</a:t>
            </a:r>
            <a:r>
              <a:rPr kumimoji="0" lang="zh-TW" altLang="en-US" sz="2200" dirty="0">
                <a:latin typeface="微軟正黑體" pitchFamily="34" charset="-120"/>
                <a:ea typeface="微軟正黑體" pitchFamily="34" charset="-120"/>
              </a:rPr>
              <a:t>、</a:t>
            </a:r>
            <a:r>
              <a:rPr kumimoji="0" lang="en-US" altLang="zh-TW" sz="2200" dirty="0">
                <a:latin typeface="微軟正黑體" pitchFamily="34" charset="-120"/>
                <a:ea typeface="微軟正黑體" pitchFamily="34" charset="-120"/>
              </a:rPr>
              <a:t> OR</a:t>
            </a:r>
            <a:r>
              <a:rPr kumimoji="0" lang="zh-TW" altLang="en-US" sz="2200" dirty="0">
                <a:latin typeface="微軟正黑體" pitchFamily="34" charset="-120"/>
                <a:ea typeface="微軟正黑體" pitchFamily="34" charset="-120"/>
              </a:rPr>
              <a:t>、</a:t>
            </a:r>
            <a:r>
              <a:rPr kumimoji="0" lang="en-US" altLang="zh-TW" sz="2200" dirty="0">
                <a:latin typeface="微軟正黑體" pitchFamily="34" charset="-120"/>
                <a:ea typeface="微軟正黑體" pitchFamily="34" charset="-120"/>
              </a:rPr>
              <a:t> NOT )</a:t>
            </a:r>
          </a:p>
          <a:p>
            <a:pPr eaLnBrk="1" hangingPunct="1">
              <a:tabLst>
                <a:tab pos="273050" algn="l"/>
              </a:tabLst>
              <a:defRPr/>
            </a:pPr>
            <a:r>
              <a:rPr kumimoji="0" lang="zh-TW" altLang="en-US" sz="2200" dirty="0">
                <a:latin typeface="微軟正黑體" pitchFamily="34" charset="-120"/>
                <a:ea typeface="微軟正黑體" pitchFamily="34" charset="-120"/>
              </a:rPr>
              <a:t>設定檢索條件</a:t>
            </a:r>
          </a:p>
        </p:txBody>
      </p:sp>
      <p:sp>
        <p:nvSpPr>
          <p:cNvPr id="111626" name="Rectangle 10">
            <a:extLst>
              <a:ext uri="{FF2B5EF4-FFF2-40B4-BE49-F238E27FC236}">
                <a16:creationId xmlns:a16="http://schemas.microsoft.com/office/drawing/2014/main" id="{EE17B0C4-C5B8-0947-8CEB-41B37811E16F}"/>
              </a:ext>
            </a:extLst>
          </p:cNvPr>
          <p:cNvSpPr>
            <a:spLocks noChangeArrowheads="1"/>
          </p:cNvSpPr>
          <p:nvPr/>
        </p:nvSpPr>
        <p:spPr bwMode="auto">
          <a:xfrm>
            <a:off x="1981200" y="4724400"/>
            <a:ext cx="8229600" cy="1828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sp>
        <p:nvSpPr>
          <p:cNvPr id="54281" name="Up Arrow 12">
            <a:extLst>
              <a:ext uri="{FF2B5EF4-FFF2-40B4-BE49-F238E27FC236}">
                <a16:creationId xmlns:a16="http://schemas.microsoft.com/office/drawing/2014/main" id="{2DDA7EAD-CD20-3FF3-2A2B-D7231E031A32}"/>
              </a:ext>
            </a:extLst>
          </p:cNvPr>
          <p:cNvSpPr>
            <a:spLocks noChangeArrowheads="1"/>
          </p:cNvSpPr>
          <p:nvPr/>
        </p:nvSpPr>
        <p:spPr bwMode="auto">
          <a:xfrm rot="5400000">
            <a:off x="9922338" y="2544736"/>
            <a:ext cx="596410" cy="894916"/>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endParaRPr kumimoji="0" lang="zh-TW" altLang="zh-TW">
              <a:latin typeface="微軟正黑體" panose="020B0604030504040204" pitchFamily="34" charset="-120"/>
              <a:ea typeface="微軟正黑體" panose="020B0604030504040204" pitchFamily="34" charset="-120"/>
            </a:endParaRPr>
          </a:p>
        </p:txBody>
      </p:sp>
      <p:sp>
        <p:nvSpPr>
          <p:cNvPr id="35" name="Rectangle 5">
            <a:extLst>
              <a:ext uri="{FF2B5EF4-FFF2-40B4-BE49-F238E27FC236}">
                <a16:creationId xmlns:a16="http://schemas.microsoft.com/office/drawing/2014/main" id="{25F8139E-48A1-B138-A7EA-9A1D44D05CDA}"/>
              </a:ext>
            </a:extLst>
          </p:cNvPr>
          <p:cNvSpPr>
            <a:spLocks noChangeArrowheads="1"/>
          </p:cNvSpPr>
          <p:nvPr/>
        </p:nvSpPr>
        <p:spPr bwMode="auto">
          <a:xfrm>
            <a:off x="8247768" y="5387319"/>
            <a:ext cx="3547206" cy="1014413"/>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defRPr/>
            </a:pPr>
            <a:r>
              <a:rPr kumimoji="0" lang="zh-TW" altLang="en-US" sz="2000" b="1" dirty="0">
                <a:latin typeface="微軟正黑體" pitchFamily="34" charset="-120"/>
                <a:ea typeface="微軟正黑體" pitchFamily="34" charset="-120"/>
              </a:rPr>
              <a:t>提供更多元檢索選項</a:t>
            </a:r>
          </a:p>
          <a:p>
            <a:pPr eaLnBrk="1" hangingPunct="1">
              <a:defRPr/>
            </a:pPr>
            <a:r>
              <a:rPr kumimoji="0" lang="zh-TW" altLang="en-US" sz="2000" dirty="0">
                <a:latin typeface="微軟正黑體" pitchFamily="34" charset="-120"/>
                <a:ea typeface="微軟正黑體" pitchFamily="34" charset="-120"/>
              </a:rPr>
              <a:t>系統提供更多元的檢索選項，方便讀者進一步限定檢索結果</a:t>
            </a:r>
          </a:p>
        </p:txBody>
      </p:sp>
      <p:sp>
        <p:nvSpPr>
          <p:cNvPr id="111633" name="Rectangle 17">
            <a:extLst>
              <a:ext uri="{FF2B5EF4-FFF2-40B4-BE49-F238E27FC236}">
                <a16:creationId xmlns:a16="http://schemas.microsoft.com/office/drawing/2014/main" id="{031BD66C-D742-FA48-C21D-AE968D56B81B}"/>
              </a:ext>
            </a:extLst>
          </p:cNvPr>
          <p:cNvSpPr>
            <a:spLocks noChangeArrowheads="1"/>
          </p:cNvSpPr>
          <p:nvPr/>
        </p:nvSpPr>
        <p:spPr bwMode="auto">
          <a:xfrm>
            <a:off x="1981200" y="1402197"/>
            <a:ext cx="872496" cy="2797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solidFill>
                <a:schemeClr val="accent1"/>
              </a:solidFill>
              <a:latin typeface="微軟正黑體" panose="020B0604030504040204" pitchFamily="34" charset="-120"/>
              <a:ea typeface="微軟正黑體" panose="020B0604030504040204" pitchFamily="34" charset="-120"/>
            </a:endParaRPr>
          </a:p>
        </p:txBody>
      </p:sp>
      <p:sp>
        <p:nvSpPr>
          <p:cNvPr id="12" name="Rectangle 17">
            <a:extLst>
              <a:ext uri="{FF2B5EF4-FFF2-40B4-BE49-F238E27FC236}">
                <a16:creationId xmlns:a16="http://schemas.microsoft.com/office/drawing/2014/main" id="{0E093F84-2C8E-43A0-7E24-C4CC5D4BFF86}"/>
              </a:ext>
            </a:extLst>
          </p:cNvPr>
          <p:cNvSpPr>
            <a:spLocks noChangeArrowheads="1"/>
          </p:cNvSpPr>
          <p:nvPr/>
        </p:nvSpPr>
        <p:spPr bwMode="auto">
          <a:xfrm>
            <a:off x="1981200" y="2293459"/>
            <a:ext cx="369773" cy="21974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endParaRPr kumimoji="0" lang="zh-TW" altLang="en-US">
              <a:solidFill>
                <a:schemeClr val="accent1"/>
              </a:solidFill>
              <a:latin typeface="微軟正黑體" panose="020B0604030504040204" pitchFamily="34" charset="-120"/>
              <a:ea typeface="微軟正黑體" panose="020B0604030504040204" pitchFamily="34" charset="-120"/>
            </a:endParaRPr>
          </a:p>
        </p:txBody>
      </p:sp>
      <p:sp>
        <p:nvSpPr>
          <p:cNvPr id="8" name="標題 1">
            <a:extLst>
              <a:ext uri="{FF2B5EF4-FFF2-40B4-BE49-F238E27FC236}">
                <a16:creationId xmlns:a16="http://schemas.microsoft.com/office/drawing/2014/main" id="{2BFBEE5A-0492-9460-E819-BAE29FD5287F}"/>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kern="0" dirty="0">
                <a:solidFill>
                  <a:schemeClr val="accent1"/>
                </a:solidFill>
                <a:latin typeface="微軟正黑體" panose="020B0604030504040204" pitchFamily="34" charset="-120"/>
                <a:ea typeface="微軟正黑體" panose="020B0604030504040204" pitchFamily="34" charset="-120"/>
              </a:rPr>
              <a:t>進階檢索</a:t>
            </a:r>
            <a:endParaRPr kumimoji="0" lang="zh-TW" altLang="en-US" kern="0" dirty="0">
              <a:solidFill>
                <a:schemeClr val="accent2"/>
              </a:solidFill>
              <a:latin typeface="微軟正黑體" panose="020B0604030504040204" pitchFamily="34" charset="-120"/>
              <a:ea typeface="微軟正黑體" panose="020B0604030504040204" pitchFamily="34" charset="-12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33"/>
                                        </p:tgtEl>
                                        <p:attrNameLst>
                                          <p:attrName>style.visibility</p:attrName>
                                        </p:attrNameLst>
                                      </p:cBhvr>
                                      <p:to>
                                        <p:strVal val="visible"/>
                                      </p:to>
                                    </p:set>
                                    <p:animEffect transition="in" filter="fade">
                                      <p:cBhvr>
                                        <p:cTn id="7" dur="500"/>
                                        <p:tgtEl>
                                          <p:spTgt spid="1116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1626"/>
                                        </p:tgtEl>
                                        <p:attrNameLst>
                                          <p:attrName>style.visibility</p:attrName>
                                        </p:attrNameLst>
                                      </p:cBhvr>
                                      <p:to>
                                        <p:strVal val="visible"/>
                                      </p:to>
                                    </p:set>
                                    <p:animEffect transition="in" filter="fade">
                                      <p:cBhvr>
                                        <p:cTn id="21" dur="500"/>
                                        <p:tgtEl>
                                          <p:spTgt spid="1116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1626" grpId="0" animBg="1"/>
      <p:bldP spid="35" grpId="0" animBg="1"/>
      <p:bldP spid="11163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EF5E0108-EB85-5895-05F2-79A80D043B78}"/>
              </a:ext>
            </a:extLst>
          </p:cNvPr>
          <p:cNvPicPr>
            <a:picLocks noChangeArrowheads="1"/>
          </p:cNvPicPr>
          <p:nvPr/>
        </p:nvPicPr>
        <p:blipFill>
          <a:blip r:embed="rId2">
            <a:extLst>
              <a:ext uri="{28A0092B-C50C-407E-A947-70E740481C1C}">
                <a14:useLocalDpi xmlns:a14="http://schemas.microsoft.com/office/drawing/2010/main" val="0"/>
              </a:ext>
            </a:extLst>
          </a:blip>
          <a:srcRect/>
          <a:stretch/>
        </p:blipFill>
        <p:spPr bwMode="auto">
          <a:xfrm>
            <a:off x="1447800" y="1052479"/>
            <a:ext cx="7985049" cy="504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88" name="Picture 20">
            <a:extLst>
              <a:ext uri="{FF2B5EF4-FFF2-40B4-BE49-F238E27FC236}">
                <a16:creationId xmlns:a16="http://schemas.microsoft.com/office/drawing/2014/main" id="{2797B67F-C05A-3505-3DC8-DFB94FD5E384}"/>
              </a:ext>
            </a:extLst>
          </p:cNvPr>
          <p:cNvPicPr>
            <a:picLocks noChangeAspect="1" noChangeArrowheads="1"/>
          </p:cNvPicPr>
          <p:nvPr/>
        </p:nvPicPr>
        <p:blipFill>
          <a:blip r:embed="rId3"/>
          <a:stretch>
            <a:fillRect/>
          </a:stretch>
        </p:blipFill>
        <p:spPr bwMode="auto">
          <a:xfrm>
            <a:off x="1828801" y="1631950"/>
            <a:ext cx="8569325" cy="4235450"/>
          </a:xfrm>
          <a:prstGeom prst="rect">
            <a:avLst/>
          </a:prstGeom>
          <a:ln>
            <a:noFill/>
          </a:ln>
          <a:effectLst>
            <a:outerShdw blurRad="292100" dist="139700" dir="2700000" algn="tl" rotWithShape="0">
              <a:srgbClr val="333333">
                <a:alpha val="65000"/>
              </a:srgbClr>
            </a:outerShdw>
          </a:effectLst>
        </p:spPr>
      </p:pic>
      <p:sp>
        <p:nvSpPr>
          <p:cNvPr id="7" name="矩形 6">
            <a:extLst>
              <a:ext uri="{FF2B5EF4-FFF2-40B4-BE49-F238E27FC236}">
                <a16:creationId xmlns:a16="http://schemas.microsoft.com/office/drawing/2014/main" id="{CD5E517D-8B67-6338-01B1-CCF14DB97A97}"/>
              </a:ext>
            </a:extLst>
          </p:cNvPr>
          <p:cNvSpPr>
            <a:spLocks noChangeArrowheads="1"/>
          </p:cNvSpPr>
          <p:nvPr/>
        </p:nvSpPr>
        <p:spPr bwMode="auto">
          <a:xfrm>
            <a:off x="2721771" y="1550194"/>
            <a:ext cx="381000" cy="246063"/>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5D712210-2DFF-C0BD-206F-A23F8F8030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676" y="2560638"/>
            <a:ext cx="1457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DF862AA1-6D91-DC2D-CA17-FFE2D07B886F}"/>
              </a:ext>
            </a:extLst>
          </p:cNvPr>
          <p:cNvSpPr>
            <a:spLocks noChangeArrowheads="1"/>
          </p:cNvSpPr>
          <p:nvPr/>
        </p:nvSpPr>
        <p:spPr bwMode="auto">
          <a:xfrm>
            <a:off x="2133600" y="2270126"/>
            <a:ext cx="1295401" cy="290513"/>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pic>
        <p:nvPicPr>
          <p:cNvPr id="58389" name="Picture 21">
            <a:extLst>
              <a:ext uri="{FF2B5EF4-FFF2-40B4-BE49-F238E27FC236}">
                <a16:creationId xmlns:a16="http://schemas.microsoft.com/office/drawing/2014/main" id="{47B0E010-CADA-12F5-C68C-38D37BBCC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2344738"/>
            <a:ext cx="2493962" cy="262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a:extLst>
              <a:ext uri="{FF2B5EF4-FFF2-40B4-BE49-F238E27FC236}">
                <a16:creationId xmlns:a16="http://schemas.microsoft.com/office/drawing/2014/main" id="{46B195E7-9113-3D72-F4B8-D9FB924FEADD}"/>
              </a:ext>
            </a:extLst>
          </p:cNvPr>
          <p:cNvSpPr>
            <a:spLocks noChangeArrowheads="1"/>
          </p:cNvSpPr>
          <p:nvPr/>
        </p:nvSpPr>
        <p:spPr bwMode="auto">
          <a:xfrm>
            <a:off x="3641726" y="2270126"/>
            <a:ext cx="2454275" cy="290513"/>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sp>
        <p:nvSpPr>
          <p:cNvPr id="10" name="Rectangle 5">
            <a:extLst>
              <a:ext uri="{FF2B5EF4-FFF2-40B4-BE49-F238E27FC236}">
                <a16:creationId xmlns:a16="http://schemas.microsoft.com/office/drawing/2014/main" id="{2AD6AD47-948F-15AE-8692-BA45A0790BDB}"/>
              </a:ext>
            </a:extLst>
          </p:cNvPr>
          <p:cNvSpPr>
            <a:spLocks noChangeArrowheads="1"/>
          </p:cNvSpPr>
          <p:nvPr/>
        </p:nvSpPr>
        <p:spPr bwMode="auto">
          <a:xfrm>
            <a:off x="5334000" y="4508500"/>
            <a:ext cx="5064126" cy="1200150"/>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spcBef>
                <a:spcPct val="50000"/>
              </a:spcBef>
              <a:defRPr/>
            </a:pPr>
            <a:r>
              <a:rPr kumimoji="0" lang="zh-TW" altLang="en-US" dirty="0">
                <a:latin typeface="微軟正黑體" pitchFamily="34" charset="-120"/>
                <a:ea typeface="微軟正黑體" pitchFamily="34" charset="-120"/>
              </a:rPr>
              <a:t>運用布林邏輯和檢索欄位的下拉選單選項，將檢索條件新增至表單，用以建立檢索策略。</a:t>
            </a:r>
            <a:endParaRPr kumimoji="0" lang="en-US" altLang="zh-TW" dirty="0">
              <a:latin typeface="微軟正黑體" pitchFamily="34" charset="-120"/>
              <a:ea typeface="微軟正黑體" pitchFamily="34" charset="-120"/>
            </a:endParaRPr>
          </a:p>
        </p:txBody>
      </p:sp>
      <p:pic>
        <p:nvPicPr>
          <p:cNvPr id="58390" name="Picture 22">
            <a:extLst>
              <a:ext uri="{FF2B5EF4-FFF2-40B4-BE49-F238E27FC236}">
                <a16:creationId xmlns:a16="http://schemas.microsoft.com/office/drawing/2014/main" id="{D85781E7-DA60-D427-FEE3-5E5FADFE9E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1363" y="2584450"/>
            <a:ext cx="6297612" cy="168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矩形 25">
            <a:extLst>
              <a:ext uri="{FF2B5EF4-FFF2-40B4-BE49-F238E27FC236}">
                <a16:creationId xmlns:a16="http://schemas.microsoft.com/office/drawing/2014/main" id="{9B488C56-BF02-1F1F-8136-44B6BA59A400}"/>
              </a:ext>
            </a:extLst>
          </p:cNvPr>
          <p:cNvSpPr>
            <a:spLocks noChangeArrowheads="1"/>
          </p:cNvSpPr>
          <p:nvPr/>
        </p:nvSpPr>
        <p:spPr bwMode="auto">
          <a:xfrm>
            <a:off x="2005013" y="2579688"/>
            <a:ext cx="6303962" cy="1687512"/>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endParaRPr kumimoji="0" lang="zh-TW" altLang="en-US">
              <a:latin typeface="微軟正黑體" panose="020B0604030504040204" pitchFamily="34" charset="-120"/>
              <a:ea typeface="微軟正黑體" panose="020B0604030504040204" pitchFamily="34" charset="-120"/>
            </a:endParaRPr>
          </a:p>
        </p:txBody>
      </p:sp>
      <p:sp>
        <p:nvSpPr>
          <p:cNvPr id="25" name="Rectangle 5">
            <a:extLst>
              <a:ext uri="{FF2B5EF4-FFF2-40B4-BE49-F238E27FC236}">
                <a16:creationId xmlns:a16="http://schemas.microsoft.com/office/drawing/2014/main" id="{1D98FA7D-BCEB-C9A5-0543-7033AF8E7CE3}"/>
              </a:ext>
            </a:extLst>
          </p:cNvPr>
          <p:cNvSpPr>
            <a:spLocks noChangeArrowheads="1"/>
          </p:cNvSpPr>
          <p:nvPr/>
        </p:nvSpPr>
        <p:spPr bwMode="auto">
          <a:xfrm>
            <a:off x="3651250" y="2678115"/>
            <a:ext cx="5492750" cy="830997"/>
          </a:xfrm>
          <a:prstGeom prst="rect">
            <a:avLst/>
          </a:prstGeom>
          <a:solidFill>
            <a:schemeClr val="accent5">
              <a:lumMod val="60000"/>
              <a:lumOff val="40000"/>
            </a:schemeClr>
          </a:solidFill>
          <a:ln w="38100">
            <a:solidFill>
              <a:schemeClr val="accent5">
                <a:lumMod val="75000"/>
              </a:schemeClr>
            </a:solidFill>
            <a:miter lim="800000"/>
            <a:headEnd/>
            <a:tailEnd/>
          </a:ln>
          <a:effectLst>
            <a:outerShdw blurRad="50800" dist="38100" dir="5400000" algn="t" rotWithShape="0">
              <a:prstClr val="black">
                <a:alpha val="40000"/>
              </a:prstClr>
            </a:outerShdw>
          </a:effectLst>
        </p:spPr>
        <p:txBody>
          <a:bodyPr wrap="square">
            <a:spAutoFit/>
          </a:bodyPr>
          <a:lstStyle/>
          <a:p>
            <a:pPr eaLnBrk="1" hangingPunct="1">
              <a:spcBef>
                <a:spcPct val="50000"/>
              </a:spcBef>
              <a:defRPr/>
            </a:pPr>
            <a:r>
              <a:rPr kumimoji="0" lang="zh-TW" altLang="en-US" dirty="0">
                <a:latin typeface="微軟正黑體" pitchFamily="34" charset="-120"/>
                <a:ea typeface="微軟正黑體" pitchFamily="34" charset="-120"/>
              </a:rPr>
              <a:t>如 </a:t>
            </a:r>
            <a:r>
              <a:rPr kumimoji="0" lang="en-US" altLang="zh-TW" dirty="0">
                <a:latin typeface="微軟正黑體" pitchFamily="34" charset="-120"/>
                <a:ea typeface="微軟正黑體" pitchFamily="34" charset="-120"/>
              </a:rPr>
              <a:t>TI</a:t>
            </a:r>
            <a:r>
              <a:rPr kumimoji="0" lang="zh-TW" altLang="en-US" dirty="0">
                <a:latin typeface="微軟正黑體" pitchFamily="34" charset="-120"/>
                <a:ea typeface="微軟正黑體" pitchFamily="34" charset="-120"/>
              </a:rPr>
              <a:t> 表示文章標題，</a:t>
            </a:r>
            <a:r>
              <a:rPr kumimoji="0" lang="en-US" altLang="zh-TW" dirty="0">
                <a:latin typeface="微軟正黑體" pitchFamily="34" charset="-120"/>
                <a:ea typeface="微軟正黑體" pitchFamily="34" charset="-120"/>
              </a:rPr>
              <a:t>AU</a:t>
            </a:r>
            <a:r>
              <a:rPr kumimoji="0" lang="zh-TW" altLang="en-US" dirty="0">
                <a:latin typeface="微軟正黑體" pitchFamily="34" charset="-120"/>
                <a:ea typeface="微軟正黑體" pitchFamily="34" charset="-120"/>
              </a:rPr>
              <a:t> 表示作者，在括弧內輸入關鍵字後，即可進行檢索</a:t>
            </a:r>
            <a:endParaRPr kumimoji="0" lang="en-US" altLang="zh-TW" dirty="0">
              <a:latin typeface="微軟正黑體" pitchFamily="34" charset="-120"/>
              <a:ea typeface="微軟正黑體" pitchFamily="34" charset="-120"/>
            </a:endParaRPr>
          </a:p>
        </p:txBody>
      </p:sp>
      <p:sp>
        <p:nvSpPr>
          <p:cNvPr id="2" name="標題 1">
            <a:extLst>
              <a:ext uri="{FF2B5EF4-FFF2-40B4-BE49-F238E27FC236}">
                <a16:creationId xmlns:a16="http://schemas.microsoft.com/office/drawing/2014/main" id="{C906252B-8FF7-1012-9240-B5816C58756B}"/>
              </a:ext>
            </a:extLst>
          </p:cNvPr>
          <p:cNvSpPr txBox="1">
            <a:spLocks noChangeArrowheads="1"/>
          </p:cNvSpPr>
          <p:nvPr/>
        </p:nvSpPr>
        <p:spPr bwMode="auto">
          <a:xfrm>
            <a:off x="397026" y="0"/>
            <a:ext cx="990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defRPr>
            </a:lvl5pPr>
            <a:lvl6pPr marL="457200" algn="l" rtl="0" eaLnBrk="0" fontAlgn="base" hangingPunct="0">
              <a:spcBef>
                <a:spcPct val="0"/>
              </a:spcBef>
              <a:spcAft>
                <a:spcPct val="0"/>
              </a:spcAft>
              <a:defRPr sz="3200" b="1">
                <a:solidFill>
                  <a:schemeClr val="tx2"/>
                </a:solidFill>
                <a:latin typeface="Arial" charset="0"/>
                <a:ea typeface="ＭＳ Ｐゴシック" pitchFamily="34" charset="-128"/>
              </a:defRPr>
            </a:lvl6pPr>
            <a:lvl7pPr marL="914400" algn="l" rtl="0" eaLnBrk="0" fontAlgn="base" hangingPunct="0">
              <a:spcBef>
                <a:spcPct val="0"/>
              </a:spcBef>
              <a:spcAft>
                <a:spcPct val="0"/>
              </a:spcAft>
              <a:defRPr sz="3200" b="1">
                <a:solidFill>
                  <a:schemeClr val="tx2"/>
                </a:solidFill>
                <a:latin typeface="Arial" charset="0"/>
                <a:ea typeface="ＭＳ Ｐゴシック" pitchFamily="34" charset="-128"/>
              </a:defRPr>
            </a:lvl7pPr>
            <a:lvl8pPr marL="1371600" algn="l" rtl="0" eaLnBrk="0" fontAlgn="base" hangingPunct="0">
              <a:spcBef>
                <a:spcPct val="0"/>
              </a:spcBef>
              <a:spcAft>
                <a:spcPct val="0"/>
              </a:spcAft>
              <a:defRPr sz="3200" b="1">
                <a:solidFill>
                  <a:schemeClr val="tx2"/>
                </a:solidFill>
                <a:latin typeface="Arial" charset="0"/>
                <a:ea typeface="ＭＳ Ｐゴシック" pitchFamily="34" charset="-128"/>
              </a:defRPr>
            </a:lvl8pPr>
            <a:lvl9pPr marL="1828800" algn="l" rtl="0" eaLnBrk="0" fontAlgn="base" hangingPunct="0">
              <a:spcBef>
                <a:spcPct val="0"/>
              </a:spcBef>
              <a:spcAft>
                <a:spcPct val="0"/>
              </a:spcAft>
              <a:defRPr sz="3200" b="1">
                <a:solidFill>
                  <a:schemeClr val="tx2"/>
                </a:solidFill>
                <a:latin typeface="Arial" charset="0"/>
                <a:ea typeface="ＭＳ Ｐゴシック" pitchFamily="34" charset="-128"/>
              </a:defRPr>
            </a:lvl9pPr>
          </a:lstStyle>
          <a:p>
            <a:r>
              <a:rPr kumimoji="0" lang="zh-TW" altLang="en-US" kern="0" dirty="0">
                <a:solidFill>
                  <a:schemeClr val="accent1"/>
                </a:solidFill>
                <a:latin typeface="微軟正黑體" panose="020B0604030504040204" pitchFamily="34" charset="-120"/>
                <a:ea typeface="微軟正黑體" panose="020B0604030504040204" pitchFamily="34" charset="-120"/>
              </a:rPr>
              <a:t>進階檢索－</a:t>
            </a:r>
            <a:r>
              <a:rPr kumimoji="0" lang="zh-TW" altLang="en-US" kern="0" dirty="0">
                <a:solidFill>
                  <a:schemeClr val="accent2"/>
                </a:solidFill>
                <a:latin typeface="微軟正黑體" panose="020B0604030504040204" pitchFamily="34" charset="-120"/>
                <a:ea typeface="微軟正黑體" panose="020B0604030504040204" pitchFamily="34" charset="-120"/>
              </a:rPr>
              <a:t>命令列</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58388"/>
                                        </p:tgtEl>
                                        <p:attrNameLst>
                                          <p:attrName>style.visibility</p:attrName>
                                        </p:attrNameLst>
                                      </p:cBhvr>
                                      <p:to>
                                        <p:strVal val="visible"/>
                                      </p:to>
                                    </p:set>
                                    <p:animEffect transition="in" filter="barn(inVertical)">
                                      <p:cBhvr>
                                        <p:cTn id="11" dur="500"/>
                                        <p:tgtEl>
                                          <p:spTgt spid="583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58389"/>
                                        </p:tgtEl>
                                        <p:attrNameLst>
                                          <p:attrName>style.visibility</p:attrName>
                                        </p:attrNameLst>
                                      </p:cBhvr>
                                      <p:to>
                                        <p:strVal val="visible"/>
                                      </p:to>
                                    </p:set>
                                    <p:animEffect transition="in" filter="fade">
                                      <p:cBhvr>
                                        <p:cTn id="22" dur="500"/>
                                        <p:tgtEl>
                                          <p:spTgt spid="5838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838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par>
                          <p:cTn id="42" fill="hold" nodeType="afterGroup">
                            <p:stCondLst>
                              <p:cond delay="0"/>
                            </p:stCondLst>
                            <p:childTnLst>
                              <p:par>
                                <p:cTn id="43" presetID="10" presetClass="entr" presetSubtype="0" fill="hold" nodeType="afterEffect">
                                  <p:stCondLst>
                                    <p:cond delay="0"/>
                                  </p:stCondLst>
                                  <p:childTnLst>
                                    <p:set>
                                      <p:cBhvr>
                                        <p:cTn id="44" dur="1" fill="hold">
                                          <p:stCondLst>
                                            <p:cond delay="0"/>
                                          </p:stCondLst>
                                        </p:cTn>
                                        <p:tgtEl>
                                          <p:spTgt spid="58390"/>
                                        </p:tgtEl>
                                        <p:attrNameLst>
                                          <p:attrName>style.visibility</p:attrName>
                                        </p:attrNameLst>
                                      </p:cBhvr>
                                      <p:to>
                                        <p:strVal val="visible"/>
                                      </p:to>
                                    </p:set>
                                    <p:animEffect transition="in" filter="fade">
                                      <p:cBhvr>
                                        <p:cTn id="45" dur="500"/>
                                        <p:tgtEl>
                                          <p:spTgt spid="58390"/>
                                        </p:tgtEl>
                                      </p:cBhvr>
                                    </p:animEffect>
                                  </p:child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nodeType="afterGroup">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P spid="17" grpId="0" animBg="1"/>
      <p:bldP spid="17" grpId="1" animBg="1"/>
      <p:bldP spid="10" grpId="0" animBg="1"/>
      <p:bldP spid="10" grpId="1" animBg="1"/>
      <p:bldP spid="26" grpId="0" animBg="1"/>
      <p:bldP spid="25" grpId="0" animBg="1"/>
    </p:bldLst>
  </p:timing>
</p:sld>
</file>

<file path=ppt/theme/theme1.xml><?xml version="1.0" encoding="utf-8"?>
<a:theme xmlns:a="http://schemas.openxmlformats.org/drawingml/2006/main" name="2_Blank Presentation">
  <a:themeElements>
    <a:clrScheme name="">
      <a:dk1>
        <a:srgbClr val="333333"/>
      </a:dk1>
      <a:lt1>
        <a:srgbClr val="FFFFFF"/>
      </a:lt1>
      <a:dk2>
        <a:srgbClr val="333333"/>
      </a:dk2>
      <a:lt2>
        <a:srgbClr val="808080"/>
      </a:lt2>
      <a:accent1>
        <a:srgbClr val="CC092F"/>
      </a:accent1>
      <a:accent2>
        <a:srgbClr val="6DC6E7"/>
      </a:accent2>
      <a:accent3>
        <a:srgbClr val="FFFFFF"/>
      </a:accent3>
      <a:accent4>
        <a:srgbClr val="2A2A2A"/>
      </a:accent4>
      <a:accent5>
        <a:srgbClr val="E2AAAD"/>
      </a:accent5>
      <a:accent6>
        <a:srgbClr val="62B3D1"/>
      </a:accent6>
      <a:hlink>
        <a:srgbClr val="B5BF00"/>
      </a:hlink>
      <a:folHlink>
        <a:srgbClr val="FFB60F"/>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848589"/>
        </a:dk1>
        <a:lt1>
          <a:srgbClr val="FFFFFF"/>
        </a:lt1>
        <a:dk2>
          <a:srgbClr val="848589"/>
        </a:dk2>
        <a:lt2>
          <a:srgbClr val="808080"/>
        </a:lt2>
        <a:accent1>
          <a:srgbClr val="CC092F"/>
        </a:accent1>
        <a:accent2>
          <a:srgbClr val="6DC6E7"/>
        </a:accent2>
        <a:accent3>
          <a:srgbClr val="FFFFFF"/>
        </a:accent3>
        <a:accent4>
          <a:srgbClr val="707174"/>
        </a:accent4>
        <a:accent5>
          <a:srgbClr val="E2AAAD"/>
        </a:accent5>
        <a:accent6>
          <a:srgbClr val="62B3D1"/>
        </a:accent6>
        <a:hlink>
          <a:srgbClr val="B5BF00"/>
        </a:hlink>
        <a:folHlink>
          <a:srgbClr val="FFB6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333333"/>
      </a:dk1>
      <a:lt1>
        <a:srgbClr val="FFFFFF"/>
      </a:lt1>
      <a:dk2>
        <a:srgbClr val="333333"/>
      </a:dk2>
      <a:lt2>
        <a:srgbClr val="808080"/>
      </a:lt2>
      <a:accent1>
        <a:srgbClr val="CC092F"/>
      </a:accent1>
      <a:accent2>
        <a:srgbClr val="6DC6E7"/>
      </a:accent2>
      <a:accent3>
        <a:srgbClr val="FFFFFF"/>
      </a:accent3>
      <a:accent4>
        <a:srgbClr val="2A2A2A"/>
      </a:accent4>
      <a:accent5>
        <a:srgbClr val="E2AAAD"/>
      </a:accent5>
      <a:accent6>
        <a:srgbClr val="62B3D1"/>
      </a:accent6>
      <a:hlink>
        <a:srgbClr val="B5BF00"/>
      </a:hlink>
      <a:folHlink>
        <a:srgbClr val="FFB60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48589"/>
        </a:dk1>
        <a:lt1>
          <a:srgbClr val="FFFFFF"/>
        </a:lt1>
        <a:dk2>
          <a:srgbClr val="848589"/>
        </a:dk2>
        <a:lt2>
          <a:srgbClr val="808080"/>
        </a:lt2>
        <a:accent1>
          <a:srgbClr val="CC092F"/>
        </a:accent1>
        <a:accent2>
          <a:srgbClr val="6DC6E7"/>
        </a:accent2>
        <a:accent3>
          <a:srgbClr val="FFFFFF"/>
        </a:accent3>
        <a:accent4>
          <a:srgbClr val="707174"/>
        </a:accent4>
        <a:accent5>
          <a:srgbClr val="E2AAAD"/>
        </a:accent5>
        <a:accent6>
          <a:srgbClr val="62B3D1"/>
        </a:accent6>
        <a:hlink>
          <a:srgbClr val="B5BF00"/>
        </a:hlink>
        <a:folHlink>
          <a:srgbClr val="FFB6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43703</TotalTime>
  <Words>3097</Words>
  <Application>Microsoft Office PowerPoint</Application>
  <PresentationFormat>寬螢幕</PresentationFormat>
  <Paragraphs>216</Paragraphs>
  <Slides>24</Slides>
  <Notes>17</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24</vt:i4>
      </vt:variant>
    </vt:vector>
  </HeadingPairs>
  <TitlesOfParts>
    <vt:vector size="35" baseType="lpstr">
      <vt:lpstr>ＭＳ Ｐゴシック</vt:lpstr>
      <vt:lpstr>微軟正黑體</vt:lpstr>
      <vt:lpstr>標楷體</vt:lpstr>
      <vt:lpstr>Aharoni</vt:lpstr>
      <vt:lpstr>Arial</vt:lpstr>
      <vt:lpstr>Bernard MT Condensed</vt:lpstr>
      <vt:lpstr>Calibri</vt:lpstr>
      <vt:lpstr>Times New Roman</vt:lpstr>
      <vt:lpstr>Wingdings</vt:lpstr>
      <vt:lpstr>2_Blank Presentation</vt:lpstr>
      <vt:lpstr>Blank Presentation</vt:lpstr>
      <vt:lpstr>PowerPoint 簡報</vt:lpstr>
      <vt:lpstr>PowerPoint 簡報</vt:lpstr>
      <vt:lpstr>PowerPoint 簡報</vt:lpstr>
      <vt:lpstr>PowerPoint 簡報</vt:lpstr>
      <vt:lpstr>PowerPoint 簡報</vt:lpstr>
      <vt:lpstr>ProQuest 平台功能說明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ProQuest Research Assistant  全新AI 智能檢索功能</vt:lpstr>
      <vt:lpstr>ProQuest Research Assistant  全新AI 智能檢索功能</vt:lpstr>
      <vt:lpstr>ProQuest Research Assistant  全新AI 智能檢索功能</vt:lpstr>
      <vt:lpstr>ProQuest Research Assistant  全新AI 智能檢索功能</vt:lpstr>
      <vt:lpstr>在學校IP範圍外透過https://www.proquest.com  也可以進入PQ資料庫平台進行檢索囉 !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marketing</dc:creator>
  <cp:lastModifiedBy>漢珍業務部</cp:lastModifiedBy>
  <cp:revision>885</cp:revision>
  <cp:lastPrinted>2018-08-30T11:37:23Z</cp:lastPrinted>
  <dcterms:modified xsi:type="dcterms:W3CDTF">2026-01-07T10:53:44Z</dcterms:modified>
</cp:coreProperties>
</file>