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386" r:id="rId4"/>
    <p:sldId id="387" r:id="rId5"/>
    <p:sldId id="417" r:id="rId6"/>
    <p:sldId id="419" r:id="rId7"/>
    <p:sldId id="420" r:id="rId8"/>
    <p:sldId id="359" r:id="rId9"/>
    <p:sldId id="421" r:id="rId10"/>
    <p:sldId id="422" r:id="rId11"/>
    <p:sldId id="423" r:id="rId12"/>
    <p:sldId id="424" r:id="rId13"/>
    <p:sldId id="425" r:id="rId14"/>
    <p:sldId id="426" r:id="rId15"/>
    <p:sldId id="428" r:id="rId16"/>
    <p:sldId id="427" r:id="rId17"/>
    <p:sldId id="429" r:id="rId18"/>
    <p:sldId id="430" r:id="rId19"/>
    <p:sldId id="382" r:id="rId20"/>
    <p:sldId id="431" r:id="rId21"/>
    <p:sldId id="432" r:id="rId22"/>
    <p:sldId id="433" r:id="rId23"/>
    <p:sldId id="434" r:id="rId24"/>
    <p:sldId id="31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92F"/>
    <a:srgbClr val="000000"/>
    <a:srgbClr val="008080"/>
    <a:srgbClr val="4B12EC"/>
    <a:srgbClr val="61F3F0"/>
    <a:srgbClr val="FFB60F"/>
    <a:srgbClr val="B5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9884" autoAdjust="0"/>
  </p:normalViewPr>
  <p:slideViewPr>
    <p:cSldViewPr>
      <p:cViewPr>
        <p:scale>
          <a:sx n="110" d="100"/>
          <a:sy n="110" d="100"/>
        </p:scale>
        <p:origin x="-1722" y="-198"/>
      </p:cViewPr>
      <p:guideLst>
        <p:guide orient="horz" pos="572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4BCAF4B1-581F-4245-AB8F-905BE891E9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91558BE2-EDC5-4F08-AF1C-F5A17734EB8A}" type="datetimeFigureOut">
              <a:rPr lang="en-US" altLang="zh-TW"/>
              <a:pPr>
                <a:defRPr/>
              </a:pPr>
              <a:t>9/2/2022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F41B5A70-466B-4567-8E6D-35A196580C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147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A702DD-E65E-43A2-811D-05813B94B6FF}" type="slidenum">
              <a:rPr kumimoji="0" lang="en-US" altLang="zh-TW" sz="1200" smtClean="0"/>
              <a:pPr/>
              <a:t>1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2C0657-0F4F-4A2A-9D8F-77A97FD8C9E8}" type="slidenum">
              <a:rPr kumimoji="0" lang="en-US" altLang="zh-TW" sz="1200" smtClean="0"/>
              <a:pPr/>
              <a:t>2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2C0657-0F4F-4A2A-9D8F-77A97FD8C9E8}" type="slidenum">
              <a:rPr kumimoji="0" lang="en-US" altLang="zh-TW" sz="1200" smtClean="0"/>
              <a:pPr/>
              <a:t>3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7F64629-C093-4415-9E27-C1F75239AF1B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>
                <a:ea typeface="新細明體" charset="-120"/>
              </a:rPr>
              <a:t>Simply an opening slide.  Presentation begins on the next slide.</a:t>
            </a:r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>
              <a:spcBef>
                <a:spcPct val="0"/>
              </a:spcBef>
            </a:pPr>
            <a:fld id="{8EBC2483-6896-4489-88DD-F9D55843B49E}" type="slidenum">
              <a:rPr kumimoji="0" lang="en-US" altLang="zh-TW">
                <a:ea typeface="MS PGothic" pitchFamily="34" charset="-128"/>
              </a:rPr>
              <a:pPr algn="r">
                <a:spcBef>
                  <a:spcPct val="0"/>
                </a:spcBef>
              </a:pPr>
              <a:t>8</a:t>
            </a:fld>
            <a:endParaRPr kumimoji="0" lang="en-US" altLang="zh-TW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roQuest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2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47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2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2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648200"/>
            <a:ext cx="7772400" cy="9144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6096000"/>
            <a:ext cx="6400800" cy="2286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79479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AB00-A9A8-4A9D-BBF7-3896D583B9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2405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2400"/>
            <a:ext cx="2038350" cy="5919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62650" cy="5919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6EE4E-E354-4ECA-9496-56A4AB4AB3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62727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A6E4-FA4A-46A2-8D53-9991FC7B30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48455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2"/>
          </p:nvPr>
        </p:nvSpPr>
        <p:spPr>
          <a:xfrm>
            <a:off x="0" y="6400800"/>
            <a:ext cx="6400800" cy="228600"/>
          </a:xfrm>
        </p:spPr>
        <p:txBody>
          <a:bodyPr/>
          <a:lstStyle>
            <a:lvl1pPr marL="0" indent="0" algn="l">
              <a:buFont typeface="Wingdings" pitchFamily="28" charset="2"/>
              <a:buNone/>
              <a:defRPr sz="1200" b="1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3807-BC20-4C83-AEE8-FAD9D052D169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410550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2"/>
          </p:nvPr>
        </p:nvSpPr>
        <p:spPr>
          <a:xfrm>
            <a:off x="0" y="6400800"/>
            <a:ext cx="6400800" cy="228600"/>
          </a:xfrm>
        </p:spPr>
        <p:txBody>
          <a:bodyPr/>
          <a:lstStyle>
            <a:lvl1pPr marL="0" indent="0" algn="l">
              <a:buFont typeface="Wingdings" pitchFamily="28" charset="2"/>
              <a:buNone/>
              <a:defRPr sz="1200" b="1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3807-BC20-4C83-AEE8-FAD9D052D169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113808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C1B0-E532-42A6-9F52-B5D8ADEEED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37619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7B02F-7CFF-40B1-A83C-5AB4244A8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991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4E594-C71C-4E88-A397-34BDB419A5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7755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51BC-A682-4C61-A6B8-37080E1EE2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69661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CA28-84F0-4E87-90CE-F98A9A411F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36979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2AA1-0802-4BE7-97F1-74E7828EDD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3857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9C2C-5E07-455D-B84F-8F81C9296F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23001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5FA8-4CBF-46A7-888A-5702A0F2CB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43162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roQuest_Brand_PPT_2009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23988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75DF63-3B16-4627-B5C9-ED4A3B4FFF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1" r:id="rId13"/>
    <p:sldLayoutId id="2147483822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14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quest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vogue.com.tw/entertainment/article/musical-lion-king-in-taiwan-highligh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512" y="1484784"/>
            <a:ext cx="8784976" cy="13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TW" sz="5000" b="1" dirty="0">
                <a:ea typeface="Adobe 繁黑體 Std B"/>
              </a:rPr>
              <a:t>Music Periodicals Database</a:t>
            </a:r>
            <a:endParaRPr kumimoji="0" lang="en-US" altLang="zh-TW" sz="5000" b="1" dirty="0">
              <a:solidFill>
                <a:srgbClr val="000000"/>
              </a:solidFill>
              <a:latin typeface="Adobe 繁黑體 Std B" pitchFamily="34" charset="-120"/>
              <a:ea typeface="Adobe 繁黑體 Std B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43608" y="4581128"/>
            <a:ext cx="7704782" cy="13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zh-TW" altLang="en-US" sz="4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音樂研究期刊資料庫</a:t>
            </a:r>
            <a:endParaRPr kumimoji="0" lang="en-US" altLang="zh-TW" sz="4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906980"/>
            <a:ext cx="9144000" cy="4834346"/>
            <a:chOff x="0" y="906980"/>
            <a:chExt cx="9144000" cy="483434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6980"/>
              <a:ext cx="9144000" cy="483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950567"/>
              <a:ext cx="2304256" cy="7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84168" y="4149080"/>
            <a:ext cx="2663576" cy="1714500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自動完成關鍵字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讀者僅需鍵入幾個字母，系統將自動產生建議關鍵字，節省輸入關鍵字的時間</a:t>
            </a:r>
          </a:p>
        </p:txBody>
      </p:sp>
      <p:cxnSp>
        <p:nvCxnSpPr>
          <p:cNvPr id="7" name="AutoShape 6"/>
          <p:cNvCxnSpPr>
            <a:cxnSpLocks noChangeShapeType="1"/>
            <a:stCxn id="6" idx="1"/>
            <a:endCxn id="8" idx="2"/>
          </p:cNvCxnSpPr>
          <p:nvPr/>
        </p:nvCxnSpPr>
        <p:spPr bwMode="auto">
          <a:xfrm rot="10800000">
            <a:off x="4534554" y="3789042"/>
            <a:ext cx="1549614" cy="1217289"/>
          </a:xfrm>
          <a:prstGeom prst="bentConnector2">
            <a:avLst/>
          </a:prstGeom>
          <a:noFill/>
          <a:ln w="38100">
            <a:solidFill>
              <a:srgbClr val="CC092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403648" y="2564905"/>
            <a:ext cx="6261812" cy="1224136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56335" y="26064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b="1" dirty="0">
                <a:solidFill>
                  <a:srgbClr val="C00000"/>
                </a:solidFill>
                <a:latin typeface="Adobe 繁黑體 Std B"/>
                <a:ea typeface="微軟正黑體" panose="020B0604030504040204" pitchFamily="34" charset="-120"/>
              </a:rPr>
              <a:t>基本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Adobe 繁黑體 Std B"/>
                <a:ea typeface="微軟正黑體" panose="020B0604030504040204" pitchFamily="34" charset="-120"/>
              </a:rPr>
              <a:t>檢索</a:t>
            </a:r>
            <a:endParaRPr kumimoji="0" lang="zh-TW" altLang="en-US" sz="3600" b="1" dirty="0">
              <a:solidFill>
                <a:srgbClr val="C00000"/>
              </a:solidFill>
              <a:latin typeface="Adobe 繁黑體 Std B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096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" y="906979"/>
            <a:ext cx="9144000" cy="5111980"/>
            <a:chOff x="1" y="906979"/>
            <a:chExt cx="9144000" cy="511198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06979"/>
              <a:ext cx="9144000" cy="511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592" y="1407415"/>
              <a:ext cx="10557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3556337" y="26064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b="1" dirty="0">
                <a:solidFill>
                  <a:srgbClr val="C00000"/>
                </a:solidFill>
                <a:latin typeface="Adobe 繁黑體 Std B"/>
                <a:ea typeface="微軟正黑體" panose="020B0604030504040204" pitchFamily="34" charset="-120"/>
              </a:rPr>
              <a:t>進階檢索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11560" y="1772816"/>
            <a:ext cx="7790818" cy="720081"/>
          </a:xfrm>
          <a:prstGeom prst="rect">
            <a:avLst/>
          </a:prstGeom>
          <a:noFill/>
          <a:ln w="28575">
            <a:solidFill>
              <a:srgbClr val="CC09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2400">
              <a:ea typeface="標楷體" pitchFamily="65" charset="-12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528552" y="2771226"/>
            <a:ext cx="3282034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C092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限定檢索範圍於</a:t>
            </a:r>
            <a:r>
              <a:rPr kumimoji="0"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全文或同儕評審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，並可</a:t>
            </a:r>
            <a:r>
              <a:rPr kumimoji="0"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指定日期範圍</a:t>
            </a:r>
            <a:endParaRPr kumimoji="0"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11561" y="2780929"/>
            <a:ext cx="1800200" cy="688480"/>
          </a:xfrm>
          <a:prstGeom prst="rect">
            <a:avLst/>
          </a:prstGeom>
          <a:noFill/>
          <a:ln w="28575">
            <a:solidFill>
              <a:srgbClr val="CC09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2400" dirty="0">
              <a:ea typeface="標楷體" pitchFamily="65" charset="-12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3568" y="4077073"/>
            <a:ext cx="7718810" cy="1800200"/>
          </a:xfrm>
          <a:prstGeom prst="rect">
            <a:avLst/>
          </a:prstGeom>
          <a:noFill/>
          <a:ln w="28575">
            <a:solidFill>
              <a:srgbClr val="CC09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2400">
              <a:ea typeface="標楷體" pitchFamily="65" charset="-12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069797" y="5085184"/>
            <a:ext cx="1773158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CC092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更多符合個別資料庫特性的篩選欄位</a:t>
            </a:r>
          </a:p>
        </p:txBody>
      </p:sp>
      <p:cxnSp>
        <p:nvCxnSpPr>
          <p:cNvPr id="19" name="直線單箭頭接點 18"/>
          <p:cNvCxnSpPr>
            <a:stCxn id="17" idx="3"/>
            <a:endCxn id="16" idx="1"/>
          </p:cNvCxnSpPr>
          <p:nvPr/>
        </p:nvCxnSpPr>
        <p:spPr>
          <a:xfrm>
            <a:off x="2411761" y="3125169"/>
            <a:ext cx="111679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93668" y="1196347"/>
            <a:ext cx="2998025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C092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讀者可</a:t>
            </a:r>
            <a:r>
              <a:rPr kumimoji="0"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指定關鍵字檢索欄位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，並</a:t>
            </a:r>
            <a:r>
              <a:rPr kumimoji="0"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可任意增刪檢索列</a:t>
            </a:r>
            <a:endParaRPr kumimoji="0" lang="en-US" altLang="zh-TW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852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26" grpId="0" animBg="1"/>
      <p:bldP spid="2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838"/>
            <a:ext cx="9144000" cy="58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360040"/>
            <a:ext cx="7162800" cy="54868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檢索結果頁</a:t>
            </a:r>
            <a:r>
              <a:rPr lang="zh-TW" altLang="en-US" sz="36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面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5496" y="2098578"/>
            <a:ext cx="6848200" cy="4656336"/>
            <a:chOff x="399" y="1147"/>
            <a:chExt cx="3814" cy="3178"/>
          </a:xfrm>
        </p:grpSpPr>
        <p:sp>
          <p:nvSpPr>
            <p:cNvPr id="28686" name="Rectangle 5"/>
            <p:cNvSpPr>
              <a:spLocks noChangeArrowheads="1"/>
            </p:cNvSpPr>
            <p:nvPr/>
          </p:nvSpPr>
          <p:spPr bwMode="auto">
            <a:xfrm>
              <a:off x="2000" y="2390"/>
              <a:ext cx="2213" cy="6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檢索結果分類功能：除依</a:t>
              </a:r>
              <a:r>
                <a: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來源類型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篩選外，也可按</a:t>
              </a:r>
              <a:r>
                <a: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出版物名稱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等，快速篩選檢索結果</a:t>
              </a:r>
            </a:p>
          </p:txBody>
        </p:sp>
        <p:sp>
          <p:nvSpPr>
            <p:cNvPr id="28687" name="Rectangle 7"/>
            <p:cNvSpPr>
              <a:spLocks noChangeArrowheads="1"/>
            </p:cNvSpPr>
            <p:nvPr/>
          </p:nvSpPr>
          <p:spPr bwMode="auto">
            <a:xfrm>
              <a:off x="399" y="1147"/>
              <a:ext cx="842" cy="3178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zh-TW" altLang="en-US" sz="1800">
                <a:ea typeface="新細明體" pitchFamily="18" charset="-120"/>
              </a:endParaRPr>
            </a:p>
          </p:txBody>
        </p:sp>
      </p:grpSp>
      <p:cxnSp>
        <p:nvCxnSpPr>
          <p:cNvPr id="9" name="直線單箭頭接點 8"/>
          <p:cNvCxnSpPr>
            <a:stCxn id="28686" idx="1"/>
            <a:endCxn id="28687" idx="3"/>
          </p:cNvCxnSpPr>
          <p:nvPr/>
        </p:nvCxnSpPr>
        <p:spPr>
          <a:xfrm flipH="1" flipV="1">
            <a:off x="1547343" y="4426746"/>
            <a:ext cx="1362817" cy="7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910632" y="5376838"/>
            <a:ext cx="3973512" cy="1014413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視覺化呈現檢索結果分佈的年代，讀者可點選不同的年代，檢視相應之檢索結果。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5496" y="5013176"/>
            <a:ext cx="1512168" cy="17417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7" name="直線單箭頭接點 16"/>
          <p:cNvCxnSpPr>
            <a:cxnSpLocks noChangeShapeType="1"/>
            <a:stCxn id="15" idx="1"/>
            <a:endCxn id="16" idx="3"/>
          </p:cNvCxnSpPr>
          <p:nvPr/>
        </p:nvCxnSpPr>
        <p:spPr bwMode="auto">
          <a:xfrm flipH="1">
            <a:off x="1547664" y="5884045"/>
            <a:ext cx="1362968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67" name="群組 36866"/>
          <p:cNvGrpSpPr>
            <a:grpSpLocks/>
          </p:cNvGrpSpPr>
          <p:nvPr/>
        </p:nvGrpSpPr>
        <p:grpSpPr bwMode="auto">
          <a:xfrm>
            <a:off x="2436046" y="1916832"/>
            <a:ext cx="4008162" cy="1296144"/>
            <a:chOff x="2222434" y="1599455"/>
            <a:chExt cx="4008386" cy="1296144"/>
          </a:xfrm>
        </p:grpSpPr>
        <p:grpSp>
          <p:nvGrpSpPr>
            <p:cNvPr id="28682" name="群組 21"/>
            <p:cNvGrpSpPr>
              <a:grpSpLocks/>
            </p:cNvGrpSpPr>
            <p:nvPr/>
          </p:nvGrpSpPr>
          <p:grpSpPr bwMode="auto">
            <a:xfrm>
              <a:off x="2222434" y="1599455"/>
              <a:ext cx="4008386" cy="1296144"/>
              <a:chOff x="338589" y="772554"/>
              <a:chExt cx="4008162" cy="1296576"/>
            </a:xfrm>
          </p:grpSpPr>
          <p:sp>
            <p:nvSpPr>
              <p:cNvPr id="28684" name="Rectangle 5"/>
              <p:cNvSpPr>
                <a:spLocks noChangeArrowheads="1"/>
              </p:cNvSpPr>
              <p:nvPr/>
            </p:nvSpPr>
            <p:spPr bwMode="auto">
              <a:xfrm>
                <a:off x="1679751" y="772554"/>
                <a:ext cx="2667000" cy="101600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92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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itchFamily="2" charset="2"/>
                  <a:buChar char="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提供文章連結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可直接點選文章全文連結，進入文章本身</a:t>
                </a:r>
              </a:p>
            </p:txBody>
          </p:sp>
          <p:sp>
            <p:nvSpPr>
              <p:cNvPr id="28685" name="Rectangle 34"/>
              <p:cNvSpPr>
                <a:spLocks noChangeArrowheads="1"/>
              </p:cNvSpPr>
              <p:nvPr/>
            </p:nvSpPr>
            <p:spPr bwMode="auto">
              <a:xfrm>
                <a:off x="338589" y="1840454"/>
                <a:ext cx="1271858" cy="228676"/>
              </a:xfrm>
              <a:prstGeom prst="rect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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itchFamily="2" charset="2"/>
                  <a:buChar char="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zh-TW" altLang="zh-TW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cxnSp>
          <p:nvCxnSpPr>
            <p:cNvPr id="28683" name="直線單箭頭接點 26"/>
            <p:cNvCxnSpPr>
              <a:cxnSpLocks noChangeShapeType="1"/>
              <a:stCxn id="28684" idx="1"/>
              <a:endCxn id="28685" idx="0"/>
            </p:cNvCxnSpPr>
            <p:nvPr/>
          </p:nvCxnSpPr>
          <p:spPr bwMode="auto">
            <a:xfrm flipH="1">
              <a:off x="2858399" y="2107286"/>
              <a:ext cx="705272" cy="559713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36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8"/>
          <a:stretch/>
        </p:blipFill>
        <p:spPr bwMode="auto">
          <a:xfrm>
            <a:off x="0" y="908050"/>
            <a:ext cx="9144000" cy="59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28488" y="260648"/>
            <a:ext cx="5925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檢索結果頁面</a:t>
            </a:r>
            <a:r>
              <a:rPr kumimoji="0"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摘要預覽功能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39615" r="64978" b="57053"/>
          <a:stretch>
            <a:fillRect/>
          </a:stretch>
        </p:blipFill>
        <p:spPr bwMode="auto">
          <a:xfrm>
            <a:off x="1835696" y="2626827"/>
            <a:ext cx="481331" cy="134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7144" y="3525976"/>
            <a:ext cx="2452688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移動滑鼠至文章連結左側的</a:t>
            </a:r>
            <a:r>
              <a:rPr lang="zh-TW" altLang="en-US" sz="2000" b="1" dirty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b="1" dirty="0">
                <a:solidFill>
                  <a:srgbClr val="CC092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Quick look</a:t>
            </a:r>
            <a:r>
              <a:rPr lang="zh-TW" altLang="en-US" sz="2000" b="1" dirty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，即可瀏覽文章摘要，不需離開檢索結果頁面</a:t>
            </a:r>
          </a:p>
        </p:txBody>
      </p:sp>
      <p:cxnSp>
        <p:nvCxnSpPr>
          <p:cNvPr id="16" name="直線單箭頭接點 15"/>
          <p:cNvCxnSpPr>
            <a:cxnSpLocks noChangeShapeType="1"/>
            <a:endCxn id="13" idx="2"/>
          </p:cNvCxnSpPr>
          <p:nvPr/>
        </p:nvCxnSpPr>
        <p:spPr bwMode="auto">
          <a:xfrm flipV="1">
            <a:off x="2073088" y="2761764"/>
            <a:ext cx="3274" cy="739294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3229132" y="4985742"/>
            <a:ext cx="982827" cy="342900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zh-TW">
              <a:ea typeface="標楷體" pitchFamily="65" charset="-12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259463" y="2866995"/>
            <a:ext cx="266700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提供文章連結</a:t>
            </a:r>
          </a:p>
          <a:p>
            <a:pPr eaLnBrk="1" hangingPunct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可直接點選文章全文連結，進入文章本身</a:t>
            </a:r>
          </a:p>
        </p:txBody>
      </p:sp>
      <p:cxnSp>
        <p:nvCxnSpPr>
          <p:cNvPr id="19" name="直線單箭頭接點 18"/>
          <p:cNvCxnSpPr>
            <a:cxnSpLocks noChangeShapeType="1"/>
            <a:stCxn id="18" idx="2"/>
            <a:endCxn id="17" idx="0"/>
          </p:cNvCxnSpPr>
          <p:nvPr/>
        </p:nvCxnSpPr>
        <p:spPr bwMode="auto">
          <a:xfrm flipH="1">
            <a:off x="3720546" y="3944213"/>
            <a:ext cx="872417" cy="1041529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588224" y="2114520"/>
            <a:ext cx="2452688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預覽工具列</a:t>
            </a:r>
          </a:p>
          <a:p>
            <a:pPr eaLnBrk="1" hangingPunct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預覽視窗下方提供</a:t>
            </a:r>
            <a:r>
              <a:rPr lang="en-US" altLang="zh-TW" sz="2000" dirty="0">
                <a:latin typeface="+mn-lt"/>
                <a:ea typeface="微軟正黑體" panose="020B0604030504040204" pitchFamily="34" charset="-120"/>
              </a:rPr>
              <a:t>Email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、列印、引用及匯出等功能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52320" y="1124744"/>
            <a:ext cx="1368151" cy="427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2" name="肘形接點 27"/>
          <p:cNvCxnSpPr>
            <a:cxnSpLocks noChangeShapeType="1"/>
            <a:stCxn id="20" idx="0"/>
            <a:endCxn id="21" idx="2"/>
          </p:cNvCxnSpPr>
          <p:nvPr/>
        </p:nvCxnSpPr>
        <p:spPr bwMode="auto">
          <a:xfrm rot="5400000" flipH="1" flipV="1">
            <a:off x="7694138" y="1672262"/>
            <a:ext cx="562689" cy="321828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1452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906978"/>
            <a:ext cx="9144000" cy="5824565"/>
            <a:chOff x="0" y="906978"/>
            <a:chExt cx="9144000" cy="582456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6978"/>
              <a:ext cx="9144000" cy="582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060848"/>
              <a:ext cx="1440160" cy="180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3094673" y="26064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單篇檢索結果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19872" y="3090884"/>
            <a:ext cx="2027364" cy="10445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提供翻譯功能，可翻譯成</a:t>
            </a:r>
            <a:r>
              <a:rPr kumimoji="0" lang="zh-TW" altLang="en-US" sz="2000" dirty="0">
                <a:solidFill>
                  <a:srgbClr val="CC092F"/>
                </a:solidFill>
                <a:latin typeface="微軟正黑體" pitchFamily="34" charset="-120"/>
                <a:ea typeface="微軟正黑體" pitchFamily="34" charset="-120"/>
              </a:rPr>
              <a:t>繁簡體中文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kumimoji="0" lang="en-US" altLang="zh-TW" sz="2000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種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語言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619672" y="2348880"/>
            <a:ext cx="2304256" cy="504056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 dirty="0">
              <a:ea typeface="MS PGothic" pitchFamily="34" charset="-128"/>
            </a:endParaRPr>
          </a:p>
        </p:txBody>
      </p:sp>
      <p:cxnSp>
        <p:nvCxnSpPr>
          <p:cNvPr id="6" name="AutoShape 7"/>
          <p:cNvCxnSpPr>
            <a:cxnSpLocks noChangeShapeType="1"/>
            <a:stCxn id="4" idx="1"/>
            <a:endCxn id="5" idx="2"/>
          </p:cNvCxnSpPr>
          <p:nvPr/>
        </p:nvCxnSpPr>
        <p:spPr bwMode="auto">
          <a:xfrm rot="10800000">
            <a:off x="2771800" y="2852936"/>
            <a:ext cx="648072" cy="760236"/>
          </a:xfrm>
          <a:prstGeom prst="bentConnector2">
            <a:avLst/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21378" y="2597510"/>
            <a:ext cx="24550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提供全文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下載，以及引用、郵件、列印等常見服務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cxnSp>
        <p:nvCxnSpPr>
          <p:cNvPr id="9" name="直線單箭頭接點 8"/>
          <p:cNvCxnSpPr>
            <a:stCxn id="8" idx="0"/>
            <a:endCxn id="10" idx="2"/>
          </p:cNvCxnSpPr>
          <p:nvPr/>
        </p:nvCxnSpPr>
        <p:spPr>
          <a:xfrm flipV="1">
            <a:off x="7448917" y="1988840"/>
            <a:ext cx="829793" cy="6086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448916" y="1448781"/>
            <a:ext cx="1659587" cy="540059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ea typeface="MS PGothic" pitchFamily="34" charset="-128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3476" y="4297781"/>
            <a:ext cx="6263599" cy="2297460"/>
          </a:xfrm>
          <a:prstGeom prst="rect">
            <a:avLst/>
          </a:prstGeom>
          <a:noFill/>
          <a:ln w="38100">
            <a:solidFill>
              <a:srgbClr val="CC09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157781" y="4653136"/>
            <a:ext cx="4275773" cy="1839506"/>
            <a:chOff x="133740" y="2850405"/>
            <a:chExt cx="4275773" cy="1839506"/>
          </a:xfrm>
        </p:grpSpPr>
        <p:sp>
          <p:nvSpPr>
            <p:cNvPr id="23" name="圓角矩形 22"/>
            <p:cNvSpPr/>
            <p:nvPr/>
          </p:nvSpPr>
          <p:spPr bwMode="auto">
            <a:xfrm>
              <a:off x="1595631" y="2850405"/>
              <a:ext cx="792088" cy="215337"/>
            </a:xfrm>
            <a:prstGeom prst="roundRect">
              <a:avLst>
                <a:gd name="adj" fmla="val 6696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cxnSp>
          <p:nvCxnSpPr>
            <p:cNvPr id="24" name="直線單箭頭接點 23"/>
            <p:cNvCxnSpPr>
              <a:stCxn id="25" idx="0"/>
              <a:endCxn id="23" idx="2"/>
            </p:cNvCxnSpPr>
            <p:nvPr/>
          </p:nvCxnSpPr>
          <p:spPr bwMode="auto">
            <a:xfrm flipH="1" flipV="1">
              <a:off x="1991675" y="3065742"/>
              <a:ext cx="279952" cy="6085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文字方塊 24"/>
            <p:cNvSpPr txBox="1"/>
            <p:nvPr/>
          </p:nvSpPr>
          <p:spPr>
            <a:xfrm>
              <a:off x="133740" y="3674248"/>
              <a:ext cx="4275773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點選可</a:t>
              </a:r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開啟</a:t>
              </a:r>
              <a:r>
                <a:rPr lang="zh-TW" altLang="en-US" sz="2000" dirty="0" smtClean="0">
                  <a:solidFill>
                    <a:srgbClr val="CC092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檢索</a:t>
              </a:r>
              <a:r>
                <a:rPr lang="zh-TW" altLang="en-US" sz="2000" dirty="0">
                  <a:solidFill>
                    <a:srgbClr val="CC092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術語導</a:t>
              </a:r>
              <a:r>
                <a:rPr lang="zh-TW" altLang="en-US" sz="2000" dirty="0" smtClean="0">
                  <a:solidFill>
                    <a:srgbClr val="CC092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覽</a:t>
              </a:r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，可以快速到達文章中你剛剛所檢索的關鍵字</a:t>
              </a:r>
              <a:r>
                <a:rPr lang="en-US" altLang="zh-TW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關鍵字旁會有箭頭供點選</a:t>
              </a:r>
              <a:r>
                <a:rPr lang="en-US" altLang="zh-TW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0090" y="4430848"/>
            <a:ext cx="4142201" cy="2164393"/>
          </a:xfrm>
          <a:prstGeom prst="rect">
            <a:avLst/>
          </a:prstGeom>
          <a:noFill/>
          <a:ln w="38100">
            <a:solidFill>
              <a:srgbClr val="CC09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382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0" y="906978"/>
            <a:ext cx="9144000" cy="5424407"/>
            <a:chOff x="0" y="906978"/>
            <a:chExt cx="9144000" cy="542440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6978"/>
              <a:ext cx="9144000" cy="542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060848"/>
              <a:ext cx="1584176" cy="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3109901" y="260648"/>
            <a:ext cx="292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全文</a:t>
            </a:r>
            <a:r>
              <a:rPr kumimoji="0"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7504" y="2420888"/>
            <a:ext cx="1296144" cy="288032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919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0" name="群組 14349"/>
          <p:cNvGrpSpPr/>
          <p:nvPr/>
        </p:nvGrpSpPr>
        <p:grpSpPr>
          <a:xfrm>
            <a:off x="0" y="908049"/>
            <a:ext cx="9144000" cy="5799693"/>
            <a:chOff x="0" y="908049"/>
            <a:chExt cx="9144000" cy="5799693"/>
          </a:xfrm>
        </p:grpSpPr>
        <p:grpSp>
          <p:nvGrpSpPr>
            <p:cNvPr id="3" name="群組 2"/>
            <p:cNvGrpSpPr/>
            <p:nvPr/>
          </p:nvGrpSpPr>
          <p:grpSpPr>
            <a:xfrm>
              <a:off x="0" y="908049"/>
              <a:ext cx="9144000" cy="5799693"/>
              <a:chOff x="0" y="908049"/>
              <a:chExt cx="9144000" cy="5799693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08049"/>
                <a:ext cx="9144000" cy="5799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3920" y="2119576"/>
                <a:ext cx="1456512" cy="170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630" y="2342655"/>
              <a:ext cx="2094865" cy="428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380058"/>
            <a:ext cx="7162800" cy="528662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36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參考文件</a:t>
            </a:r>
            <a:endParaRPr lang="zh-TW" alt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95735" y="2213488"/>
            <a:ext cx="295645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參考文件與具相同參考文獻之文章</a:t>
            </a:r>
            <a:endParaRPr kumimoji="1"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56425" y="2342654"/>
            <a:ext cx="914400" cy="22225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/>
          </a:p>
        </p:txBody>
      </p:sp>
      <p:cxnSp>
        <p:nvCxnSpPr>
          <p:cNvPr id="15" name="直線單箭頭接點 14"/>
          <p:cNvCxnSpPr>
            <a:stCxn id="18" idx="3"/>
            <a:endCxn id="13" idx="0"/>
          </p:cNvCxnSpPr>
          <p:nvPr/>
        </p:nvCxnSpPr>
        <p:spPr>
          <a:xfrm>
            <a:off x="6599609" y="1620597"/>
            <a:ext cx="814016" cy="7220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788024" y="1420542"/>
            <a:ext cx="181158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相關主題建議</a:t>
            </a:r>
          </a:p>
        </p:txBody>
      </p:sp>
      <p:cxnSp>
        <p:nvCxnSpPr>
          <p:cNvPr id="21" name="直線單箭頭接點 20"/>
          <p:cNvCxnSpPr>
            <a:stCxn id="11" idx="1"/>
            <a:endCxn id="23" idx="3"/>
          </p:cNvCxnSpPr>
          <p:nvPr/>
        </p:nvCxnSpPr>
        <p:spPr>
          <a:xfrm flipH="1">
            <a:off x="1403648" y="2567431"/>
            <a:ext cx="792087" cy="5555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0230" y="2996952"/>
            <a:ext cx="1373418" cy="252028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347865" y="5415316"/>
            <a:ext cx="269491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推薦相關主題詞彙供使用者另外查詢</a:t>
            </a:r>
          </a:p>
        </p:txBody>
      </p:sp>
      <p:cxnSp>
        <p:nvCxnSpPr>
          <p:cNvPr id="28" name="直線單箭頭接點 27"/>
          <p:cNvCxnSpPr>
            <a:stCxn id="27" idx="3"/>
            <a:endCxn id="24" idx="1"/>
          </p:cNvCxnSpPr>
          <p:nvPr/>
        </p:nvCxnSpPr>
        <p:spPr>
          <a:xfrm>
            <a:off x="6042783" y="5769259"/>
            <a:ext cx="926268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969051" y="5661247"/>
            <a:ext cx="914400" cy="216025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/>
          </a:p>
        </p:txBody>
      </p:sp>
      <p:grpSp>
        <p:nvGrpSpPr>
          <p:cNvPr id="14355" name="群組 14354"/>
          <p:cNvGrpSpPr/>
          <p:nvPr/>
        </p:nvGrpSpPr>
        <p:grpSpPr>
          <a:xfrm>
            <a:off x="30230" y="3122966"/>
            <a:ext cx="6203057" cy="707886"/>
            <a:chOff x="30230" y="3122966"/>
            <a:chExt cx="6203057" cy="707886"/>
          </a:xfrm>
        </p:grpSpPr>
        <p:cxnSp>
          <p:nvCxnSpPr>
            <p:cNvPr id="30" name="直線單箭頭接點 29"/>
            <p:cNvCxnSpPr>
              <a:stCxn id="31" idx="1"/>
              <a:endCxn id="32" idx="3"/>
            </p:cNvCxnSpPr>
            <p:nvPr/>
          </p:nvCxnSpPr>
          <p:spPr bwMode="auto">
            <a:xfrm flipH="1">
              <a:off x="1403648" y="3476909"/>
              <a:ext cx="79208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群組 11"/>
            <p:cNvGrpSpPr/>
            <p:nvPr/>
          </p:nvGrpSpPr>
          <p:grpSpPr>
            <a:xfrm>
              <a:off x="30230" y="3122966"/>
              <a:ext cx="6203057" cy="707886"/>
              <a:chOff x="30230" y="3122966"/>
              <a:chExt cx="6203057" cy="707886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2195734" y="3122966"/>
                <a:ext cx="4037553" cy="70788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引用表示</a:t>
                </a:r>
                <a:r>
                  <a:rPr lang="zh-TW" altLang="en-US" sz="2000" dirty="0" smtClean="0">
                    <a:solidFill>
                      <a:srgbClr val="CC092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有幾筆文章引用該文章</a:t>
                </a:r>
                <a:r>
                  <a:rPr lang="zh-TW" altLang="en-US" sz="20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0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例如此文章被</a:t>
                </a:r>
                <a:r>
                  <a:rPr lang="en-US" altLang="zh-TW" sz="20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20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r>
                  <a:rPr lang="zh-TW" altLang="en-US" sz="20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文章所引用</a:t>
                </a:r>
                <a:endParaRPr lang="en-US" altLang="zh-TW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30230" y="3350895"/>
                <a:ext cx="1373418" cy="25202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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itchFamily="2" charset="2"/>
                  <a:buChar char="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zh-TW"/>
              </a:p>
            </p:txBody>
          </p:sp>
        </p:grpSp>
      </p:grpSp>
      <p:grpSp>
        <p:nvGrpSpPr>
          <p:cNvPr id="14338" name="群組 14337"/>
          <p:cNvGrpSpPr/>
          <p:nvPr/>
        </p:nvGrpSpPr>
        <p:grpSpPr>
          <a:xfrm>
            <a:off x="30230" y="3681881"/>
            <a:ext cx="6203057" cy="1575467"/>
            <a:chOff x="30230" y="3681881"/>
            <a:chExt cx="6203057" cy="1575467"/>
          </a:xfrm>
        </p:grpSpPr>
        <p:cxnSp>
          <p:nvCxnSpPr>
            <p:cNvPr id="38" name="直線單箭頭接點 37"/>
            <p:cNvCxnSpPr>
              <a:stCxn id="39" idx="1"/>
              <a:endCxn id="40" idx="3"/>
            </p:cNvCxnSpPr>
            <p:nvPr/>
          </p:nvCxnSpPr>
          <p:spPr bwMode="auto">
            <a:xfrm flipH="1" flipV="1">
              <a:off x="1403648" y="3807895"/>
              <a:ext cx="792086" cy="78773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文字方塊 38"/>
            <p:cNvSpPr txBox="1"/>
            <p:nvPr/>
          </p:nvSpPr>
          <p:spPr>
            <a:xfrm>
              <a:off x="2195734" y="3933909"/>
              <a:ext cx="4037553" cy="13234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此欄位表示</a:t>
              </a:r>
              <a:r>
                <a:rPr lang="zh-TW" altLang="en-US" sz="2000" dirty="0" smtClean="0">
                  <a:solidFill>
                    <a:srgbClr val="CC092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2000" dirty="0">
                  <a:solidFill>
                    <a:srgbClr val="CC092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本文章</a:t>
              </a:r>
              <a:r>
                <a:rPr lang="zh-TW" altLang="en-US" sz="2000" dirty="0" smtClean="0">
                  <a:solidFill>
                    <a:srgbClr val="CC092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引用</a:t>
              </a:r>
              <a:r>
                <a:rPr lang="zh-TW" altLang="en-US" sz="2000" dirty="0">
                  <a:solidFill>
                    <a:srgbClr val="CC092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相同文獻</a:t>
              </a:r>
              <a:r>
                <a:rPr lang="zh-TW" altLang="en-US" sz="2000" dirty="0" smtClean="0">
                  <a:solidFill>
                    <a:srgbClr val="CC092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的文章</a:t>
              </a:r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例如本篇具有</a:t>
              </a:r>
              <a:r>
                <a:rPr lang="en-US" altLang="zh-TW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204</a:t>
              </a:r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篇引用相同文獻的文章</a:t>
              </a:r>
              <a:endPara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30230" y="3681881"/>
              <a:ext cx="1373418" cy="25202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zh-TW"/>
            </a:p>
          </p:txBody>
        </p:sp>
      </p:grpSp>
    </p:spTree>
    <p:extLst>
      <p:ext uri="{BB962C8B-B14F-4D97-AF65-F5344CB8AC3E}">
        <p14:creationId xmlns:p14="http://schemas.microsoft.com/office/powerpoint/2010/main" val="3454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3" grpId="0" animBg="1"/>
      <p:bldP spid="27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15238" y="900511"/>
            <a:ext cx="9159237" cy="2055354"/>
            <a:chOff x="-15238" y="900511"/>
            <a:chExt cx="9159237" cy="2055354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38" y="900511"/>
              <a:ext cx="9159237" cy="205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258" y="908050"/>
              <a:ext cx="2402878" cy="1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"/>
          <a:stretch/>
        </p:blipFill>
        <p:spPr bwMode="auto">
          <a:xfrm>
            <a:off x="-15238" y="2709058"/>
            <a:ext cx="9159237" cy="414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"/>
          <a:stretch/>
        </p:blipFill>
        <p:spPr bwMode="auto">
          <a:xfrm>
            <a:off x="1587532" y="3717032"/>
            <a:ext cx="6321991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307170" y="260648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出版物檢索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907836" y="1963973"/>
            <a:ext cx="6336572" cy="744947"/>
            <a:chOff x="1466" y="1148"/>
            <a:chExt cx="3617" cy="53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466" y="1148"/>
              <a:ext cx="194" cy="14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928" y="1354"/>
              <a:ext cx="2155" cy="3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2000" dirty="0">
                  <a:latin typeface="微軟正黑體" pitchFamily="34" charset="-120"/>
                  <a:ea typeface="微軟正黑體" pitchFamily="34" charset="-120"/>
                </a:rPr>
                <a:t>點選「出版物」進入檢索頁面</a:t>
              </a:r>
            </a:p>
          </p:txBody>
        </p:sp>
        <p:cxnSp>
          <p:nvCxnSpPr>
            <p:cNvPr id="7" name="AutoShape 8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>
              <a:off x="1563" y="1289"/>
              <a:ext cx="1365" cy="228"/>
            </a:xfrm>
            <a:prstGeom prst="bentConnector2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488007" y="3023473"/>
            <a:ext cx="4562576" cy="708140"/>
            <a:chOff x="301" y="1148"/>
            <a:chExt cx="2810" cy="499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01" y="1282"/>
              <a:ext cx="613" cy="2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023" y="1148"/>
              <a:ext cx="1088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2000" dirty="0">
                  <a:latin typeface="微軟正黑體" pitchFamily="34" charset="-120"/>
                  <a:ea typeface="微軟正黑體" pitchFamily="34" charset="-120"/>
                </a:rPr>
                <a:t>鍵入欲查詢之期刊部分刊名</a:t>
              </a:r>
              <a:endParaRPr kumimoji="0"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5" name="AutoShape 12"/>
            <p:cNvCxnSpPr>
              <a:cxnSpLocks noChangeShapeType="1"/>
              <a:stCxn id="14" idx="1"/>
              <a:endCxn id="13" idx="3"/>
            </p:cNvCxnSpPr>
            <p:nvPr/>
          </p:nvCxnSpPr>
          <p:spPr bwMode="auto">
            <a:xfrm rot="10800000">
              <a:off x="914" y="1397"/>
              <a:ext cx="1109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555776" y="3933056"/>
            <a:ext cx="4176464" cy="292494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020272" y="4651416"/>
            <a:ext cx="2054243" cy="70810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系統產生符合查詢關鍵字之刊物</a:t>
            </a:r>
          </a:p>
        </p:txBody>
      </p:sp>
      <p:cxnSp>
        <p:nvCxnSpPr>
          <p:cNvPr id="18" name="AutoShape 16"/>
          <p:cNvCxnSpPr>
            <a:cxnSpLocks noChangeShapeType="1"/>
            <a:stCxn id="17" idx="1"/>
          </p:cNvCxnSpPr>
          <p:nvPr/>
        </p:nvCxnSpPr>
        <p:spPr bwMode="auto">
          <a:xfrm flipH="1">
            <a:off x="6732240" y="5005470"/>
            <a:ext cx="288032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58306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5" y="908050"/>
            <a:ext cx="9146545" cy="46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77368" y="4089266"/>
            <a:ext cx="182086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於此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可查看特定日期之期刊</a:t>
            </a:r>
            <a:endParaRPr kumimoji="0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0" name="AutoShape 10"/>
          <p:cNvCxnSpPr>
            <a:cxnSpLocks noChangeShapeType="1"/>
            <a:stCxn id="9" idx="1"/>
            <a:endCxn id="11" idx="3"/>
          </p:cNvCxnSpPr>
          <p:nvPr/>
        </p:nvCxnSpPr>
        <p:spPr bwMode="auto">
          <a:xfrm rot="10800000">
            <a:off x="3419872" y="3598875"/>
            <a:ext cx="1457496" cy="84433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43608" y="3429000"/>
            <a:ext cx="2376264" cy="33974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zh-TW" sz="2400">
              <a:solidFill>
                <a:srgbClr val="CC092F"/>
              </a:solidFill>
              <a:ea typeface="標楷體" pitchFamily="65" charset="-120"/>
            </a:endParaRPr>
          </a:p>
        </p:txBody>
      </p: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2201014" y="1916832"/>
            <a:ext cx="6043394" cy="1616084"/>
            <a:chOff x="1168376" y="4540585"/>
            <a:chExt cx="6648138" cy="1399799"/>
          </a:xfrm>
        </p:grpSpPr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1168376" y="4540585"/>
              <a:ext cx="4435962" cy="34125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5934931" y="4924872"/>
              <a:ext cx="1881583" cy="10155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針對該出版物內容進行關鍵字查找</a:t>
              </a:r>
            </a:p>
          </p:txBody>
        </p:sp>
        <p:cxnSp>
          <p:nvCxnSpPr>
            <p:cNvPr id="17" name="AutoShape 26"/>
            <p:cNvCxnSpPr>
              <a:cxnSpLocks noChangeShapeType="1"/>
              <a:stCxn id="16" idx="1"/>
              <a:endCxn id="15" idx="2"/>
            </p:cNvCxnSpPr>
            <p:nvPr/>
          </p:nvCxnSpPr>
          <p:spPr bwMode="auto">
            <a:xfrm rot="10800000">
              <a:off x="3386357" y="4881843"/>
              <a:ext cx="2548574" cy="550786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矩形 11"/>
          <p:cNvSpPr/>
          <p:nvPr/>
        </p:nvSpPr>
        <p:spPr>
          <a:xfrm>
            <a:off x="2845504" y="245775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出版物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檢索結果</a:t>
            </a:r>
            <a:endParaRPr kumimoji="0"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918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04664"/>
            <a:ext cx="7162800" cy="1152128"/>
          </a:xfrm>
        </p:spPr>
        <p:txBody>
          <a:bodyPr/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實用的個人化技巧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299372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CC092F">
                  <a:lumMod val="60000"/>
                  <a:lumOff val="40000"/>
                </a:srgbClr>
              </a:buClr>
              <a:buFont typeface="Wingdings" pitchFamily="2" charset="2"/>
              <a:buChar char="p"/>
              <a:defRPr/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新知通報</a:t>
            </a:r>
            <a:endPara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buClr>
                <a:srgbClr val="CC092F">
                  <a:lumMod val="60000"/>
                  <a:lumOff val="40000"/>
                </a:srgbClr>
              </a:buClr>
              <a:buFont typeface="Wingdings" pitchFamily="2" charset="2"/>
              <a:buChar char="p"/>
              <a:defRPr/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個人化檢索功能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8DC1B0-E532-42A6-9F52-B5D8ADEEED0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8423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Music Periodicals Database </a:t>
            </a:r>
            <a:endParaRPr lang="zh-TW" altLang="en-US" sz="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5800" y="1423988"/>
            <a:ext cx="8278688" cy="4648200"/>
          </a:xfrm>
        </p:spPr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國家共計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國際音樂期刊提供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索摘，其中約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全文，包含</a:t>
            </a:r>
            <a:r>
              <a:rPr lang="zh-TW" altLang="en-US" dirty="0" smtClean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dirty="0" smtClean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229</a:t>
            </a:r>
            <a:r>
              <a:rPr lang="zh-TW" altLang="en-US" dirty="0" smtClean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dirty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zh-TW" altLang="en-US" dirty="0" smtClean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文章之索引及全文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，最早回朔至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1874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涉及學術和流行音樂期刊的綜合學科領域，其範圍從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《International Journal of Music Education》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《Ethnomusicology》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 Jazz Research Journal 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《Rock and Rap Confidential》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《Rolling Stone》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這些文章研究了全方位學科和音樂的各個方面，包括音樂教育、表演、民族音樂學、音樂劇、理論、流行音樂的形式和組成。 可以找到有關音樂流派多樣化的文章，內容從中世紀僧侶的禮拜聖歌到當代另類搖滾音樂家的折衷之聲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8DC1B0-E532-42A6-9F52-B5D8ADEEED0C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979"/>
            <a:ext cx="9144000" cy="58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89863" y="260648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建立新知通報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8136905" y="2276872"/>
            <a:ext cx="929457" cy="216024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319" name="Picture 7" descr="C:\Users\User1\Desktop\圖片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20066"/>
            <a:ext cx="3267405" cy="395004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75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979"/>
            <a:ext cx="9144000" cy="58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94809" y="260648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RSS</a:t>
            </a:r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訂閱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8136905" y="2420888"/>
            <a:ext cx="899591" cy="216024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2708920"/>
            <a:ext cx="3344450" cy="31520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29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群組 3"/>
          <p:cNvGrpSpPr>
            <a:grpSpLocks/>
          </p:cNvGrpSpPr>
          <p:nvPr/>
        </p:nvGrpSpPr>
        <p:grpSpPr bwMode="auto">
          <a:xfrm>
            <a:off x="0" y="1225550"/>
            <a:ext cx="9144000" cy="5556250"/>
            <a:chOff x="0" y="1225327"/>
            <a:chExt cx="9144000" cy="5556473"/>
          </a:xfrm>
        </p:grpSpPr>
        <p:pic>
          <p:nvPicPr>
            <p:cNvPr id="6144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5327"/>
              <a:ext cx="9144000" cy="555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446" name="群組 2"/>
            <p:cNvGrpSpPr>
              <a:grpSpLocks/>
            </p:cNvGrpSpPr>
            <p:nvPr/>
          </p:nvGrpSpPr>
          <p:grpSpPr bwMode="auto">
            <a:xfrm>
              <a:off x="2971800" y="1269519"/>
              <a:ext cx="4953000" cy="4064481"/>
              <a:chOff x="2971800" y="1269519"/>
              <a:chExt cx="4953000" cy="4064481"/>
            </a:xfrm>
          </p:grpSpPr>
          <p:sp>
            <p:nvSpPr>
              <p:cNvPr id="61447" name="矩形 1"/>
              <p:cNvSpPr>
                <a:spLocks noChangeArrowheads="1"/>
              </p:cNvSpPr>
              <p:nvPr/>
            </p:nvSpPr>
            <p:spPr bwMode="auto">
              <a:xfrm>
                <a:off x="6324600" y="5029200"/>
                <a:ext cx="1600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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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itchFamily="2" charset="2"/>
                  <a:buChar char="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/>
              </a:p>
            </p:txBody>
          </p:sp>
          <p:pic>
            <p:nvPicPr>
              <p:cNvPr id="61448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1269519"/>
                <a:ext cx="3352800" cy="258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443" name="標題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r>
              <a:rPr lang="zh-TW" altLang="en-US" sz="2800" dirty="0" smtClean="0"/>
              <a:t>在學校</a:t>
            </a:r>
            <a:r>
              <a:rPr lang="en-US" altLang="zh-TW" sz="2800" dirty="0" smtClean="0"/>
              <a:t>IP</a:t>
            </a:r>
            <a:r>
              <a:rPr lang="zh-TW" altLang="en-US" sz="2800" dirty="0" smtClean="0"/>
              <a:t>範圍外透過</a:t>
            </a:r>
            <a:r>
              <a:rPr lang="en-US" altLang="zh-TW" sz="2800" dirty="0" smtClean="0">
                <a:solidFill>
                  <a:srgbClr val="0000CC"/>
                </a:solidFill>
                <a:hlinkClick r:id="rId4"/>
              </a:rPr>
              <a:t>https://www.proquest.com </a:t>
            </a:r>
            <a:r>
              <a:rPr lang="en-US" altLang="zh-TW" sz="2800" dirty="0" smtClean="0">
                <a:solidFill>
                  <a:srgbClr val="0000CC"/>
                </a:solidFill>
              </a:rPr>
              <a:t/>
            </a:r>
            <a:br>
              <a:rPr lang="en-US" altLang="zh-TW" sz="2800" dirty="0" smtClean="0">
                <a:solidFill>
                  <a:srgbClr val="0000CC"/>
                </a:solidFill>
              </a:rPr>
            </a:br>
            <a:r>
              <a:rPr lang="zh-TW" altLang="en-US" sz="2800" dirty="0" smtClean="0"/>
              <a:t>也可以進入</a:t>
            </a:r>
            <a:r>
              <a:rPr lang="en-US" altLang="zh-TW" sz="2800" dirty="0" smtClean="0"/>
              <a:t>PQ</a:t>
            </a:r>
            <a:r>
              <a:rPr lang="zh-TW" altLang="en-US" sz="2800" dirty="0" smtClean="0"/>
              <a:t>資料庫平台進行檢索囉 </a:t>
            </a:r>
            <a:r>
              <a:rPr lang="en-US" altLang="zh-TW" sz="2800" dirty="0" smtClean="0"/>
              <a:t>! </a:t>
            </a:r>
            <a:endParaRPr lang="zh-TW" altLang="en-US" sz="2800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67200" y="4077072"/>
            <a:ext cx="4233863" cy="1631950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提供檢索內容包含各個學科領域超過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億多筆文獻，其中含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百多萬筆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Open Access 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全文內容；不包含索摘文獻、博碩士論文、歷史檔案、部分報紙、第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方資料庫 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: Safari)</a:t>
            </a:r>
          </a:p>
        </p:txBody>
      </p:sp>
    </p:spTree>
    <p:extLst>
      <p:ext uri="{BB962C8B-B14F-4D97-AF65-F5344CB8AC3E}">
        <p14:creationId xmlns:p14="http://schemas.microsoft.com/office/powerpoint/2010/main" val="1889558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0" y="908050"/>
            <a:ext cx="9144000" cy="4839136"/>
            <a:chOff x="0" y="908050"/>
            <a:chExt cx="9144000" cy="483913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050"/>
              <a:ext cx="9144000" cy="483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038" y="908051"/>
              <a:ext cx="2923130" cy="22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7366" y="1424830"/>
            <a:ext cx="4492626" cy="780033"/>
            <a:chOff x="-1098496" y="3394403"/>
            <a:chExt cx="4893835" cy="778872"/>
          </a:xfrm>
        </p:grpSpPr>
        <p:sp>
          <p:nvSpPr>
            <p:cNvPr id="62468" name="Rectangle 24"/>
            <p:cNvSpPr>
              <a:spLocks noChangeArrowheads="1"/>
            </p:cNvSpPr>
            <p:nvPr/>
          </p:nvSpPr>
          <p:spPr bwMode="auto">
            <a:xfrm>
              <a:off x="-1098496" y="3828559"/>
              <a:ext cx="1520974" cy="34471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2469" name="Text Box 25"/>
            <p:cNvSpPr txBox="1">
              <a:spLocks noChangeArrowheads="1"/>
            </p:cNvSpPr>
            <p:nvPr/>
          </p:nvSpPr>
          <p:spPr bwMode="auto">
            <a:xfrm>
              <a:off x="1482748" y="3394403"/>
              <a:ext cx="2312591" cy="70697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2000" dirty="0">
                  <a:latin typeface="微軟正黑體" pitchFamily="34" charset="-120"/>
                  <a:ea typeface="微軟正黑體" pitchFamily="34" charset="-120"/>
                </a:rPr>
                <a:t>可選擇顯示學校訂閱以外的結果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。</a:t>
              </a:r>
            </a:p>
          </p:txBody>
        </p:sp>
        <p:cxnSp>
          <p:nvCxnSpPr>
            <p:cNvPr id="62470" name="AutoShape 26"/>
            <p:cNvCxnSpPr>
              <a:cxnSpLocks noChangeShapeType="1"/>
              <a:stCxn id="62469" idx="1"/>
              <a:endCxn id="62468" idx="3"/>
            </p:cNvCxnSpPr>
            <p:nvPr/>
          </p:nvCxnSpPr>
          <p:spPr bwMode="auto">
            <a:xfrm rot="10800000" flipV="1">
              <a:off x="422478" y="3747889"/>
              <a:ext cx="1060270" cy="25302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26291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3"/>
          <p:cNvSpPr>
            <a:spLocks noGrp="1"/>
          </p:cNvSpPr>
          <p:nvPr>
            <p:ph type="ctrTitle" sz="quarter"/>
          </p:nvPr>
        </p:nvSpPr>
        <p:spPr>
          <a:xfrm>
            <a:off x="684213" y="1557338"/>
            <a:ext cx="7772400" cy="914400"/>
          </a:xfrm>
        </p:spPr>
        <p:txBody>
          <a:bodyPr/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謝謝指教！</a:t>
            </a:r>
          </a:p>
        </p:txBody>
      </p:sp>
      <p:pic>
        <p:nvPicPr>
          <p:cNvPr id="2765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65625"/>
            <a:ext cx="3352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684213" y="5233988"/>
            <a:ext cx="8153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台北總公司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】110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台北市和平東路三段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電話：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(02)2736-1058  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(02)2736-3001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南部辦事處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】710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台南市永康區中華路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425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(06)302-5369    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(06)302-5427 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網址：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www.tbmc.com.tw   E-mail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info@tbmc.com.tw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Music Periodicals Database </a:t>
            </a:r>
            <a:endParaRPr lang="zh-TW" altLang="en-US" sz="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5800" y="1423988"/>
            <a:ext cx="8134672" cy="4648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330+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全文期刊，其中有</a:t>
            </a:r>
            <a:r>
              <a:rPr lang="en-US" altLang="zh-TW" dirty="0" smtClean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dirty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種期刊回溯至創刊號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，著名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刊名如下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British Journal of Music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Education(2001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迄今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delay 1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year)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American Music Review (1971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迄今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Early Music History(2001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迄今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delay 1 year)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Eighteenth-Century Music(2004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迄今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delay 1 year)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Folk Music Journal(2001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迄今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Notes - Quarterly Journal of the Music Library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Association(1934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迄今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endParaRPr lang="zh-TW" altLang="en-US" sz="2000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8DC1B0-E532-42A6-9F52-B5D8ADEEED0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3881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423988"/>
            <a:ext cx="5757863" cy="564852"/>
          </a:xfrm>
        </p:spPr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學科主題涵蓋範圍：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Music Periodicals Database 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87273" y="1941802"/>
            <a:ext cx="3300904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古典音樂與歌劇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爵士樂與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藍調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搖滾、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靈魂樂與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嘻哈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民俗音樂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音樂產業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79555" y="1941802"/>
            <a:ext cx="2069797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錄音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民族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音樂教育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音樂療法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樂器</a:t>
            </a:r>
          </a:p>
          <a:p>
            <a:pPr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8519" y="4365104"/>
            <a:ext cx="813593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p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提供交叉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可與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JSTOR Music Archive Collection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 Muse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全文期刊做交叉連結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8DC1B0-E532-42A6-9F52-B5D8ADEEED0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565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915400" cy="576064"/>
          </a:xfrm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rgbClr val="C00000"/>
                </a:solidFill>
              </a:rPr>
              <a:t>案例示範</a:t>
            </a:r>
          </a:p>
        </p:txBody>
      </p:sp>
      <p:sp>
        <p:nvSpPr>
          <p:cNvPr id="2048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920880" cy="312310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近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年各界吹起元宇宙風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，虛擬演出隨之而生，然則實體表演帶給觀眾的震撼仍不容小覷。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今年六月，百老匯經典長壽音樂劇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獅子王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再度來台演出，以多達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箱大貨櫃的精緻佈景道具、耗時一週搭設的劇院音場與華麗的視覺特效，打造栩栩如生的非洲大地舞台，帶給觀眾聽覺與視覺的饗宴，更創下巡演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49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場的驚人紀錄。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相關新聞：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hlinkClick r:id="rId2"/>
              </a:rPr>
              <a:t>《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  <a:hlinkClick r:id="rId2"/>
              </a:rPr>
              <a:t>獅子王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hlinkClick r:id="rId2"/>
              </a:rPr>
              <a:t>》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  <a:hlinkClick r:id="rId2"/>
              </a:rPr>
              <a:t>百老匯音樂劇全台演出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hlinkClick r:id="rId2"/>
              </a:rPr>
              <a:t>49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  <a:hlinkClick r:id="rId2"/>
              </a:rPr>
              <a:t>場破紀錄！台詞藏台灣專屬驚喜、經典歌曲全部重現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8DC1B0-E532-42A6-9F52-B5D8ADEEED0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1026" name="Picture 2" descr="《獅子王》百老匯音樂劇全台演出49場破紀錄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25002"/>
            <a:ext cx="2809190" cy="18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67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14288" y="877798"/>
            <a:ext cx="9158288" cy="2209955"/>
            <a:chOff x="-14288" y="877798"/>
            <a:chExt cx="9158288" cy="220995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8" y="877798"/>
              <a:ext cx="9158288" cy="220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32" y="908720"/>
              <a:ext cx="3007088" cy="11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288" y="2642466"/>
            <a:ext cx="9158288" cy="42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65100" y="116632"/>
            <a:ext cx="87503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與百老匯</a:t>
            </a:r>
            <a:r>
              <a:rPr lang="en-US" altLang="zh-TW" sz="3600" b="1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(Broadway)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</a:t>
            </a:r>
            <a:endParaRPr lang="zh-TW" altLang="en-US" sz="2800" dirty="0">
              <a:solidFill>
                <a:srgbClr val="606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1547664" y="1374760"/>
            <a:ext cx="5741988" cy="1118136"/>
            <a:chOff x="1161266" y="1614765"/>
            <a:chExt cx="5740950" cy="1118387"/>
          </a:xfrm>
        </p:grpSpPr>
        <p:grpSp>
          <p:nvGrpSpPr>
            <p:cNvPr id="11279" name="群組 23"/>
            <p:cNvGrpSpPr>
              <a:grpSpLocks/>
            </p:cNvGrpSpPr>
            <p:nvPr/>
          </p:nvGrpSpPr>
          <p:grpSpPr bwMode="auto">
            <a:xfrm>
              <a:off x="1292526" y="1614765"/>
              <a:ext cx="5609690" cy="1118387"/>
              <a:chOff x="463750" y="1382317"/>
              <a:chExt cx="5609690" cy="1118557"/>
            </a:xfrm>
          </p:grpSpPr>
          <p:cxnSp>
            <p:nvCxnSpPr>
              <p:cNvPr id="11281" name="直線單箭頭接點 25"/>
              <p:cNvCxnSpPr>
                <a:cxnSpLocks noChangeShapeType="1"/>
                <a:stCxn id="11282" idx="1"/>
                <a:endCxn id="11283" idx="3"/>
              </p:cNvCxnSpPr>
              <p:nvPr/>
            </p:nvCxnSpPr>
            <p:spPr bwMode="auto">
              <a:xfrm flipH="1">
                <a:off x="1293061" y="1736299"/>
                <a:ext cx="867984" cy="583212"/>
              </a:xfrm>
              <a:prstGeom prst="straightConnector1">
                <a:avLst/>
              </a:prstGeom>
              <a:noFill/>
              <a:ln w="38100" algn="ctr">
                <a:solidFill>
                  <a:srgbClr val="CC092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82" name="文字方塊 12"/>
              <p:cNvSpPr txBox="1">
                <a:spLocks noChangeArrowheads="1"/>
              </p:cNvSpPr>
              <p:nvPr/>
            </p:nvSpPr>
            <p:spPr bwMode="auto">
              <a:xfrm>
                <a:off x="2161045" y="1382317"/>
                <a:ext cx="3912395" cy="7079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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itchFamily="2" charset="2"/>
                  <a:buChar char="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透過關鍵字欄位，將所要檢索的關鍵字輸入此欄位。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283" name="矩形 27"/>
              <p:cNvSpPr>
                <a:spLocks noChangeArrowheads="1"/>
              </p:cNvSpPr>
              <p:nvPr/>
            </p:nvSpPr>
            <p:spPr bwMode="auto">
              <a:xfrm>
                <a:off x="463750" y="2138147"/>
                <a:ext cx="829311" cy="362727"/>
              </a:xfrm>
              <a:prstGeom prst="rect">
                <a:avLst/>
              </a:prstGeom>
              <a:noFill/>
              <a:ln w="38100" algn="ctr">
                <a:solidFill>
                  <a:srgbClr val="CC09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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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itchFamily="2" charset="2"/>
                  <a:buChar char="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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1280" name="矩形 24"/>
            <p:cNvSpPr>
              <a:spLocks noChangeArrowheads="1"/>
            </p:cNvSpPr>
            <p:nvPr/>
          </p:nvSpPr>
          <p:spPr bwMode="auto">
            <a:xfrm>
              <a:off x="1161266" y="2009053"/>
              <a:ext cx="366939" cy="218624"/>
            </a:xfrm>
            <a:prstGeom prst="rect">
              <a:avLst/>
            </a:prstGeom>
            <a:noFill/>
            <a:ln w="38100" algn="ctr">
              <a:solidFill>
                <a:srgbClr val="CC092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>
                <a:ea typeface="新細明體" pitchFamily="18" charset="-120"/>
              </a:endParaRPr>
            </a:p>
          </p:txBody>
        </p:sp>
      </p:grp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-14288" y="3060700"/>
            <a:ext cx="5527676" cy="3792539"/>
            <a:chOff x="-369440" y="68434"/>
            <a:chExt cx="5526783" cy="3794057"/>
          </a:xfrm>
        </p:grpSpPr>
        <p:cxnSp>
          <p:nvCxnSpPr>
            <p:cNvPr id="11276" name="直線單箭頭接點 20"/>
            <p:cNvCxnSpPr>
              <a:cxnSpLocks noChangeShapeType="1"/>
              <a:stCxn id="11277" idx="1"/>
              <a:endCxn id="11278" idx="0"/>
            </p:cNvCxnSpPr>
            <p:nvPr/>
          </p:nvCxnSpPr>
          <p:spPr bwMode="auto">
            <a:xfrm flipH="1">
              <a:off x="339974" y="422496"/>
              <a:ext cx="904974" cy="125637"/>
            </a:xfrm>
            <a:prstGeom prst="straightConnector1">
              <a:avLst/>
            </a:prstGeom>
            <a:noFill/>
            <a:ln w="38100" algn="ctr">
              <a:solidFill>
                <a:srgbClr val="CC092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7" name="文字方塊 12"/>
            <p:cNvSpPr txBox="1">
              <a:spLocks noChangeArrowheads="1"/>
            </p:cNvSpPr>
            <p:nvPr/>
          </p:nvSpPr>
          <p:spPr bwMode="auto">
            <a:xfrm>
              <a:off x="1244948" y="68434"/>
              <a:ext cx="3912395" cy="7081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檢索功能篩選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可選擇來源類型、出版日期、主題等。</a:t>
              </a:r>
            </a:p>
          </p:txBody>
        </p:sp>
        <p:sp>
          <p:nvSpPr>
            <p:cNvPr id="11278" name="矩形 22"/>
            <p:cNvSpPr>
              <a:spLocks noChangeArrowheads="1"/>
            </p:cNvSpPr>
            <p:nvPr/>
          </p:nvSpPr>
          <p:spPr bwMode="auto">
            <a:xfrm>
              <a:off x="-369440" y="548133"/>
              <a:ext cx="1418828" cy="3314358"/>
            </a:xfrm>
            <a:prstGeom prst="rect">
              <a:avLst/>
            </a:prstGeom>
            <a:noFill/>
            <a:ln w="38100" algn="ctr">
              <a:solidFill>
                <a:srgbClr val="CC092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>
                <a:ea typeface="新細明體" pitchFamily="18" charset="-12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1639253" y="3861048"/>
            <a:ext cx="7182889" cy="808662"/>
            <a:chOff x="-462978" y="797896"/>
            <a:chExt cx="5927590" cy="809499"/>
          </a:xfrm>
        </p:grpSpPr>
        <p:cxnSp>
          <p:nvCxnSpPr>
            <p:cNvPr id="11273" name="直線單箭頭接點 17"/>
            <p:cNvCxnSpPr>
              <a:cxnSpLocks noChangeShapeType="1"/>
              <a:stCxn id="11274" idx="1"/>
              <a:endCxn id="11275" idx="0"/>
            </p:cNvCxnSpPr>
            <p:nvPr/>
          </p:nvCxnSpPr>
          <p:spPr bwMode="auto">
            <a:xfrm flipH="1">
              <a:off x="-220708" y="1151981"/>
              <a:ext cx="466020" cy="150492"/>
            </a:xfrm>
            <a:prstGeom prst="straightConnector1">
              <a:avLst/>
            </a:prstGeom>
            <a:noFill/>
            <a:ln w="38100" algn="ctr">
              <a:solidFill>
                <a:srgbClr val="CC092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4" name="文字方塊 12"/>
            <p:cNvSpPr txBox="1">
              <a:spLocks noChangeArrowheads="1"/>
            </p:cNvSpPr>
            <p:nvPr/>
          </p:nvSpPr>
          <p:spPr bwMode="auto">
            <a:xfrm>
              <a:off x="245312" y="797896"/>
              <a:ext cx="5219300" cy="70816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游標移至該項目，即會出現「</a:t>
              </a:r>
              <a:r>
                <a:rPr lang="en-US" altLang="zh-TW" sz="2000" dirty="0">
                  <a:latin typeface="+mn-lt"/>
                  <a:ea typeface="微軟正黑體" panose="020B0604030504040204" pitchFamily="34" charset="-120"/>
                </a:rPr>
                <a:t>Quick look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」，點擊後可查看摘要。</a:t>
              </a:r>
              <a:endParaRPr kumimoji="1"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75" name="矩形 19"/>
            <p:cNvSpPr>
              <a:spLocks noChangeArrowheads="1"/>
            </p:cNvSpPr>
            <p:nvPr/>
          </p:nvSpPr>
          <p:spPr bwMode="auto">
            <a:xfrm>
              <a:off x="-462978" y="1302473"/>
              <a:ext cx="484540" cy="304922"/>
            </a:xfrm>
            <a:prstGeom prst="rect">
              <a:avLst/>
            </a:prstGeom>
            <a:noFill/>
            <a:ln w="38100" algn="ctr">
              <a:solidFill>
                <a:srgbClr val="CC092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>
                <a:ea typeface="新細明體" pitchFamily="18" charset="-120"/>
              </a:endParaRPr>
            </a:p>
          </p:txBody>
        </p:sp>
      </p:grp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336" y="4659686"/>
            <a:ext cx="5773831" cy="187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16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8067" y="908050"/>
            <a:ext cx="9198580" cy="4656809"/>
            <a:chOff x="-18067" y="908050"/>
            <a:chExt cx="9198580" cy="46568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67" y="908050"/>
              <a:ext cx="9198580" cy="465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6" y="1855265"/>
              <a:ext cx="1412792" cy="12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345976"/>
            <a:ext cx="7162800" cy="562744"/>
          </a:xfrm>
        </p:spPr>
        <p:txBody>
          <a:bodyPr/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zh-TW" altLang="en-US" sz="36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5640" y="3065184"/>
            <a:ext cx="236826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CC092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提供翻譯功能，可翻譯成</a:t>
            </a:r>
            <a:r>
              <a:rPr kumimoji="0" lang="zh-TW" altLang="en-US" sz="2000" dirty="0">
                <a:solidFill>
                  <a:srgbClr val="CC092F"/>
                </a:solidFill>
                <a:latin typeface="微軟正黑體" pitchFamily="34" charset="-120"/>
                <a:ea typeface="微軟正黑體" pitchFamily="34" charset="-120"/>
              </a:rPr>
              <a:t>繁簡體中文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kumimoji="0" lang="en-US" altLang="zh-TW" sz="2000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種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語言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19672" y="2054586"/>
            <a:ext cx="1800200" cy="36630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0" lang="zh-TW" altLang="en-US" sz="2000" dirty="0">
              <a:ea typeface="標楷體" pitchFamily="65" charset="-120"/>
            </a:endParaRPr>
          </a:p>
        </p:txBody>
      </p:sp>
      <p:cxnSp>
        <p:nvCxnSpPr>
          <p:cNvPr id="8" name="直線單箭頭接點 7"/>
          <p:cNvCxnSpPr>
            <a:stCxn id="6" idx="2"/>
            <a:endCxn id="5" idx="0"/>
          </p:cNvCxnSpPr>
          <p:nvPr/>
        </p:nvCxnSpPr>
        <p:spPr>
          <a:xfrm>
            <a:off x="2519772" y="2420887"/>
            <a:ext cx="0" cy="6442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 bwMode="auto">
          <a:xfrm>
            <a:off x="7812360" y="1340768"/>
            <a:ext cx="1368152" cy="4320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83768" y="1141293"/>
            <a:ext cx="403244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提供全文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下載、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引用 、 電子郵件 、列印、儲存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功能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單箭頭接點 15"/>
          <p:cNvCxnSpPr>
            <a:stCxn id="14" idx="1"/>
            <a:endCxn id="15" idx="3"/>
          </p:cNvCxnSpPr>
          <p:nvPr/>
        </p:nvCxnSpPr>
        <p:spPr>
          <a:xfrm flipH="1">
            <a:off x="6516216" y="1556792"/>
            <a:ext cx="129614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948264" y="4786938"/>
            <a:ext cx="2131182" cy="777921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zh-TW" altLang="en-US"/>
          </a:p>
        </p:txBody>
      </p:sp>
      <p:cxnSp>
        <p:nvCxnSpPr>
          <p:cNvPr id="19" name="直線單箭頭接點 18"/>
          <p:cNvCxnSpPr>
            <a:stCxn id="20" idx="3"/>
          </p:cNvCxnSpPr>
          <p:nvPr/>
        </p:nvCxnSpPr>
        <p:spPr>
          <a:xfrm>
            <a:off x="5739229" y="5142086"/>
            <a:ext cx="1209818" cy="14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707904" y="4911253"/>
            <a:ext cx="203132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相關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主題建議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948264" y="1988840"/>
            <a:ext cx="2131183" cy="2664296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zh-TW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995936" y="2603519"/>
            <a:ext cx="265573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相關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文章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建議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6" name="肘形接點 25"/>
          <p:cNvCxnSpPr>
            <a:stCxn id="22" idx="2"/>
          </p:cNvCxnSpPr>
          <p:nvPr/>
        </p:nvCxnSpPr>
        <p:spPr bwMode="auto">
          <a:xfrm rot="16200000" flipH="1">
            <a:off x="5794882" y="2594104"/>
            <a:ext cx="682304" cy="1624464"/>
          </a:xfrm>
          <a:prstGeom prst="bentConnector2">
            <a:avLst/>
          </a:prstGeom>
          <a:ln w="3810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29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371600" y="54864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kumimoji="0" lang="zh-TW" altLang="zh-TW" sz="1200">
              <a:ea typeface="MS PGothic" pitchFamily="34" charset="-128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809836" y="2967335"/>
            <a:ext cx="7524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5400" b="1" dirty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PQ</a:t>
            </a:r>
            <a:r>
              <a:rPr kumimoji="0" lang="zh-TW" altLang="en-US" sz="5400" b="1" dirty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kumimoji="0" lang="zh-TW" altLang="en-US" sz="5400" b="1" dirty="0" smtClean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檢索功能</a:t>
            </a:r>
            <a:r>
              <a:rPr kumimoji="0" lang="en-US" altLang="zh-TW" sz="5400" b="1" dirty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kumimoji="0" lang="zh-TW" altLang="en-US" sz="5400" b="1" dirty="0">
                <a:solidFill>
                  <a:srgbClr val="CC09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52AA1-0802-4BE7-97F1-74E7828EDD0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747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622" y="908050"/>
            <a:ext cx="9144622" cy="4808123"/>
            <a:chOff x="-622" y="908050"/>
            <a:chExt cx="9144622" cy="480812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" y="908050"/>
              <a:ext cx="9144622" cy="480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950567"/>
              <a:ext cx="2304256" cy="7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390182"/>
              <a:ext cx="1152128" cy="11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978709" y="262389"/>
            <a:ext cx="7186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TW" sz="3600" b="1" dirty="0">
                <a:solidFill>
                  <a:srgbClr val="C00000"/>
                </a:solidFill>
                <a:ea typeface="新細明體" charset="-120"/>
              </a:rPr>
              <a:t>Music Periodicals Database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Arial"/>
                <a:ea typeface="微軟正黑體" panose="020B0604030504040204" pitchFamily="34" charset="-120"/>
              </a:rPr>
              <a:t>首頁</a:t>
            </a:r>
            <a:endParaRPr kumimoji="0" lang="en-US" altLang="zh-TW" sz="3600" b="1" dirty="0">
              <a:solidFill>
                <a:srgbClr val="C00000"/>
              </a:solidFill>
              <a:latin typeface="Arial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632" y="1573830"/>
            <a:ext cx="1800200" cy="3430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172400" y="1988840"/>
            <a:ext cx="792088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558875" y="1957905"/>
            <a:ext cx="801593" cy="3499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語言</a:t>
            </a:r>
            <a:endParaRPr lang="zh-TW" altLang="en-US" sz="1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2" name="直線單箭頭接點 11"/>
          <p:cNvCxnSpPr>
            <a:stCxn id="11" idx="3"/>
            <a:endCxn id="10" idx="1"/>
          </p:cNvCxnSpPr>
          <p:nvPr/>
        </p:nvCxnSpPr>
        <p:spPr>
          <a:xfrm>
            <a:off x="7360468" y="2132856"/>
            <a:ext cx="81193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05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roQuest_Corp_Template_15Oct09 (5)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CC092F"/>
      </a:accent1>
      <a:accent2>
        <a:srgbClr val="6DC6E7"/>
      </a:accent2>
      <a:accent3>
        <a:srgbClr val="FFFFFF"/>
      </a:accent3>
      <a:accent4>
        <a:srgbClr val="2A2A2A"/>
      </a:accent4>
      <a:accent5>
        <a:srgbClr val="E2AAAD"/>
      </a:accent5>
      <a:accent6>
        <a:srgbClr val="62B3D1"/>
      </a:accent6>
      <a:hlink>
        <a:srgbClr val="B5BF00"/>
      </a:hlink>
      <a:folHlink>
        <a:srgbClr val="FFB60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48589"/>
        </a:dk1>
        <a:lt1>
          <a:srgbClr val="FFFFFF"/>
        </a:lt1>
        <a:dk2>
          <a:srgbClr val="848589"/>
        </a:dk2>
        <a:lt2>
          <a:srgbClr val="808080"/>
        </a:lt2>
        <a:accent1>
          <a:srgbClr val="CC092F"/>
        </a:accent1>
        <a:accent2>
          <a:srgbClr val="6DC6E7"/>
        </a:accent2>
        <a:accent3>
          <a:srgbClr val="FFFFFF"/>
        </a:accent3>
        <a:accent4>
          <a:srgbClr val="707174"/>
        </a:accent4>
        <a:accent5>
          <a:srgbClr val="E2AAAD"/>
        </a:accent5>
        <a:accent6>
          <a:srgbClr val="62B3D1"/>
        </a:accent6>
        <a:hlink>
          <a:srgbClr val="B5BF00"/>
        </a:hlink>
        <a:folHlink>
          <a:srgbClr val="FFB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ProQuest_Corp_Template_15Oct09 (5)</Template>
  <TotalTime>4764</TotalTime>
  <Words>1040</Words>
  <Application>Microsoft Office PowerPoint</Application>
  <PresentationFormat>如螢幕大小 (4:3)</PresentationFormat>
  <Paragraphs>108</Paragraphs>
  <Slides>24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ProQuest_Corp_Template_15Oct09 (5)</vt:lpstr>
      <vt:lpstr>PowerPoint 簡報</vt:lpstr>
      <vt:lpstr>關於Music Periodicals Database </vt:lpstr>
      <vt:lpstr>關於Music Periodicals Database </vt:lpstr>
      <vt:lpstr>關於Music Periodicals Database </vt:lpstr>
      <vt:lpstr>案例示範</vt:lpstr>
      <vt:lpstr>PowerPoint 簡報</vt:lpstr>
      <vt:lpstr>檢索結果</vt:lpstr>
      <vt:lpstr>PowerPoint 簡報</vt:lpstr>
      <vt:lpstr>PowerPoint 簡報</vt:lpstr>
      <vt:lpstr>PowerPoint 簡報</vt:lpstr>
      <vt:lpstr>PowerPoint 簡報</vt:lpstr>
      <vt:lpstr>檢索結果頁面</vt:lpstr>
      <vt:lpstr>PowerPoint 簡報</vt:lpstr>
      <vt:lpstr>PowerPoint 簡報</vt:lpstr>
      <vt:lpstr>PowerPoint 簡報</vt:lpstr>
      <vt:lpstr>參考文件</vt:lpstr>
      <vt:lpstr>PowerPoint 簡報</vt:lpstr>
      <vt:lpstr>PowerPoint 簡報</vt:lpstr>
      <vt:lpstr>實用的個人化技巧</vt:lpstr>
      <vt:lpstr>PowerPoint 簡報</vt:lpstr>
      <vt:lpstr>PowerPoint 簡報</vt:lpstr>
      <vt:lpstr>在學校IP範圍外透過https://www.proquest.com  也可以進入PQ資料庫平台進行檢索囉 ! </vt:lpstr>
      <vt:lpstr>PowerPoint 簡報</vt:lpstr>
      <vt:lpstr>謝謝指教！</vt:lpstr>
    </vt:vector>
  </TitlesOfParts>
  <Company>ProQuest Information &amp; Learning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Kibble</dc:creator>
  <cp:lastModifiedBy>josie</cp:lastModifiedBy>
  <cp:revision>317</cp:revision>
  <dcterms:created xsi:type="dcterms:W3CDTF">2011-09-08T09:38:28Z</dcterms:created>
  <dcterms:modified xsi:type="dcterms:W3CDTF">2022-09-02T09:39:20Z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0x01010089E71814A92E5F45843ED797916526F8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