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6" r:id="rId6"/>
    <p:sldId id="305" r:id="rId7"/>
    <p:sldId id="371" r:id="rId8"/>
    <p:sldId id="356" r:id="rId9"/>
    <p:sldId id="311" r:id="rId10"/>
    <p:sldId id="358" r:id="rId11"/>
    <p:sldId id="359" r:id="rId12"/>
    <p:sldId id="360" r:id="rId13"/>
    <p:sldId id="361" r:id="rId14"/>
    <p:sldId id="369" r:id="rId15"/>
    <p:sldId id="374" r:id="rId16"/>
    <p:sldId id="37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22B0BA9-D154-482E-BC94-30BC75AFEAFC}">
          <p14:sldIdLst>
            <p14:sldId id="256"/>
            <p14:sldId id="296"/>
            <p14:sldId id="305"/>
            <p14:sldId id="371"/>
            <p14:sldId id="356"/>
            <p14:sldId id="311"/>
            <p14:sldId id="358"/>
            <p14:sldId id="359"/>
            <p14:sldId id="360"/>
            <p14:sldId id="361"/>
            <p14:sldId id="369"/>
            <p14:sldId id="374"/>
            <p14:sldId id="3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F1E"/>
    <a:srgbClr val="502D7F"/>
    <a:srgbClr val="834CB1"/>
    <a:srgbClr val="A67DC8"/>
    <a:srgbClr val="FFB60F"/>
    <a:srgbClr val="FF760F"/>
    <a:srgbClr val="008367"/>
    <a:srgbClr val="4BC8B6"/>
    <a:srgbClr val="009974"/>
    <a:srgbClr val="7E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160" autoAdjust="0"/>
  </p:normalViewPr>
  <p:slideViewPr>
    <p:cSldViewPr snapToGrid="0" snapToObjects="1">
      <p:cViewPr>
        <p:scale>
          <a:sx n="80" d="100"/>
          <a:sy n="80" d="100"/>
        </p:scale>
        <p:origin x="-16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F712-D21F-7B45-9535-A50D98A63CF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D5D5-AB9B-224D-8D16-041F03BD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5B3FA-D1CF-9849-9F79-9F7D90A95D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3B01-1251-B743-8067-38DFD1C09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5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912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79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08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7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25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9144000" cy="685800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3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0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90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27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C123-CAAA-40AC-8C53-B4892E12F8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681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2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9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5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0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4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5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9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1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7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1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8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6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4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7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7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8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6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9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6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9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2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97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0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2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2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3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06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33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5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8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18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3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6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1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8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0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1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2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3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4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0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76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857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81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71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88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4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2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5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5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732" r:id="rId3"/>
    <p:sldLayoutId id="2147483733" r:id="rId4"/>
    <p:sldLayoutId id="2147483665" r:id="rId5"/>
    <p:sldLayoutId id="2147483669" r:id="rId6"/>
    <p:sldLayoutId id="2147483684" r:id="rId7"/>
    <p:sldLayoutId id="2147483689" r:id="rId8"/>
    <p:sldLayoutId id="2147483692" r:id="rId9"/>
    <p:sldLayoutId id="2147483693" r:id="rId10"/>
    <p:sldLayoutId id="2147483734" r:id="rId11"/>
    <p:sldLayoutId id="2147483735" r:id="rId12"/>
    <p:sldLayoutId id="2147483675" r:id="rId13"/>
    <p:sldLayoutId id="2147483687" r:id="rId14"/>
    <p:sldLayoutId id="2147483676" r:id="rId15"/>
    <p:sldLayoutId id="2147483677" r:id="rId16"/>
    <p:sldLayoutId id="2147483736" r:id="rId17"/>
    <p:sldLayoutId id="2147483737" r:id="rId18"/>
    <p:sldLayoutId id="2147483661" r:id="rId19"/>
    <p:sldLayoutId id="2147483670" r:id="rId20"/>
    <p:sldLayoutId id="2147483680" r:id="rId21"/>
    <p:sldLayoutId id="2147483686" r:id="rId22"/>
    <p:sldLayoutId id="2147483738" r:id="rId23"/>
    <p:sldLayoutId id="2147483739" r:id="rId24"/>
    <p:sldLayoutId id="2147483694" r:id="rId25"/>
    <p:sldLayoutId id="2147483695" r:id="rId26"/>
    <p:sldLayoutId id="2147483696" r:id="rId27"/>
    <p:sldLayoutId id="2147483697" r:id="rId28"/>
    <p:sldLayoutId id="2147483740" r:id="rId29"/>
    <p:sldLayoutId id="2147483741" r:id="rId30"/>
    <p:sldLayoutId id="2147483698" r:id="rId31"/>
    <p:sldLayoutId id="2147483699" r:id="rId32"/>
    <p:sldLayoutId id="2147483700" r:id="rId33"/>
    <p:sldLayoutId id="2147483701" r:id="rId34"/>
    <p:sldLayoutId id="2147483742" r:id="rId35"/>
    <p:sldLayoutId id="2147483743" r:id="rId36"/>
    <p:sldLayoutId id="2147483662" r:id="rId37"/>
    <p:sldLayoutId id="2147483671" r:id="rId38"/>
    <p:sldLayoutId id="2147483679" r:id="rId39"/>
    <p:sldLayoutId id="2147483685" r:id="rId40"/>
    <p:sldLayoutId id="2147483744" r:id="rId41"/>
    <p:sldLayoutId id="2147483745" r:id="rId42"/>
    <p:sldLayoutId id="2147483702" r:id="rId43"/>
    <p:sldLayoutId id="2147483703" r:id="rId44"/>
    <p:sldLayoutId id="2147483704" r:id="rId45"/>
    <p:sldLayoutId id="2147483705" r:id="rId46"/>
    <p:sldLayoutId id="2147483746" r:id="rId47"/>
    <p:sldLayoutId id="2147483747" r:id="rId48"/>
    <p:sldLayoutId id="2147483664" r:id="rId49"/>
    <p:sldLayoutId id="2147483673" r:id="rId50"/>
    <p:sldLayoutId id="2147483681" r:id="rId51"/>
    <p:sldLayoutId id="2147483688" r:id="rId52"/>
    <p:sldLayoutId id="2147483748" r:id="rId53"/>
    <p:sldLayoutId id="2147483749" r:id="rId54"/>
    <p:sldLayoutId id="2147483706" r:id="rId55"/>
    <p:sldLayoutId id="2147483707" r:id="rId56"/>
    <p:sldLayoutId id="2147483708" r:id="rId57"/>
    <p:sldLayoutId id="2147483709" r:id="rId58"/>
    <p:sldLayoutId id="2147483750" r:id="rId59"/>
    <p:sldLayoutId id="2147483751" r:id="rId60"/>
    <p:sldLayoutId id="2147483663" r:id="rId61"/>
    <p:sldLayoutId id="2147483672" r:id="rId62"/>
    <p:sldLayoutId id="2147483683" r:id="rId63"/>
    <p:sldLayoutId id="2147483691" r:id="rId64"/>
    <p:sldLayoutId id="2147483752" r:id="rId65"/>
    <p:sldLayoutId id="2147483753" r:id="rId66"/>
    <p:sldLayoutId id="2147483718" r:id="rId67"/>
    <p:sldLayoutId id="2147483719" r:id="rId68"/>
    <p:sldLayoutId id="2147483720" r:id="rId69"/>
    <p:sldLayoutId id="2147483721" r:id="rId70"/>
    <p:sldLayoutId id="2147483754" r:id="rId71"/>
    <p:sldLayoutId id="2147483755" r:id="rId72"/>
    <p:sldLayoutId id="2147483722" r:id="rId73"/>
    <p:sldLayoutId id="2147483723" r:id="rId74"/>
    <p:sldLayoutId id="2147483724" r:id="rId75"/>
    <p:sldLayoutId id="2147483725" r:id="rId76"/>
    <p:sldLayoutId id="2147483756" r:id="rId77"/>
    <p:sldLayoutId id="2147483757" r:id="rId78"/>
    <p:sldLayoutId id="2147483726" r:id="rId79"/>
    <p:sldLayoutId id="2147483727" r:id="rId80"/>
    <p:sldLayoutId id="2147483728" r:id="rId81"/>
    <p:sldLayoutId id="2147483729" r:id="rId82"/>
    <p:sldLayoutId id="2147483758" r:id="rId83"/>
    <p:sldLayoutId id="2147483759" r:id="rId84"/>
    <p:sldLayoutId id="2147483660" r:id="rId85"/>
    <p:sldLayoutId id="2147483667" r:id="rId86"/>
    <p:sldLayoutId id="2147483682" r:id="rId87"/>
    <p:sldLayoutId id="2147483690" r:id="rId88"/>
    <p:sldLayoutId id="2147483760" r:id="rId89"/>
    <p:sldLayoutId id="2147483761" r:id="rId90"/>
    <p:sldLayoutId id="2147483710" r:id="rId91"/>
    <p:sldLayoutId id="2147483711" r:id="rId92"/>
    <p:sldLayoutId id="2147483712" r:id="rId93"/>
    <p:sldLayoutId id="2147483713" r:id="rId94"/>
    <p:sldLayoutId id="2147483762" r:id="rId95"/>
    <p:sldLayoutId id="2147483763" r:id="rId96"/>
    <p:sldLayoutId id="2147483714" r:id="rId97"/>
    <p:sldLayoutId id="2147483715" r:id="rId98"/>
    <p:sldLayoutId id="2147483716" r:id="rId99"/>
    <p:sldLayoutId id="2147483717" r:id="rId100"/>
    <p:sldLayoutId id="2147483650" r:id="rId101"/>
    <p:sldLayoutId id="2147483730" r:id="rId102"/>
    <p:sldLayoutId id="2147483731" r:id="rId103"/>
    <p:sldLayoutId id="2147483674" r:id="rId104"/>
    <p:sldLayoutId id="2147483652" r:id="rId105"/>
    <p:sldLayoutId id="2147483666" r:id="rId106"/>
    <p:sldLayoutId id="2147483654" r:id="rId107"/>
    <p:sldLayoutId id="2147483657" r:id="rId108"/>
    <p:sldLayoutId id="2147483764" r:id="rId10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3" y="901990"/>
            <a:ext cx="7886413" cy="56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4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.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瀏覽功能</a:t>
            </a:r>
            <a:endParaRPr lang="zh-TW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3859482" y="1864426"/>
            <a:ext cx="5047012" cy="66501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作者瀏覽功能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可依據文學時期、文學運動、作者名稱，進行瀏覽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09758" y="1679760"/>
            <a:ext cx="56204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2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304800" y="-138938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FF0000"/>
                </a:solidFill>
                <a:latin typeface="+mj-ea"/>
              </a:rPr>
              <a:t>關於我的檢索</a:t>
            </a:r>
            <a:endParaRPr lang="en-US" altLang="zh-TW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1547636"/>
            <a:ext cx="8382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p"/>
            </a:pPr>
            <a:r>
              <a:rPr lang="zh-TW" altLang="en-US" dirty="0">
                <a:ea typeface="新細明體" pitchFamily="18" charset="-120"/>
              </a:rPr>
              <a:t>建立帳戶，需在學校</a:t>
            </a:r>
            <a:r>
              <a:rPr lang="en-US" altLang="zh-TW" dirty="0">
                <a:ea typeface="新細明體" pitchFamily="18" charset="-120"/>
              </a:rPr>
              <a:t>IP</a:t>
            </a:r>
            <a:r>
              <a:rPr lang="zh-TW" altLang="en-US" dirty="0">
                <a:ea typeface="新細明體" pitchFamily="18" charset="-120"/>
              </a:rPr>
              <a:t>範圍內建立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p"/>
            </a:pPr>
            <a:r>
              <a:rPr lang="zh-TW" altLang="en-US" dirty="0">
                <a:ea typeface="新細明體" pitchFamily="18" charset="-120"/>
              </a:rPr>
              <a:t>單個</a:t>
            </a:r>
            <a:r>
              <a:rPr lang="en-US" altLang="zh-TW" dirty="0">
                <a:ea typeface="新細明體" pitchFamily="18" charset="-120"/>
              </a:rPr>
              <a:t>email</a:t>
            </a:r>
            <a:r>
              <a:rPr lang="zh-TW" altLang="en-US" dirty="0">
                <a:ea typeface="新細明體" pitchFamily="18" charset="-120"/>
              </a:rPr>
              <a:t>可建立多個帳號，只需更換</a:t>
            </a:r>
            <a:r>
              <a:rPr lang="en-US" altLang="zh-TW" dirty="0">
                <a:ea typeface="新細明體" pitchFamily="18" charset="-120"/>
              </a:rPr>
              <a:t>username</a:t>
            </a:r>
            <a:r>
              <a:rPr lang="zh-TW" altLang="en-US" dirty="0">
                <a:ea typeface="新細明體" pitchFamily="18" charset="-120"/>
              </a:rPr>
              <a:t>即可</a:t>
            </a:r>
            <a:endParaRPr lang="en-US" altLang="zh-TW" dirty="0"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p"/>
            </a:pPr>
            <a:r>
              <a:rPr lang="zh-TW" altLang="en-US" dirty="0">
                <a:ea typeface="新細明體" pitchFamily="18" charset="-120"/>
              </a:rPr>
              <a:t>「我的檢索」帳戶所產生之使用統計，將併入各校之使用統計中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p"/>
            </a:pPr>
            <a:r>
              <a:rPr lang="zh-TW" altLang="en-US" dirty="0">
                <a:ea typeface="新細明體" pitchFamily="18" charset="-120"/>
              </a:rPr>
              <a:t>「我的檢索」帳戶，不透過</a:t>
            </a:r>
            <a:r>
              <a:rPr lang="en-US" altLang="zh-TW" dirty="0">
                <a:ea typeface="新細明體" pitchFamily="18" charset="-120"/>
              </a:rPr>
              <a:t>ProQuest</a:t>
            </a:r>
            <a:r>
              <a:rPr lang="zh-TW" altLang="en-US" dirty="0">
                <a:ea typeface="新細明體" pitchFamily="18" charset="-120"/>
              </a:rPr>
              <a:t>新介面管理平台管理</a:t>
            </a:r>
          </a:p>
        </p:txBody>
      </p:sp>
    </p:spTree>
    <p:extLst>
      <p:ext uri="{BB962C8B-B14F-4D97-AF65-F5344CB8AC3E}">
        <p14:creationId xmlns:p14="http://schemas.microsoft.com/office/powerpoint/2010/main" val="11943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80975" y="978540"/>
            <a:ext cx="8234363" cy="5310187"/>
            <a:chOff x="9465696" y="1059656"/>
            <a:chExt cx="8234363" cy="5310187"/>
          </a:xfrm>
        </p:grpSpPr>
        <p:pic>
          <p:nvPicPr>
            <p:cNvPr id="64514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696" y="1059656"/>
              <a:ext cx="8234363" cy="531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696" y="1341915"/>
              <a:ext cx="8234363" cy="855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7948" y="1341915"/>
              <a:ext cx="1009991" cy="855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0" descr="PQ_hea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4613"/>
            <a:ext cx="7162800" cy="1066801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我的檢索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申請帳號</a:t>
            </a:r>
            <a:endParaRPr lang="en-US" altLang="zh-TW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64516" name="Up Arrow 25"/>
          <p:cNvSpPr>
            <a:spLocks noChangeArrowheads="1"/>
          </p:cNvSpPr>
          <p:nvPr/>
        </p:nvSpPr>
        <p:spPr bwMode="auto">
          <a:xfrm rot="-5400000">
            <a:off x="56356" y="5849144"/>
            <a:ext cx="573088" cy="685800"/>
          </a:xfrm>
          <a:prstGeom prst="upArrow">
            <a:avLst>
              <a:gd name="adj1" fmla="val 50000"/>
              <a:gd name="adj2" fmla="val 499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>
              <a:ea typeface="新細明體" pitchFamily="18" charset="-12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327075" y="948050"/>
            <a:ext cx="1054925" cy="30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ea typeface="新細明體" pitchFamily="18" charset="-120"/>
            </a:endParaRPr>
          </a:p>
        </p:txBody>
      </p:sp>
      <p:cxnSp>
        <p:nvCxnSpPr>
          <p:cNvPr id="10" name="肘形接點 9"/>
          <p:cNvCxnSpPr>
            <a:cxnSpLocks noChangeShapeType="1"/>
          </p:cNvCxnSpPr>
          <p:nvPr/>
        </p:nvCxnSpPr>
        <p:spPr bwMode="auto">
          <a:xfrm rot="16200000" flipH="1">
            <a:off x="7740650" y="684525"/>
            <a:ext cx="407988" cy="17303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2868613" y="193988"/>
            <a:ext cx="5514975" cy="1973262"/>
            <a:chOff x="7314980" y="5357916"/>
            <a:chExt cx="6951630" cy="1772031"/>
          </a:xfrm>
        </p:grpSpPr>
        <p:sp>
          <p:nvSpPr>
            <p:cNvPr id="64528" name="Up Arrow 25"/>
            <p:cNvSpPr>
              <a:spLocks noChangeArrowheads="1"/>
            </p:cNvSpPr>
            <p:nvPr/>
          </p:nvSpPr>
          <p:spPr bwMode="auto">
            <a:xfrm rot="-5400000">
              <a:off x="7162873" y="6520421"/>
              <a:ext cx="761633" cy="45742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1078945" y="5357916"/>
              <a:ext cx="3187665" cy="359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b="1" dirty="0">
                  <a:solidFill>
                    <a:srgbClr val="CC092F"/>
                  </a:solidFill>
                  <a:ea typeface="新細明體" pitchFamily="18" charset="-120"/>
                </a:rPr>
                <a:t>1.</a:t>
              </a:r>
              <a:r>
                <a:rPr lang="en-US" altLang="zh-TW" sz="2000" dirty="0">
                  <a:ea typeface="新細明體" pitchFamily="18" charset="-120"/>
                </a:rPr>
                <a:t> </a:t>
              </a:r>
              <a:r>
                <a:rPr lang="zh-TW" altLang="en-US" sz="2000" dirty="0">
                  <a:ea typeface="新細明體" pitchFamily="18" charset="-120"/>
                </a:rPr>
                <a:t>點選「我的檢索」</a:t>
              </a:r>
              <a:endParaRPr lang="en-US" altLang="zh-TW" sz="2000" dirty="0">
                <a:ea typeface="新細明體" pitchFamily="18" charset="-120"/>
              </a:endParaRPr>
            </a:p>
          </p:txBody>
        </p:sp>
      </p:grp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293538" y="3585025"/>
            <a:ext cx="1098550" cy="1841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ea typeface="新細明體" pitchFamily="18" charset="-120"/>
            </a:endParaRPr>
          </a:p>
        </p:txBody>
      </p:sp>
      <p:cxnSp>
        <p:nvCxnSpPr>
          <p:cNvPr id="33" name="AutoShape 9"/>
          <p:cNvCxnSpPr>
            <a:cxnSpLocks noChangeShapeType="1"/>
            <a:stCxn id="31" idx="3"/>
          </p:cNvCxnSpPr>
          <p:nvPr/>
        </p:nvCxnSpPr>
        <p:spPr bwMode="auto">
          <a:xfrm>
            <a:off x="5392088" y="3677100"/>
            <a:ext cx="323850" cy="342900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130025" y="3845375"/>
            <a:ext cx="362267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000" b="1" dirty="0">
                <a:solidFill>
                  <a:srgbClr val="CC092F"/>
                </a:solidFill>
                <a:ea typeface="新細明體" pitchFamily="18" charset="-120"/>
              </a:rPr>
              <a:t>2.</a:t>
            </a:r>
            <a:r>
              <a:rPr lang="en-US" altLang="zh-TW" sz="2000" dirty="0">
                <a:ea typeface="新細明體" pitchFamily="18" charset="-120"/>
              </a:rPr>
              <a:t> </a:t>
            </a:r>
            <a:r>
              <a:rPr lang="zh-TW" altLang="en-US" sz="2000" dirty="0">
                <a:ea typeface="新細明體" pitchFamily="18" charset="-120"/>
              </a:rPr>
              <a:t>點選建立「我的檢索」帳戶</a:t>
            </a:r>
            <a:endParaRPr lang="en-US" altLang="zh-TW" sz="2000" dirty="0">
              <a:ea typeface="新細明體" pitchFamily="18" charset="-120"/>
            </a:endParaRPr>
          </a:p>
        </p:txBody>
      </p: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82" y="857250"/>
            <a:ext cx="4438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103300" y="4600575"/>
            <a:ext cx="4261874" cy="7334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ea typeface="新細明體" pitchFamily="18" charset="-120"/>
            </a:endParaRPr>
          </a:p>
        </p:txBody>
      </p: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-287993" y="5194300"/>
            <a:ext cx="6967538" cy="2436813"/>
            <a:chOff x="7314980" y="4942352"/>
            <a:chExt cx="8783124" cy="2187595"/>
          </a:xfrm>
          <a:solidFill>
            <a:schemeClr val="bg1"/>
          </a:solidFill>
        </p:grpSpPr>
        <p:sp>
          <p:nvSpPr>
            <p:cNvPr id="64526" name="Up Arrow 25"/>
            <p:cNvSpPr>
              <a:spLocks noChangeArrowheads="1"/>
            </p:cNvSpPr>
            <p:nvPr/>
          </p:nvSpPr>
          <p:spPr bwMode="auto">
            <a:xfrm rot="-5400000">
              <a:off x="7162873" y="6520421"/>
              <a:ext cx="761633" cy="457420"/>
            </a:xfrm>
            <a:prstGeom prst="upArrow">
              <a:avLst>
                <a:gd name="adj1" fmla="val 50000"/>
                <a:gd name="adj2" fmla="val 50000"/>
              </a:avLst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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zh-TW">
                <a:ea typeface="新細明體" pitchFamily="18" charset="-120"/>
              </a:endParaRP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11889648" y="4942352"/>
              <a:ext cx="4208456" cy="91209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b="1" dirty="0">
                  <a:solidFill>
                    <a:srgbClr val="CC092F"/>
                  </a:solidFill>
                  <a:ea typeface="新細明體" pitchFamily="18" charset="-120"/>
                </a:rPr>
                <a:t>3. </a:t>
              </a:r>
              <a:r>
                <a:rPr lang="zh-TW" altLang="en-US" sz="2000" dirty="0">
                  <a:ea typeface="新細明體" pitchFamily="18" charset="-120"/>
                </a:rPr>
                <a:t>填寫所有空白欄位以建立帳號， 如學校使用</a:t>
              </a:r>
              <a:r>
                <a:rPr lang="en-US" altLang="zh-TW" sz="2000" dirty="0" err="1">
                  <a:ea typeface="新細明體" pitchFamily="18" charset="-120"/>
                </a:rPr>
                <a:t>RefWorks</a:t>
              </a:r>
              <a:r>
                <a:rPr lang="zh-TW" altLang="en-US" sz="2000" dirty="0">
                  <a:ea typeface="新細明體" pitchFamily="18" charset="-120"/>
                </a:rPr>
                <a:t>，可在此設定連結</a:t>
              </a:r>
              <a:endParaRPr lang="en-US" altLang="zh-TW" sz="2000" dirty="0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6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41067" y="3267780"/>
            <a:ext cx="7772400" cy="1429138"/>
          </a:xfrm>
        </p:spPr>
        <p:txBody>
          <a:bodyPr/>
          <a:lstStyle/>
          <a:p>
            <a:r>
              <a:rPr lang="zh-TW" altLang="en-US" dirty="0" smtClean="0"/>
              <a:t>歡迎指教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841067" y="5001168"/>
            <a:ext cx="7772400" cy="4758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zh-TW" altLang="en-US" sz="2800" b="1" dirty="0">
              <a:latin typeface="標楷體" pitchFamily="65" charset="-120"/>
            </a:endParaRPr>
          </a:p>
          <a:p>
            <a:pPr marL="0" indent="0">
              <a:buNone/>
            </a:pPr>
            <a:endParaRPr lang="en-GB" altLang="zh-TW" b="1" dirty="0">
              <a:latin typeface="Arial" charset="0"/>
              <a:ea typeface="新細明體" pitchFamily="18" charset="-120"/>
            </a:endParaRPr>
          </a:p>
          <a:p>
            <a:pPr algn="ctr">
              <a:spcBef>
                <a:spcPct val="50000"/>
              </a:spcBef>
            </a:pPr>
            <a:endParaRPr kumimoji="1" lang="en-US" altLang="zh-TW" sz="9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en-US" altLang="zh-TW" sz="9600" b="1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kumimoji="1" lang="zh-TW" altLang="en-US" sz="9600" b="1" dirty="0" smtClean="0">
                <a:latin typeface="Arial" charset="0"/>
              </a:rPr>
              <a:t>漢珍臺</a:t>
            </a:r>
            <a:r>
              <a:rPr kumimoji="1" lang="zh-TW" altLang="en-US" sz="9600" b="1" dirty="0">
                <a:latin typeface="Arial" charset="0"/>
              </a:rPr>
              <a:t>北總公司：</a:t>
            </a:r>
            <a:r>
              <a:rPr kumimoji="1" lang="en-US" altLang="zh-TW" sz="9600" b="1" dirty="0">
                <a:latin typeface="Arial" charset="0"/>
              </a:rPr>
              <a:t>02-2736-1058</a:t>
            </a:r>
          </a:p>
          <a:p>
            <a:pPr algn="ctr">
              <a:spcBef>
                <a:spcPct val="50000"/>
              </a:spcBef>
            </a:pPr>
            <a:r>
              <a:rPr kumimoji="1" lang="zh-TW" altLang="en-US" sz="9600" b="1" dirty="0">
                <a:latin typeface="Arial" charset="0"/>
              </a:rPr>
              <a:t>台南辦事處：</a:t>
            </a:r>
            <a:r>
              <a:rPr kumimoji="1" lang="en-US" altLang="zh-TW" sz="9600" b="1" dirty="0">
                <a:latin typeface="Arial" charset="0"/>
              </a:rPr>
              <a:t>06-302-5369</a:t>
            </a:r>
          </a:p>
          <a:p>
            <a:endParaRPr lang="zh-TW" altLang="en-US" sz="9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0" y="6592888"/>
            <a:ext cx="2133600" cy="255587"/>
          </a:xfrm>
        </p:spPr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2888"/>
            <a:ext cx="2133600" cy="255587"/>
          </a:xfrm>
        </p:spPr>
        <p:txBody>
          <a:bodyPr/>
          <a:lstStyle/>
          <a:p>
            <a:fld id="{FD79F44C-B0A7-3A42-A98F-236C7051F6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altLang="zh-TW" dirty="0" smtClean="0"/>
              <a:t>LITERATURE </a:t>
            </a:r>
            <a:r>
              <a:rPr lang="en-US" altLang="zh-TW" dirty="0"/>
              <a:t>Online </a:t>
            </a:r>
            <a:br>
              <a:rPr lang="en-US" altLang="zh-TW" dirty="0"/>
            </a:br>
            <a:r>
              <a:rPr lang="en-US" altLang="zh-TW" sz="9600" dirty="0"/>
              <a:t/>
            </a:r>
            <a:br>
              <a:rPr lang="en-US" altLang="zh-TW" sz="9600" dirty="0"/>
            </a:br>
            <a:endParaRPr lang="en-US" sz="1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新平台</a:t>
            </a:r>
            <a:r>
              <a:rPr lang="zh-TW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操作說明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內容大綱</a:t>
            </a:r>
            <a:endParaRPr lang="en-US" altLang="zh-TW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HK" b="1" dirty="0"/>
          </a:p>
          <a:p>
            <a:pPr marL="0" indent="0">
              <a:buNone/>
            </a:pPr>
            <a:r>
              <a:rPr lang="zh-TW" altLang="en-US" sz="2400" b="1" dirty="0" smtClean="0">
                <a:latin typeface="+mn-ea"/>
              </a:rPr>
              <a:t>          </a:t>
            </a:r>
            <a:r>
              <a:rPr lang="en-US" altLang="zh-TW" sz="2400" b="1" dirty="0" smtClean="0">
                <a:latin typeface="+mn-ea"/>
              </a:rPr>
              <a:t>1.</a:t>
            </a:r>
            <a:r>
              <a:rPr lang="zh-TW" altLang="en-US" sz="2400" b="1" dirty="0" smtClean="0">
                <a:latin typeface="+mn-ea"/>
              </a:rPr>
              <a:t>關鍵字基本檢索</a:t>
            </a:r>
            <a:endParaRPr lang="en-US" altLang="zh-TW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+mn-ea"/>
              </a:rPr>
              <a:t>          </a:t>
            </a:r>
            <a:r>
              <a:rPr lang="en-US" altLang="zh-TW" sz="2400" b="1" dirty="0" smtClean="0">
                <a:latin typeface="+mn-ea"/>
              </a:rPr>
              <a:t>2</a:t>
            </a:r>
            <a:r>
              <a:rPr lang="en-US" altLang="zh-TW" sz="2400" b="1" dirty="0" smtClean="0">
                <a:latin typeface="+mn-ea"/>
              </a:rPr>
              <a:t>.</a:t>
            </a:r>
            <a:r>
              <a:rPr lang="zh-TW" altLang="en-US" sz="2400" b="1" dirty="0" smtClean="0">
                <a:latin typeface="+mn-ea"/>
              </a:rPr>
              <a:t>進階檢索</a:t>
            </a:r>
            <a:endParaRPr lang="en-US" altLang="zh-TW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+mn-ea"/>
              </a:rPr>
              <a:t>          </a:t>
            </a:r>
            <a:r>
              <a:rPr lang="en-US" altLang="zh-TW" sz="2400" b="1" dirty="0" smtClean="0">
                <a:latin typeface="+mn-ea"/>
              </a:rPr>
              <a:t>3</a:t>
            </a:r>
            <a:r>
              <a:rPr lang="en-US" altLang="zh-TW" sz="2400" b="1" dirty="0" smtClean="0">
                <a:latin typeface="+mn-ea"/>
              </a:rPr>
              <a:t>.</a:t>
            </a:r>
            <a:r>
              <a:rPr lang="zh-TW" altLang="en-US" sz="2400" b="1" dirty="0" smtClean="0">
                <a:latin typeface="+mn-ea"/>
              </a:rPr>
              <a:t>出版物</a:t>
            </a:r>
            <a:r>
              <a:rPr lang="zh-TW" altLang="en-US" sz="2400" b="1" dirty="0" smtClean="0">
                <a:latin typeface="+mn-ea"/>
              </a:rPr>
              <a:t>檢索</a:t>
            </a:r>
            <a:endParaRPr lang="en-US" altLang="zh-TW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+mn-ea"/>
              </a:rPr>
              <a:t>          </a:t>
            </a:r>
            <a:r>
              <a:rPr lang="en-US" altLang="zh-TW" sz="2400" b="1" dirty="0" smtClean="0">
                <a:latin typeface="+mn-ea"/>
              </a:rPr>
              <a:t>4</a:t>
            </a:r>
            <a:r>
              <a:rPr lang="en-US" altLang="zh-TW" sz="2400" b="1" dirty="0" smtClean="0">
                <a:latin typeface="+mn-ea"/>
              </a:rPr>
              <a:t>.</a:t>
            </a:r>
            <a:r>
              <a:rPr lang="zh-TW" altLang="en-US" sz="2400" b="1" dirty="0" smtClean="0">
                <a:latin typeface="+mn-ea"/>
              </a:rPr>
              <a:t>作者瀏覽功能</a:t>
            </a:r>
            <a:endParaRPr lang="en-US" altLang="zh-TW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+mn-ea"/>
              </a:rPr>
              <a:t> </a:t>
            </a:r>
            <a:r>
              <a:rPr lang="zh-TW" altLang="en-US" sz="2400" b="1" dirty="0" smtClean="0">
                <a:latin typeface="+mn-ea"/>
              </a:rPr>
              <a:t>         </a:t>
            </a:r>
            <a:r>
              <a:rPr lang="en-US" altLang="zh-TW" sz="2400" b="1" dirty="0" smtClean="0">
                <a:latin typeface="+mn-ea"/>
              </a:rPr>
              <a:t>5.</a:t>
            </a:r>
            <a:r>
              <a:rPr lang="zh-TW" altLang="en-US" sz="2400" b="1" dirty="0" smtClean="0">
                <a:latin typeface="+mn-ea"/>
              </a:rPr>
              <a:t>關於我</a:t>
            </a:r>
            <a:r>
              <a:rPr lang="zh-TW" altLang="en-US" sz="2400" b="1" dirty="0">
                <a:latin typeface="+mn-ea"/>
              </a:rPr>
              <a:t>的檢索</a:t>
            </a:r>
            <a:endParaRPr lang="en-US" altLang="zh-TW" sz="2400" b="1" dirty="0">
              <a:latin typeface="+mn-ea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1. 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</a:rPr>
              <a:t>基本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檢索</a:t>
            </a:r>
            <a:endParaRPr lang="zh-TW" altLang="en-US" sz="32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7" y="793657"/>
            <a:ext cx="7935931" cy="58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966176" y="2719450"/>
            <a:ext cx="3220868" cy="498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930082" y="2406317"/>
            <a:ext cx="1408916" cy="2062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97937" y="3218212"/>
            <a:ext cx="7559064" cy="4297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85" y="3671756"/>
            <a:ext cx="1160187" cy="28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930082" y="1731669"/>
            <a:ext cx="370511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除基本檢索外，檢索方式可分為以評論、原著、作者個人檔案與參考作品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檢索結果分類篩選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44064" y="947492"/>
            <a:ext cx="8876551" cy="6358601"/>
            <a:chOff x="4156364" y="0"/>
            <a:chExt cx="8876551" cy="63586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64" y="0"/>
              <a:ext cx="8876551" cy="635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275117" y="3963072"/>
              <a:ext cx="1923802" cy="18320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5470170" y="2381291"/>
              <a:ext cx="819794" cy="14742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99" y="2530774"/>
            <a:ext cx="5078236" cy="79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852493"/>
            <a:ext cx="7189787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.</a:t>
            </a:r>
            <a:r>
              <a:rPr lang="zh-TW" altLang="en-US" sz="3200" b="1" dirty="0">
                <a:solidFill>
                  <a:srgbClr val="FF0000"/>
                </a:solidFill>
              </a:rPr>
              <a:t>進階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檢索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05837" y="2219489"/>
            <a:ext cx="20602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檢索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直接輸入作者姓名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412284" y="3019003"/>
            <a:ext cx="463918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558613" y="2542654"/>
            <a:ext cx="524434" cy="382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732392" y="1850158"/>
            <a:ext cx="93512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71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7" y="1134025"/>
            <a:ext cx="8774118" cy="521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作者頁面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199" y="1296137"/>
            <a:ext cx="8389917" cy="519966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/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854037" y="3166843"/>
            <a:ext cx="34111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列出資料庫收錄該作者所有作品，可直接連結至作品頁面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838202" y="3830382"/>
            <a:ext cx="368135" cy="42751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747658" y="693580"/>
            <a:ext cx="1600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作者背景介紹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6648421" y="1151233"/>
            <a:ext cx="307168" cy="52905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419601" y="1680289"/>
            <a:ext cx="3648524" cy="2238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94007" y="4328126"/>
            <a:ext cx="4266118" cy="2238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9" y="1015585"/>
            <a:ext cx="7879314" cy="55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3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.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</a:rPr>
              <a:t>出版物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</a:rPr>
              <a:t>檢索</a:t>
            </a:r>
            <a:endParaRPr lang="zh-TW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81204" y="1841873"/>
            <a:ext cx="60261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9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0" y="1027878"/>
            <a:ext cx="8170223" cy="55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檢索結果頁面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945573" y="2244433"/>
            <a:ext cx="3288476" cy="110440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檢索結果將資料庫中所有相關的作品依照類型列出，可點選所需的內容閱讀。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517" y="3538847"/>
            <a:ext cx="1816925" cy="153191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2277664" y="2796635"/>
            <a:ext cx="667909" cy="647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Use xmlns="c7ab01ff-3193-4584-9467-5690f0e866f2">External/Customer-Facing</Use>
    <Doc_x0020_Type xmlns="c7ab01ff-3193-4584-9467-5690f0e866f2">Customer Presentation</Doc_x0020_Type>
    <Product xmlns="c7ab01ff-3193-4584-9467-5690f0e866f2">
      <Value>Trench Journals and Unit Magazines of the First World War</Value>
    </Produc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0DA403AE60045AA46F5E258AF9825" ma:contentTypeVersion="7" ma:contentTypeDescription="Create a new document." ma:contentTypeScope="" ma:versionID="784a1aabc5437e300aceec10f1c87b43">
  <xsd:schema xmlns:xsd="http://www.w3.org/2001/XMLSchema" xmlns:p="http://schemas.microsoft.com/office/2006/metadata/properties" xmlns:ns2="c7ab01ff-3193-4584-9467-5690f0e866f2" targetNamespace="http://schemas.microsoft.com/office/2006/metadata/properties" ma:root="true" ma:fieldsID="fa2e3a99e8c5e76f3ea2c6eda2413613" ns2:_="">
    <xsd:import namespace="c7ab01ff-3193-4584-9467-5690f0e866f2"/>
    <xsd:element name="properties">
      <xsd:complexType>
        <xsd:sequence>
          <xsd:element name="documentManagement">
            <xsd:complexType>
              <xsd:all>
                <xsd:element ref="ns2:Use" minOccurs="0"/>
                <xsd:element ref="ns2:Doc_x0020_Type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7ab01ff-3193-4584-9467-5690f0e866f2" elementFormDefault="qualified">
    <xsd:import namespace="http://schemas.microsoft.com/office/2006/documentManagement/types"/>
    <xsd:element name="Use" ma:index="2" nillable="true" ma:displayName="Use" ma:format="RadioButtons" ma:internalName="Use">
      <xsd:simpleType>
        <xsd:restriction base="dms:Choice">
          <xsd:enumeration value="Internal Use Only"/>
          <xsd:enumeration value="External/Customer-Facing"/>
          <xsd:enumeration value="External/Customer-Facing -- with restrictions"/>
        </xsd:restriction>
      </xsd:simpleType>
    </xsd:element>
    <xsd:element name="Doc_x0020_Type" ma:index="3" nillable="true" ma:displayName="Doc Type" ma:format="RadioButtons" ma:internalName="Doc_x0020_Type">
      <xsd:simpleType>
        <xsd:restriction base="dms:Choice">
          <xsd:enumeration value="At-A-Glance"/>
          <xsd:enumeration value="Competitive Analysis"/>
          <xsd:enumeration value="Customer Analysis"/>
          <xsd:enumeration value="Customer Communication"/>
          <xsd:enumeration value="Customer Presentation"/>
          <xsd:enumeration value="Customer Webinar Information"/>
          <xsd:enumeration value="Datasheet/Collection Detail"/>
          <xsd:enumeration value="FAQ"/>
          <xsd:enumeration value="Market Intelligence"/>
          <xsd:enumeration value="News &amp; Updates"/>
          <xsd:enumeration value="Pipeline"/>
          <xsd:enumeration value="Positioning"/>
          <xsd:enumeration value="Pricing"/>
          <xsd:enumeration value="Process Documents"/>
          <xsd:enumeration value="Product Promotion"/>
          <xsd:enumeration value="Product Review/Award"/>
          <xsd:enumeration value="Sales Tool"/>
          <xsd:enumeration value="Sales Tool (ebrary)"/>
          <xsd:enumeration value="Sales Tool (SerSol)"/>
          <xsd:enumeration value="Training or Demo"/>
          <xsd:enumeration value="OTHER"/>
        </xsd:restriction>
      </xsd:simpleType>
    </xsd:element>
    <xsd:element name="Product" ma:index="4" nillable="true" ma:displayName="Product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360 Core"/>
                    <xsd:enumeration value="360 Counter"/>
                    <xsd:enumeration value="360 Link"/>
                    <xsd:enumeration value="360 MARC Updates"/>
                    <xsd:enumeration value="360 Resource Manager"/>
                    <xsd:enumeration value="360 Search"/>
                    <xsd:enumeration value="ABI/INFORM"/>
                    <xsd:enumeration value="Acta Sanctorum"/>
                    <xsd:enumeration value="African American Biographical Database"/>
                    <xsd:enumeration value="AGRICOLA"/>
                    <xsd:enumeration value="Alt-PressWatch"/>
                    <xsd:enumeration value="Alumni Access"/>
                    <xsd:enumeration value="American Periodical Series (APS) &amp; American Periodicals from the Center for Research Libraries"/>
                    <xsd:enumeration value="Ancestry Library Edition"/>
                    <xsd:enumeration value="Annual Register"/>
                    <xsd:enumeration value="APA PsycINFO"/>
                    <xsd:enumeration value="Applied Social Sciences Index and Abstracts (ASSIA)"/>
                    <xsd:enumeration value="AquaBrowser"/>
                    <xsd:enumeration value="Archive Finder"/>
                    <xsd:enumeration value="Art &amp; Architecture Archive"/>
                    <xsd:enumeration value="Art Theorists of the Italian Renaissance"/>
                    <xsd:enumeration value="ARTbibliographies Modern (ABM)"/>
                    <xsd:enumeration value="Arts &amp; Humanities Full Text"/>
                    <xsd:enumeration value="AskZad"/>
                    <xsd:enumeration value="Australian Education Index and British Education Index"/>
                    <xsd:enumeration value="Avery Index to Architectural Periodicals"/>
                    <xsd:enumeration value="Black Abolitionist Papers"/>
                    <xsd:enumeration value="Black Studies Center"/>
                    <xsd:enumeration value="Book Analysis System"/>
                    <xsd:enumeration value="Books in Print"/>
                    <xsd:enumeration value="Bowker"/>
                    <xsd:enumeration value="Bowker Market Research"/>
                    <xsd:enumeration value="British Humanities Index (BHI)"/>
                    <xsd:enumeration value="British Nursing Index"/>
                    <xsd:enumeration value="British Periodicals"/>
                    <xsd:enumeration value="Business: Other (EconLit, Hoover's, Acct &amp; Tax, Asian Business, Banking, Snapshots)"/>
                    <xsd:enumeration value="C19 - The 19th Century Index"/>
                    <xsd:enumeration value="CBCA"/>
                    <xsd:enumeration value="The Cecil Papers"/>
                    <xsd:enumeration value="Colonial State Papers"/>
                    <xsd:enumeration value="ComDisDome"/>
                    <xsd:enumeration value="COS Papers Invited"/>
                    <xsd:enumeration value="CultureGrams"/>
                    <xsd:enumeration value="Design and Applied Arts Index (DAAI)"/>
                    <xsd:enumeration value="Digital National Security Archive (DNSA)"/>
                    <xsd:enumeration value="Digital Sanborn Maps"/>
                    <xsd:enumeration value="Documents on British Policy Overseas (DBPO)"/>
                    <xsd:enumeration value="Early English Books Online (EEBO)"/>
                    <xsd:enumeration value="Early European Books (EEB)"/>
                    <xsd:enumeration value="EBL - Ebook Library"/>
                    <xsd:enumeration value="ebrary - perpetual"/>
                    <xsd:enumeration value="ebrary Academic Complete"/>
                    <xsd:enumeration value="ebrary College Complete"/>
                    <xsd:enumeration value="ebrary for Corporate"/>
                    <xsd:enumeration value="ebrary for Government"/>
                    <xsd:enumeration value="ebrary Packs"/>
                    <xsd:enumeration value="ebrary Public Library Complete"/>
                    <xsd:enumeration value="ebrary Schools and Educators Complete"/>
                    <xsd:enumeration value="eLibrary"/>
                    <xsd:enumeration value="Entertainment Industry Magazine Archive (EIMA)"/>
                    <xsd:enumeration value="ERIC &amp; ProQuest Education Journals"/>
                    <xsd:enumeration value="Ethnic NewsWatch"/>
                    <xsd:enumeration value="European Literature Collections"/>
                    <xsd:enumeration value="Factiva"/>
                    <xsd:enumeration value="FIAF International Index to Film Periodicals"/>
                    <xsd:enumeration value="Film Indexes Online"/>
                    <xsd:enumeration value="FRANCIS"/>
                    <xsd:enumeration value="GenderWatch"/>
                    <xsd:enumeration value="GeoRef"/>
                    <xsd:enumeration value="Gerritsen Collection"/>
                    <xsd:enumeration value="Government Print and Microfilm Collections"/>
                    <xsd:enumeration value="HeritageQuest Online"/>
                    <xsd:enumeration value="Historic Map Works Library Edition"/>
                    <xsd:enumeration value="History Makers"/>
                    <xsd:enumeration value="History Study Center"/>
                    <xsd:enumeration value="House of Commons Parliamentary Papers (HCPP)"/>
                    <xsd:enumeration value="Index Islamicus"/>
                    <xsd:enumeration value="International Bibliography of Art (IBA)"/>
                    <xsd:enumeration value="International Bibliography of the Social Sciences (IBSS)"/>
                    <xsd:enumeration value="International Index to Black Periodicals"/>
                    <xsd:enumeration value="International Index to Music Periodicals (IIMP)"/>
                    <xsd:enumeration value="International Index to Performing Arts (IIPA)"/>
                    <xsd:enumeration value="International Pharmaceutical Abstracts"/>
                    <xsd:enumeration value="Intota"/>
                    <xsd:enumeration value="Intota Assessment"/>
                    <xsd:enumeration value="John Johnson Collection"/>
                    <xsd:enumeration value="KnowledgeWorks"/>
                    <xsd:enumeration value="Library and Information Science Abstracts (LISA)"/>
                    <xsd:enumeration value="Library Thing for Libraries"/>
                    <xsd:enumeration value="Linguistics and Language Behavior Abstracts (LLBA)"/>
                    <xsd:enumeration value="Literature Collections"/>
                    <xsd:enumeration value="Literature Online (LION)"/>
                    <xsd:enumeration value="MEDLINE with Full Text"/>
                    <xsd:enumeration value="MLA International Bibliography"/>
                    <xsd:enumeration value="Monthly Catalog of US Government Publications"/>
                    <xsd:enumeration value="National Technical Information Service (NTIS)"/>
                    <xsd:enumeration value="NewspaperARCHIVE Library Edition"/>
                    <xsd:enumeration value="Nineteenth Century Short Title Catalog"/>
                    <xsd:enumeration value="PAIS"/>
                    <xsd:enumeration value="Paley Centre Seminars"/>
                    <xsd:enumeration value="Patrologia Latina"/>
                    <xsd:enumeration value="Periodicals Archive Online &amp; Periodicals Index Online"/>
                    <xsd:enumeration value="Pharmaceutical News Index"/>
                    <xsd:enumeration value="Philosopher's Index"/>
                    <xsd:enumeration value="Physical Education Index"/>
                    <xsd:enumeration value="PILOTS"/>
                    <xsd:enumeration value="PIN"/>
                    <xsd:enumeration value="Pivot"/>
                    <xsd:enumeration value="PolicyFile"/>
                    <xsd:enumeration value="Polymer Library"/>
                    <xsd:enumeration value="Press Display and ND Press"/>
                    <xsd:enumeration value="PRISMA"/>
                    <xsd:enumeration value="ProQuest Advanced Technologies &amp; Aerospace Collection"/>
                    <xsd:enumeration value="ProQuest African American Heritage"/>
                    <xsd:enumeration value="ProQuest Agricultural Science Collection"/>
                    <xsd:enumeration value="ProQuest Aquatic Science Collection"/>
                    <xsd:enumeration value="ProQuest Art, Design and Architecture Library Collection"/>
                    <xsd:enumeration value="ProQuest Atmospheric Science Collection"/>
                    <xsd:enumeration value="ProQuest Biological Science Collection"/>
                    <xsd:enumeration value="ProQuest Business Collection"/>
                    <xsd:enumeration value="ProQuest Career and Technical Education"/>
                    <xsd:enumeration value="ProQuest Central"/>
                    <xsd:enumeration value="ProQuest Computer Science Collection"/>
                    <xsd:enumeration value="ProQuest Congressional"/>
                    <xsd:enumeration value="ProQuest Congressional Hearings Digital Collection"/>
                    <xsd:enumeration value="ProQuest Congressional Record Permanent Digital Collection"/>
                    <xsd:enumeration value="ProQuest Congressional Research Digital Collection"/>
                    <xsd:enumeration value="ProQuest Criminal Justice"/>
                    <xsd:enumeration value="ProQuest Dialog"/>
                    <xsd:enumeration value="ProQuest Digital Microfilm"/>
                    <xsd:enumeration value="ProQuest Digital U.S. Bills and Resolutions"/>
                    <xsd:enumeration value="ProQuest Discovery"/>
                    <xsd:enumeration value="ProQuest Dissertations Archiving and Access Program (DAAP)"/>
                    <xsd:enumeration value="ProQuest Dissertations &amp; Theses (PQDT)"/>
                    <xsd:enumeration value="ProQuest Dissertations &amp; Theses: UK and Ireland (PQDT: UK&amp;I)"/>
                    <xsd:enumeration value="ProQuest Earth Science Collection"/>
                    <xsd:enumeration value="ProQuest Engineering Collection"/>
                    <xsd:enumeration value="ProQuest Entrepreneurship"/>
                    <xsd:enumeration value="ProQuest Environmental Science Collection"/>
                    <xsd:enumeration value="ProQuest Executive Branch Documents"/>
                    <xsd:enumeration value="ProQuest Family Health"/>
                    <xsd:enumeration value="ProQuest Government Periodical Index"/>
                    <xsd:enumeration value="ProQuest Health &amp; Medical Complete"/>
                    <xsd:enumeration value="ProQuest Health Management"/>
                    <xsd:enumeration value="ProQuest Historical Annual Reports"/>
                    <xsd:enumeration value="ProQuest Historical Newspapers"/>
                    <xsd:enumeration value="ProQuest History Vault"/>
                    <xsd:enumeration value="ProQuest Hospital Collection"/>
                    <xsd:enumeration value="ProQuest Illustrata: Natural Sciences &amp; Technology"/>
                    <xsd:enumeration value="ProQuest Indian Journals"/>
                    <xsd:enumeration value="ProQuest International DataSets"/>
                    <xsd:enumeration value="ProQuest Learning: Literature"/>
                    <xsd:enumeration value="ProQuest Legislative Insight"/>
                    <xsd:enumeration value="ProQuest Legislative Insight – Major Laws"/>
                    <xsd:enumeration value="ProQuest Library Science"/>
                    <xsd:enumeration value="ProQuest Materials Science Collection"/>
                    <xsd:enumeration value="ProQuest Medical Library"/>
                    <xsd:enumeration value="ProQuest Military Collection"/>
                    <xsd:enumeration value="ProQuest Natural Science Collection"/>
                    <xsd:enumeration value="ProQuest Newsstand"/>
                    <xsd:enumeration value="ProQuest Nursing &amp; Allied Health Source"/>
                    <xsd:enumeration value="ProQuest Obituaries"/>
                    <xsd:enumeration value="ProQuest Pharma Collection"/>
                    <xsd:enumeration value="ProQuest Platform Information"/>
                    <xsd:enumeration value="ProQuest Political Science"/>
                    <xsd:enumeration value="ProQuest Politics Collection"/>
                    <xsd:enumeration value="ProQuest Polymer Science Collection"/>
                    <xsd:enumeration value="ProQuest Psychology Journals"/>
                    <xsd:enumeration value="ProQuest Public Health"/>
                    <xsd:enumeration value="ProQuest Religion"/>
                    <xsd:enumeration value="ProQuest Research Library"/>
                    <xsd:enumeration value="ProQuest Research Library Prep"/>
                    <xsd:enumeration value="ProQuest Sanborn Maps Geo Edition"/>
                    <xsd:enumeration value="ProQuest Science Journals"/>
                    <xsd:enumeration value="ProQuest SciTech Collection"/>
                    <xsd:enumeration value="ProQuest Social Science Journals"/>
                    <xsd:enumeration value="ProQuest Social Science Premium Collection"/>
                    <xsd:enumeration value="ProQuest Sociology"/>
                    <xsd:enumeration value="ProQuest Sociology Collection"/>
                    <xsd:enumeration value="ProQuest Statistical Abstracts of the World"/>
                    <xsd:enumeration value="ProQuest Statistical DataSets"/>
                    <xsd:enumeration value="ProQuest Statistical Insight"/>
                    <xsd:enumeration value="ProQuest Technology Collection"/>
                    <xsd:enumeration value="ProQuest U.S. Serial Set Digital Collection"/>
                    <xsd:enumeration value="ProQuest U.S. Serial Set Maps Digital Collection"/>
                    <xsd:enumeration value="PubEasy"/>
                    <xsd:enumeration value="Pubnet"/>
                    <xsd:enumeration value="PubTrack"/>
                    <xsd:enumeration value="Queen Victoria’s Journals"/>
                    <xsd:enumeration value="RefWorks"/>
                    <xsd:enumeration value="RefWorks Flow"/>
                    <xsd:enumeration value="Research Collections (Microfilm)"/>
                    <xsd:enumeration value="Resources for College Libraries"/>
                    <xsd:enumeration value="RILM Abstracts of Music Literature"/>
                    <xsd:enumeration value="Safari Books Online"/>
                    <xsd:enumeration value="Schomburg Studies on the Black Experience"/>
                    <xsd:enumeration value="Science and Technology Resources"/>
                    <xsd:enumeration value="SIRS Discoverer"/>
                    <xsd:enumeration value="SIRS Issues Researcher"/>
                    <xsd:enumeration value="Social Services Abstracts"/>
                    <xsd:enumeration value="Social Science Resources"/>
                    <xsd:enumeration value="Sociological Abstracts"/>
                    <xsd:enumeration value="Statistical Abstract of the United States"/>
                    <xsd:enumeration value="Summon"/>
                    <xsd:enumeration value="Syndetic Solutions"/>
                    <xsd:enumeration value="Trench Journals and Unit Magazines of the First World War"/>
                    <xsd:enumeration value="Udini"/>
                    <xsd:enumeration value="Udini Alumni Access Program"/>
                    <xsd:enumeration value="Ulrichsweb"/>
                    <xsd:enumeration value="Ulrich's SAS"/>
                    <xsd:enumeration value="Ulrich's XML Data Service"/>
                    <xsd:enumeration value="The Vogue Archive"/>
                    <xsd:enumeration value="Voltaire Electronique"/>
                    <xsd:enumeration value="Women’s Wear Daily"/>
                    <xsd:enumeration value="World News Connection"/>
                    <xsd:enumeration value="Worldwide Political Science Abstracts"/>
                    <xsd:enumeration value="Zoological Record Plu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9F9B716-247D-4A47-BE8E-B2E633B563BF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7ab01ff-3193-4584-9467-5690f0e866f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2A9727-42CE-47F1-A3B4-D5F0B15B52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323FE-F752-4D25-9CC8-42B99E8C7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b01ff-3193-4584-9467-5690f0e866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8640</TotalTime>
  <Words>286</Words>
  <Application>Microsoft Office PowerPoint</Application>
  <PresentationFormat>如螢幕大小 (4:3)</PresentationFormat>
  <Paragraphs>64</Paragraphs>
  <Slides>13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Theme</vt:lpstr>
      <vt:lpstr>PowerPoint 簡報</vt:lpstr>
      <vt:lpstr>        LITERATURE Online   </vt:lpstr>
      <vt:lpstr>內容大綱</vt:lpstr>
      <vt:lpstr>1. 基本檢索</vt:lpstr>
      <vt:lpstr>檢索結果分類篩選</vt:lpstr>
      <vt:lpstr>2.進階檢索</vt:lpstr>
      <vt:lpstr>作者頁面</vt:lpstr>
      <vt:lpstr>3.出版物檢索</vt:lpstr>
      <vt:lpstr>檢索結果頁面</vt:lpstr>
      <vt:lpstr>4.瀏覽功能</vt:lpstr>
      <vt:lpstr>PowerPoint 簡報</vt:lpstr>
      <vt:lpstr>我的檢索-申請帳號</vt:lpstr>
      <vt:lpstr>歡迎指教</vt:lpstr>
    </vt:vector>
  </TitlesOfParts>
  <Company>Phire Branding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josie</cp:lastModifiedBy>
  <cp:revision>112</cp:revision>
  <cp:lastPrinted>2014-03-31T02:19:23Z</cp:lastPrinted>
  <dcterms:created xsi:type="dcterms:W3CDTF">2012-06-12T19:28:12Z</dcterms:created>
  <dcterms:modified xsi:type="dcterms:W3CDTF">2019-07-09T07:58:54Z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0x01010025F0DA403AE60045AA46F5E258AF9825</vt:lpwstr>
  </property>
</Properties>
</file>