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15" r:id="rId2"/>
    <p:sldId id="256" r:id="rId3"/>
    <p:sldId id="316" r:id="rId4"/>
    <p:sldId id="261" r:id="rId5"/>
    <p:sldId id="325" r:id="rId6"/>
    <p:sldId id="317" r:id="rId7"/>
    <p:sldId id="305" r:id="rId8"/>
    <p:sldId id="319" r:id="rId9"/>
    <p:sldId id="321" r:id="rId10"/>
    <p:sldId id="322" r:id="rId11"/>
    <p:sldId id="320" r:id="rId12"/>
    <p:sldId id="297" r:id="rId13"/>
    <p:sldId id="296" r:id="rId14"/>
    <p:sldId id="337" r:id="rId15"/>
    <p:sldId id="338" r:id="rId16"/>
    <p:sldId id="339" r:id="rId17"/>
    <p:sldId id="340" r:id="rId18"/>
    <p:sldId id="341" r:id="rId19"/>
    <p:sldId id="342" r:id="rId20"/>
    <p:sldId id="348" r:id="rId21"/>
    <p:sldId id="349" r:id="rId22"/>
    <p:sldId id="344" r:id="rId23"/>
    <p:sldId id="345" r:id="rId24"/>
    <p:sldId id="324" r:id="rId25"/>
  </p:sldIdLst>
  <p:sldSz cx="9144000" cy="5143500" type="screen16x9"/>
  <p:notesSz cx="6858000" cy="9144000"/>
  <p:custDataLst>
    <p:tags r:id="rId28"/>
  </p:custDataLst>
  <p:defaultTextStyle>
    <a:defPPr>
      <a:defRPr lang="zh-CN"/>
    </a:defPPr>
    <a:lvl1pPr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5pPr>
    <a:lvl6pPr marL="2286000" algn="l" defTabSz="914400" rtl="0" eaLnBrk="1" latinLnBrk="0" hangingPunct="1">
      <a:defRPr sz="1300" kern="1200">
        <a:solidFill>
          <a:schemeClr val="tx1"/>
        </a:solidFill>
        <a:latin typeface="Calibri Light" pitchFamily="34" charset="0"/>
        <a:ea typeface="微软雅黑 Light" pitchFamily="34" charset="-122"/>
        <a:cs typeface="+mn-cs"/>
      </a:defRPr>
    </a:lvl6pPr>
    <a:lvl7pPr marL="2743200" algn="l" defTabSz="914400" rtl="0" eaLnBrk="1" latinLnBrk="0" hangingPunct="1">
      <a:defRPr sz="1300" kern="1200">
        <a:solidFill>
          <a:schemeClr val="tx1"/>
        </a:solidFill>
        <a:latin typeface="Calibri Light" pitchFamily="34" charset="0"/>
        <a:ea typeface="微软雅黑 Light" pitchFamily="34" charset="-122"/>
        <a:cs typeface="+mn-cs"/>
      </a:defRPr>
    </a:lvl7pPr>
    <a:lvl8pPr marL="3200400" algn="l" defTabSz="914400" rtl="0" eaLnBrk="1" latinLnBrk="0" hangingPunct="1">
      <a:defRPr sz="1300" kern="1200">
        <a:solidFill>
          <a:schemeClr val="tx1"/>
        </a:solidFill>
        <a:latin typeface="Calibri Light" pitchFamily="34" charset="0"/>
        <a:ea typeface="微软雅黑 Light" pitchFamily="34" charset="-122"/>
        <a:cs typeface="+mn-cs"/>
      </a:defRPr>
    </a:lvl8pPr>
    <a:lvl9pPr marL="3657600" algn="l" defTabSz="914400" rtl="0" eaLnBrk="1" latinLnBrk="0" hangingPunct="1">
      <a:defRPr sz="1300" kern="1200">
        <a:solidFill>
          <a:schemeClr val="tx1"/>
        </a:solidFill>
        <a:latin typeface="Calibri Light" pitchFamily="34" charset="0"/>
        <a:ea typeface="微软雅黑 Light" pitchFamily="34" charset="-122"/>
        <a:cs typeface="+mn-cs"/>
      </a:defRPr>
    </a:lvl9pPr>
  </p:defaultTextStyle>
  <p:extLst>
    <p:ext uri="{EFAFB233-063F-42B5-8137-9DF3F51BA10A}">
      <p15:sldGuideLst xmlns:p15="http://schemas.microsoft.com/office/powerpoint/2012/main">
        <p15:guide id="1" orient="horz" pos="25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8E8E8"/>
    <a:srgbClr val="C51729"/>
    <a:srgbClr val="F397A0"/>
    <a:srgbClr val="6AA8B7"/>
    <a:srgbClr val="E5152E"/>
    <a:srgbClr val="9CD1D0"/>
    <a:srgbClr val="34366E"/>
    <a:srgbClr val="9E0E1F"/>
    <a:srgbClr val="D9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00" autoAdjust="0"/>
  </p:normalViewPr>
  <p:slideViewPr>
    <p:cSldViewPr showGuides="1">
      <p:cViewPr varScale="1">
        <p:scale>
          <a:sx n="110" d="100"/>
          <a:sy n="110" d="100"/>
        </p:scale>
        <p:origin x="864" y="96"/>
      </p:cViewPr>
      <p:guideLst>
        <p:guide orient="horz" pos="259"/>
        <p:guide pos="2880"/>
      </p:guideLst>
    </p:cSldViewPr>
  </p:slideViewPr>
  <p:notesTextViewPr>
    <p:cViewPr>
      <p:scale>
        <a:sx n="1" d="1"/>
        <a:sy n="1" d="1"/>
      </p:scale>
      <p:origin x="0" y="0"/>
    </p:cViewPr>
  </p:notesTextViewPr>
  <p:notesViewPr>
    <p:cSldViewPr showGuides="1">
      <p:cViewPr varScale="1">
        <p:scale>
          <a:sx n="87" d="100"/>
          <a:sy n="87" d="100"/>
        </p:scale>
        <p:origin x="-38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530B2471-4D5E-41EB-A04C-FE289C9CDD14}" type="datetimeFigureOut">
              <a:rPr lang="zh-CN" altLang="en-US"/>
              <a:pPr>
                <a:defRPr/>
              </a:pPr>
              <a:t>2025/10/23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021339D4-6881-4465-95F2-1520BABAB71D}" type="slidenum">
              <a:rPr lang="zh-CN" altLang="en-US"/>
              <a:pPr/>
              <a:t>‹#›</a:t>
            </a:fld>
            <a:endParaRPr lang="zh-CN" altLang="en-US"/>
          </a:p>
        </p:txBody>
      </p:sp>
    </p:spTree>
    <p:extLst>
      <p:ext uri="{BB962C8B-B14F-4D97-AF65-F5344CB8AC3E}">
        <p14:creationId xmlns:p14="http://schemas.microsoft.com/office/powerpoint/2010/main" val="132100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85B303DA-EF11-4DFE-AD07-228A82AD2B56}" type="datetimeFigureOut">
              <a:rPr lang="zh-CN" altLang="en-US"/>
              <a:pPr>
                <a:defRPr/>
              </a:pPr>
              <a:t>2025/10/23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23AF42B2-3A35-4C5C-996D-676666C06C7F}" type="slidenum">
              <a:rPr lang="zh-CN" altLang="en-US"/>
              <a:pPr/>
              <a:t>‹#›</a:t>
            </a:fld>
            <a:endParaRPr lang="zh-CN" altLang="en-US"/>
          </a:p>
        </p:txBody>
      </p:sp>
    </p:spTree>
    <p:extLst>
      <p:ext uri="{BB962C8B-B14F-4D97-AF65-F5344CB8AC3E}">
        <p14:creationId xmlns:p14="http://schemas.microsoft.com/office/powerpoint/2010/main" val="30551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AC66889-D91A-4298-BF41-E0E18135FEA6}" type="slidenum">
              <a:rPr lang="zh-CN" altLang="en-US" sz="1200">
                <a:latin typeface="Calibri" pitchFamily="34" charset="0"/>
                <a:ea typeface="宋体" pitchFamily="2" charset="-122"/>
              </a:rPr>
              <a:pPr/>
              <a:t>1</a:t>
            </a:fld>
            <a:endParaRPr lang="zh-CN" altLang="en-US" sz="1200">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417D653-11DA-40D9-9E27-A719052A8121}" type="slidenum">
              <a:rPr lang="zh-CN" altLang="en-US" sz="1200">
                <a:latin typeface="Calibri" pitchFamily="34" charset="0"/>
                <a:ea typeface="宋体" pitchFamily="2" charset="-122"/>
              </a:rPr>
              <a:pPr/>
              <a:t>10</a:t>
            </a:fld>
            <a:endParaRPr lang="zh-CN" altLang="en-US" sz="1200">
              <a:latin typeface="Calibri"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F0B52C3-6ACC-4D8C-80E1-3BC75F0A72F7}" type="slidenum">
              <a:rPr lang="zh-CN" altLang="en-US" sz="1200">
                <a:latin typeface="Calibri" pitchFamily="34" charset="0"/>
                <a:ea typeface="宋体" pitchFamily="2" charset="-122"/>
              </a:rPr>
              <a:pPr/>
              <a:t>11</a:t>
            </a:fld>
            <a:endParaRPr lang="zh-CN" altLang="en-US" sz="1200">
              <a:latin typeface="Calibri"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46BE76-3953-490E-8B5A-78DB7A42653B}" type="slidenum">
              <a:rPr lang="zh-CN" altLang="en-US" sz="1200">
                <a:latin typeface="Calibri" pitchFamily="34" charset="0"/>
                <a:ea typeface="宋体" pitchFamily="2" charset="-122"/>
              </a:rPr>
              <a:pPr/>
              <a:t>12</a:t>
            </a:fld>
            <a:endParaRPr lang="zh-CN" altLang="en-US" sz="1200">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D879DA5-C124-4B35-AF0A-53CAF3150357}" type="slidenum">
              <a:rPr lang="zh-CN" altLang="en-US" sz="1200">
                <a:latin typeface="Calibri" pitchFamily="34" charset="0"/>
                <a:ea typeface="宋体" pitchFamily="2" charset="-122"/>
              </a:rPr>
              <a:pPr/>
              <a:t>13</a:t>
            </a:fld>
            <a:endParaRPr lang="zh-CN" altLang="en-US" sz="1200">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AE840C6B-2058-4E28-B1F7-231DFEB1CCA4}" type="slidenum">
              <a:rPr lang="zh-CN" altLang="en-US" sz="1200">
                <a:latin typeface="Calibri" pitchFamily="34" charset="0"/>
                <a:ea typeface="宋体" pitchFamily="2" charset="-122"/>
              </a:rPr>
              <a:pPr/>
              <a:t>14</a:t>
            </a:fld>
            <a:endParaRPr lang="zh-CN" altLang="en-US" sz="1200">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64C5AD2-D587-4311-BF5A-1ED38FD5B354}" type="slidenum">
              <a:rPr lang="zh-CN" altLang="en-US" sz="1200">
                <a:latin typeface="Calibri" pitchFamily="34" charset="0"/>
                <a:ea typeface="宋体" pitchFamily="2" charset="-122"/>
              </a:rPr>
              <a:pPr/>
              <a:t>15</a:t>
            </a:fld>
            <a:endParaRPr lang="zh-CN" altLang="en-US" sz="1200">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B344DC67-19F4-44BC-B8D5-F275C1E53A82}" type="slidenum">
              <a:rPr lang="zh-CN" altLang="en-US" sz="1200">
                <a:latin typeface="Calibri" pitchFamily="34" charset="0"/>
                <a:ea typeface="宋体" pitchFamily="2" charset="-122"/>
              </a:rPr>
              <a:pPr/>
              <a:t>16</a:t>
            </a:fld>
            <a:endParaRPr lang="zh-CN" altLang="en-US" sz="1200">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EA75513-BEDB-4898-A719-0D40CD5F49F7}" type="slidenum">
              <a:rPr lang="zh-CN" altLang="en-US" sz="1200">
                <a:latin typeface="Calibri" pitchFamily="34" charset="0"/>
                <a:ea typeface="宋体" pitchFamily="2" charset="-122"/>
              </a:rPr>
              <a:pPr/>
              <a:t>17</a:t>
            </a:fld>
            <a:endParaRPr lang="zh-CN" altLang="en-US" sz="1200">
              <a:latin typeface="Calibri"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6939D2E-E8C9-4B39-862A-CD61BAEE5A29}" type="slidenum">
              <a:rPr lang="zh-CN" altLang="en-US" sz="1200">
                <a:latin typeface="Calibri" pitchFamily="34" charset="0"/>
                <a:ea typeface="宋体" pitchFamily="2" charset="-122"/>
              </a:rPr>
              <a:pPr/>
              <a:t>18</a:t>
            </a:fld>
            <a:endParaRPr lang="zh-CN" altLang="en-US" sz="1200">
              <a:latin typeface="Calibri"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F26843-8A5F-4B14-9695-8833B40E976D}" type="slidenum">
              <a:rPr lang="zh-CN" altLang="en-US" sz="1200">
                <a:latin typeface="Calibri" pitchFamily="34" charset="0"/>
                <a:ea typeface="宋体" pitchFamily="2" charset="-122"/>
              </a:rPr>
              <a:pPr/>
              <a:t>19</a:t>
            </a:fld>
            <a:endParaRPr lang="zh-CN" altLang="en-US" sz="1200">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7F1DF43B-C8D0-4AAC-868A-572D5FA99F9C}" type="slidenum">
              <a:rPr lang="zh-CN" altLang="en-US" sz="1200">
                <a:latin typeface="Calibri" pitchFamily="34" charset="0"/>
                <a:ea typeface="宋体" pitchFamily="2" charset="-122"/>
              </a:rPr>
              <a:pPr/>
              <a:t>2</a:t>
            </a:fld>
            <a:endParaRPr lang="zh-CN" altLang="en-US" sz="1200">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4E75D82-5DCE-4951-A729-39F4A805C145}" type="slidenum">
              <a:rPr lang="zh-CN" altLang="en-US" sz="1200">
                <a:latin typeface="Calibri" pitchFamily="34" charset="0"/>
                <a:ea typeface="宋体" pitchFamily="2" charset="-122"/>
              </a:rPr>
              <a:pPr/>
              <a:t>24</a:t>
            </a:fld>
            <a:endParaRPr lang="zh-CN" altLang="en-US" sz="1200">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512891E-8D90-45D4-B9B2-A3E756EF2741}" type="slidenum">
              <a:rPr lang="zh-CN" altLang="en-US" sz="1200">
                <a:latin typeface="Calibri" pitchFamily="34" charset="0"/>
                <a:ea typeface="宋体" pitchFamily="2" charset="-122"/>
              </a:rPr>
              <a:pPr/>
              <a:t>3</a:t>
            </a:fld>
            <a:endParaRPr lang="zh-CN" altLang="en-US" sz="120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4FCB2CE1-D072-46FE-88A4-99730C78DA04}" type="slidenum">
              <a:rPr lang="zh-CN" altLang="en-US" sz="1200">
                <a:latin typeface="Calibri" pitchFamily="34" charset="0"/>
                <a:ea typeface="宋体" pitchFamily="2" charset="-122"/>
              </a:rPr>
              <a:pPr/>
              <a:t>4</a:t>
            </a:fld>
            <a:endParaRPr lang="zh-CN" altLang="en-US" sz="120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8C422D2-38BC-430D-98B9-AA79B11A1795}" type="slidenum">
              <a:rPr lang="zh-CN" altLang="en-US" sz="1200">
                <a:latin typeface="Calibri" pitchFamily="34" charset="0"/>
                <a:ea typeface="宋体" pitchFamily="2" charset="-122"/>
              </a:rPr>
              <a:pPr/>
              <a:t>5</a:t>
            </a:fld>
            <a:endParaRPr lang="zh-CN" altLang="en-US" sz="120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CFF1571-ED77-4C93-BB10-72670D0A3F43}" type="slidenum">
              <a:rPr lang="zh-CN" altLang="en-US" sz="1200">
                <a:latin typeface="Calibri" pitchFamily="34" charset="0"/>
                <a:ea typeface="宋体" pitchFamily="2" charset="-122"/>
              </a:rPr>
              <a:pPr/>
              <a:t>6</a:t>
            </a:fld>
            <a:endParaRPr lang="zh-CN" altLang="en-US" sz="1200">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61D99FB3-B35F-4564-9216-B7315E8A86AA}" type="slidenum">
              <a:rPr lang="zh-CN" altLang="en-US" sz="1200">
                <a:latin typeface="Calibri" pitchFamily="34" charset="0"/>
                <a:ea typeface="宋体" pitchFamily="2" charset="-122"/>
              </a:rPr>
              <a:pPr/>
              <a:t>7</a:t>
            </a:fld>
            <a:endParaRPr lang="zh-CN" altLang="en-US" sz="120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0906DA2-8AD4-4E7F-B743-2A8DE6B42DF6}" type="slidenum">
              <a:rPr lang="zh-CN" altLang="en-US" sz="1200">
                <a:latin typeface="Calibri" pitchFamily="34" charset="0"/>
                <a:ea typeface="宋体" pitchFamily="2" charset="-122"/>
              </a:rPr>
              <a:pPr/>
              <a:t>8</a:t>
            </a:fld>
            <a:endParaRPr lang="zh-CN" altLang="en-US" sz="1200">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4A91655-D4F6-451D-A14C-F7441699FBB6}" type="slidenum">
              <a:rPr lang="zh-CN" altLang="en-US" sz="1200">
                <a:latin typeface="Calibri" pitchFamily="34" charset="0"/>
                <a:ea typeface="宋体" pitchFamily="2" charset="-122"/>
              </a:rPr>
              <a:pPr/>
              <a:t>9</a:t>
            </a:fld>
            <a:endParaRPr lang="zh-CN" altLang="en-US" sz="1200">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 r x z下载：hrxz.com-标题和内容">
    <p:spTree>
      <p:nvGrpSpPr>
        <p:cNvPr id="1" name=""/>
        <p:cNvGrpSpPr/>
        <p:nvPr/>
      </p:nvGrpSpPr>
      <p:grpSpPr>
        <a:xfrm>
          <a:off x="0" y="0"/>
          <a:ext cx="0" cy="0"/>
          <a:chOff x="0" y="0"/>
          <a:chExt cx="0" cy="0"/>
        </a:xfrm>
      </p:grpSpPr>
      <p:grpSp>
        <p:nvGrpSpPr>
          <p:cNvPr id="2" name="组合 1"/>
          <p:cNvGrpSpPr>
            <a:grpSpLocks/>
          </p:cNvGrpSpPr>
          <p:nvPr userDrawn="1"/>
        </p:nvGrpSpPr>
        <p:grpSpPr bwMode="auto">
          <a:xfrm flipV="1">
            <a:off x="0" y="5056188"/>
            <a:ext cx="9144000" cy="87312"/>
            <a:chOff x="1239791" y="3373704"/>
            <a:chExt cx="5327375" cy="56535"/>
          </a:xfrm>
        </p:grpSpPr>
        <p:sp>
          <p:nvSpPr>
            <p:cNvPr id="3" name="矩形 2"/>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 name="矩形 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extLst>
      <p:ext uri="{BB962C8B-B14F-4D97-AF65-F5344CB8AC3E}">
        <p14:creationId xmlns:p14="http://schemas.microsoft.com/office/powerpoint/2010/main" val="163509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h r x z下载：hrxz.com-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screen">
            <a:extLst>
              <a:ext uri="{28A0092B-C50C-407E-A947-70E740481C1C}">
                <a14:useLocalDpi xmlns:a14="http://schemas.microsoft.com/office/drawing/2010/main"/>
              </a:ext>
            </a:extLst>
          </a:blip>
          <a:srcRect r="-5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32967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 r x z下载：hrxz.com-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4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a:grpSpLocks/>
          </p:cNvGrpSpPr>
          <p:nvPr userDrawn="1"/>
        </p:nvGrpSpPr>
        <p:grpSpPr bwMode="auto">
          <a:xfrm flipV="1">
            <a:off x="0" y="5056188"/>
            <a:ext cx="9144000" cy="87312"/>
            <a:chOff x="1239791" y="3373704"/>
            <a:chExt cx="5327375" cy="56535"/>
          </a:xfrm>
        </p:grpSpPr>
        <p:sp>
          <p:nvSpPr>
            <p:cNvPr id="4" name="矩形 3"/>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8" name="矩形 7"/>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9" name="矩形 8"/>
          <p:cNvSpPr/>
          <p:nvPr userDrawn="1"/>
        </p:nvSpPr>
        <p:spPr>
          <a:xfrm>
            <a:off x="0" y="149225"/>
            <a:ext cx="441325" cy="608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spTree>
    <p:extLst>
      <p:ext uri="{BB962C8B-B14F-4D97-AF65-F5344CB8AC3E}">
        <p14:creationId xmlns:p14="http://schemas.microsoft.com/office/powerpoint/2010/main" val="300569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3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userDrawn="1"/>
        </p:nvSpPr>
        <p:spPr bwMode="auto">
          <a:xfrm>
            <a:off x="0" y="-1588"/>
            <a:ext cx="9144000" cy="5143501"/>
          </a:xfrm>
          <a:prstGeom prst="rect">
            <a:avLst/>
          </a:prstGeom>
          <a:solidFill>
            <a:srgbClr val="000000">
              <a:alpha val="39999"/>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defTabSz="914400"/>
            <a:endParaRPr lang="zh-CN" altLang="en-US">
              <a:solidFill>
                <a:srgbClr val="FFFFFF"/>
              </a:solidFill>
              <a:latin typeface="Arial" pitchFamily="34" charset="0"/>
              <a:ea typeface="微软雅黑" pitchFamily="34" charset="-122"/>
            </a:endParaRPr>
          </a:p>
        </p:txBody>
      </p:sp>
    </p:spTree>
    <p:extLst>
      <p:ext uri="{BB962C8B-B14F-4D97-AF65-F5344CB8AC3E}">
        <p14:creationId xmlns:p14="http://schemas.microsoft.com/office/powerpoint/2010/main" val="711299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85" r:id="rId5"/>
    <p:sldLayoutId id="2147483690" r:id="rId6"/>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2pPr>
      <a:lvl3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3pPr>
      <a:lvl4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4pPr>
      <a:lvl5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5pPr>
      <a:lvl6pPr marL="4572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6pPr>
      <a:lvl7pPr marL="9144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7pPr>
      <a:lvl8pPr marL="13716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8pPr>
      <a:lvl9pPr marL="18288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46.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6.jpg"/><Relationship Id="rId1" Type="http://schemas.openxmlformats.org/officeDocument/2006/relationships/slideLayout" Target="../slideLayouts/slideLayout4.xml"/><Relationship Id="rId5" Type="http://schemas.openxmlformats.org/officeDocument/2006/relationships/image" Target="../media/image57.jpe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29" name="Freeform 10"/>
          <p:cNvSpPr>
            <a:spLocks/>
          </p:cNvSpPr>
          <p:nvPr/>
        </p:nvSpPr>
        <p:spPr bwMode="auto">
          <a:xfrm>
            <a:off x="2441575" y="280988"/>
            <a:ext cx="4244975" cy="4754562"/>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bg1">
              <a:alpha val="20000"/>
            </a:schemeClr>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p:cNvSpPr>
          <p:nvPr/>
        </p:nvSpPr>
        <p:spPr bwMode="auto">
          <a:xfrm>
            <a:off x="2581275" y="446088"/>
            <a:ext cx="3965575" cy="4440237"/>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B0002E"/>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3580606" y="3995430"/>
            <a:ext cx="1966913" cy="35242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800" b="1" dirty="0">
                <a:solidFill>
                  <a:srgbClr val="C51729"/>
                </a:solidFill>
                <a:latin typeface="微軟正黑體" panose="020B0604030504040204" pitchFamily="34" charset="-120"/>
                <a:ea typeface="微軟正黑體" panose="020B0604030504040204" pitchFamily="34" charset="-120"/>
              </a:rPr>
              <a:t>使用手冊</a:t>
            </a:r>
            <a:endParaRPr lang="zh-CN" altLang="en-US" sz="1800" b="1" dirty="0">
              <a:solidFill>
                <a:srgbClr val="C51729"/>
              </a:solidFill>
              <a:latin typeface="微軟正黑體" panose="020B0604030504040204" pitchFamily="34" charset="-120"/>
              <a:ea typeface="微軟正黑體" panose="020B0604030504040204" pitchFamily="34" charset="-120"/>
            </a:endParaRPr>
          </a:p>
        </p:txBody>
      </p:sp>
      <p:grpSp>
        <p:nvGrpSpPr>
          <p:cNvPr id="8198" name="组合 20"/>
          <p:cNvGrpSpPr>
            <a:grpSpLocks/>
          </p:cNvGrpSpPr>
          <p:nvPr/>
        </p:nvGrpSpPr>
        <p:grpSpPr bwMode="auto">
          <a:xfrm flipV="1">
            <a:off x="3372644" y="3823186"/>
            <a:ext cx="2382837" cy="46038"/>
            <a:chOff x="1239791" y="3373704"/>
            <a:chExt cx="5327375" cy="56535"/>
          </a:xfrm>
        </p:grpSpPr>
        <p:sp>
          <p:nvSpPr>
            <p:cNvPr id="22" name="矩形 21"/>
            <p:cNvSpPr/>
            <p:nvPr/>
          </p:nvSpPr>
          <p:spPr>
            <a:xfrm>
              <a:off x="1239791" y="3373704"/>
              <a:ext cx="1068313"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3" name="矩形 22"/>
            <p:cNvSpPr/>
            <p:nvPr/>
          </p:nvSpPr>
          <p:spPr>
            <a:xfrm>
              <a:off x="5498853" y="3373704"/>
              <a:ext cx="1068313"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2304556" y="3373704"/>
              <a:ext cx="1068313"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4434087" y="3373704"/>
              <a:ext cx="1068313"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3369322" y="3373704"/>
              <a:ext cx="1068313"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8" name="文字方塊 7"/>
          <p:cNvSpPr txBox="1"/>
          <p:nvPr/>
        </p:nvSpPr>
        <p:spPr>
          <a:xfrm>
            <a:off x="2502458" y="3435846"/>
            <a:ext cx="4123208" cy="369332"/>
          </a:xfrm>
          <a:prstGeom prst="rect">
            <a:avLst/>
          </a:prstGeom>
          <a:noFill/>
        </p:spPr>
        <p:txBody>
          <a:bodyPr wrap="square">
            <a:spAutoFit/>
          </a:bodyPr>
          <a:lstStyle/>
          <a:p>
            <a:pPr algn="ctr" eaLnBrk="1" fontAlgn="auto" hangingPunct="1">
              <a:spcBef>
                <a:spcPts val="0"/>
              </a:spcBef>
              <a:spcAft>
                <a:spcPts val="0"/>
              </a:spcAft>
              <a:defRPr/>
            </a:pPr>
            <a:r>
              <a:rPr lang="zh-TW" altLang="en-US" sz="1800" spc="-100" dirty="0">
                <a:solidFill>
                  <a:schemeClr val="bg1"/>
                </a:solidFill>
                <a:latin typeface="思源黑體" panose="020B0500000000000000" pitchFamily="34" charset="-120"/>
                <a:ea typeface="思源黑體" panose="020B0500000000000000" pitchFamily="34" charset="-120"/>
              </a:rPr>
              <a:t>哈佛商業評論  全球繁體中文版  資料庫</a:t>
            </a:r>
          </a:p>
        </p:txBody>
      </p:sp>
      <p:pic>
        <p:nvPicPr>
          <p:cNvPr id="9" name="圖片 8" descr="一張含有 文字, 字型, 海報, 圖形 的圖片&#10;&#10;AI 產生的內容可能不正確。">
            <a:extLst>
              <a:ext uri="{FF2B5EF4-FFF2-40B4-BE49-F238E27FC236}">
                <a16:creationId xmlns:a16="http://schemas.microsoft.com/office/drawing/2014/main" id="{3D51F8A4-80BC-FCF6-E82E-92F986C2E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141" y="937389"/>
            <a:ext cx="1873843" cy="249845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190500" y="0"/>
            <a:ext cx="4945063"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任意多边形 11"/>
          <p:cNvSpPr/>
          <p:nvPr/>
        </p:nvSpPr>
        <p:spPr>
          <a:xfrm>
            <a:off x="-19050" y="0"/>
            <a:ext cx="4946650"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rgbClr val="B000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0724" name="文本框 14"/>
          <p:cNvSpPr txBox="1">
            <a:spLocks noChangeArrowheads="1"/>
          </p:cNvSpPr>
          <p:nvPr/>
        </p:nvSpPr>
        <p:spPr bwMode="auto">
          <a:xfrm>
            <a:off x="412750" y="2047875"/>
            <a:ext cx="2946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03.</a:t>
            </a:r>
            <a:r>
              <a:rPr lang="zh-TW" altLang="en-US" sz="2800" b="1" dirty="0">
                <a:solidFill>
                  <a:srgbClr val="FFFFFF"/>
                </a:solidFill>
                <a:latin typeface="微軟正黑體" panose="020B0604030504040204" pitchFamily="34" charset="-120"/>
                <a:ea typeface="微軟正黑體" panose="020B0604030504040204" pitchFamily="34" charset="-120"/>
              </a:rPr>
              <a:t> 平台操作說明</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6"/>
          <p:cNvGrpSpPr>
            <a:grpSpLocks/>
          </p:cNvGrpSpPr>
          <p:nvPr/>
        </p:nvGrpSpPr>
        <p:grpSpPr bwMode="auto">
          <a:xfrm flipV="1">
            <a:off x="0" y="5056188"/>
            <a:ext cx="9144000" cy="87312"/>
            <a:chOff x="1239791" y="3373704"/>
            <a:chExt cx="5327375" cy="56535"/>
          </a:xfrm>
        </p:grpSpPr>
        <p:sp>
          <p:nvSpPr>
            <p:cNvPr id="23" name="矩形 22"/>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7" name="矩形 26"/>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277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60" name="內容版面配置區 2"/>
          <p:cNvSpPr txBox="1">
            <a:spLocks/>
          </p:cNvSpPr>
          <p:nvPr/>
        </p:nvSpPr>
        <p:spPr>
          <a:xfrm>
            <a:off x="450850" y="757238"/>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a:defRPr/>
            </a:pPr>
            <a:r>
              <a:rPr lang="zh-TW" altLang="en-US" sz="1800" b="1" dirty="0">
                <a:latin typeface="微軟正黑體" panose="020B0604030504040204" pitchFamily="34" charset="-120"/>
                <a:ea typeface="微軟正黑體" panose="020B0604030504040204" pitchFamily="34" charset="-120"/>
              </a:rPr>
              <a:t>工具列</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200" dirty="0">
                <a:latin typeface="微軟正黑體" panose="020B0604030504040204" pitchFamily="34" charset="-120"/>
                <a:ea typeface="微軟正黑體" panose="020B0604030504040204" pitchFamily="34" charset="-120"/>
              </a:rPr>
              <a:t>         選擇不同檢索方式</a:t>
            </a:r>
            <a:endParaRPr lang="en-US" altLang="zh-TW" sz="1200" dirty="0">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4F68F5E8-A853-2F10-F5D1-31C5F9F4BE38}"/>
              </a:ext>
            </a:extLst>
          </p:cNvPr>
          <p:cNvGrpSpPr/>
          <p:nvPr/>
        </p:nvGrpSpPr>
        <p:grpSpPr>
          <a:xfrm>
            <a:off x="4518025" y="51470"/>
            <a:ext cx="4510800" cy="1901077"/>
            <a:chOff x="4572000" y="51470"/>
            <a:chExt cx="4456800" cy="1901077"/>
          </a:xfrm>
        </p:grpSpPr>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457"/>
            <a:stretch/>
          </p:blipFill>
          <p:spPr bwMode="auto">
            <a:xfrm>
              <a:off x="4572000" y="51470"/>
              <a:ext cx="4456113" cy="1901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pic>
          <p:nvPicPr>
            <p:cNvPr id="2" name="圖片 1">
              <a:extLst>
                <a:ext uri="{FF2B5EF4-FFF2-40B4-BE49-F238E27FC236}">
                  <a16:creationId xmlns:a16="http://schemas.microsoft.com/office/drawing/2014/main" id="{065A8465-8980-630C-4792-49FFAFEBA2A6}"/>
                </a:ext>
              </a:extLst>
            </p:cNvPr>
            <p:cNvPicPr>
              <a:picLocks noChangeAspect="1"/>
            </p:cNvPicPr>
            <p:nvPr/>
          </p:nvPicPr>
          <p:blipFill>
            <a:blip r:embed="rId4"/>
            <a:stretch>
              <a:fillRect/>
            </a:stretch>
          </p:blipFill>
          <p:spPr>
            <a:xfrm>
              <a:off x="4572000" y="51470"/>
              <a:ext cx="4456800" cy="420408"/>
            </a:xfrm>
            <a:prstGeom prst="rect">
              <a:avLst/>
            </a:prstGeom>
          </p:spPr>
        </p:pic>
      </p:grpSp>
      <p:sp>
        <p:nvSpPr>
          <p:cNvPr id="30" name="內容版面配置區 2"/>
          <p:cNvSpPr txBox="1">
            <a:spLocks/>
          </p:cNvSpPr>
          <p:nvPr/>
        </p:nvSpPr>
        <p:spPr>
          <a:xfrm>
            <a:off x="451812" y="1506798"/>
            <a:ext cx="3786188" cy="74917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2"/>
              <a:defRPr/>
            </a:pPr>
            <a:r>
              <a:rPr lang="zh-TW" altLang="en-US" sz="1800" b="1" dirty="0">
                <a:latin typeface="微軟正黑體" panose="020B0604030504040204" pitchFamily="34" charset="-120"/>
                <a:ea typeface="微軟正黑體" panose="020B0604030504040204" pitchFamily="34" charset="-120"/>
              </a:rPr>
              <a:t>基本檢索</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輸入關鍵字以查詢，新平台提供熱門搜尋關鍵字。</a:t>
            </a:r>
            <a:endParaRPr lang="en-US" altLang="zh-TW" sz="1200" dirty="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a:xfrm>
            <a:off x="441325" y="22559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3"/>
              <a:defRPr/>
            </a:pPr>
            <a:r>
              <a:rPr lang="zh-TW" altLang="en-US" sz="1800" b="1" dirty="0">
                <a:latin typeface="微軟正黑體" panose="020B0604030504040204" pitchFamily="34" charset="-120"/>
                <a:ea typeface="微軟正黑體" panose="020B0604030504040204" pitchFamily="34" charset="-120"/>
              </a:rPr>
              <a:t>最新期刊</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可查看最新一期期刊或直接點選瀏覽焦點文章。</a:t>
            </a:r>
            <a:endParaRPr lang="en-US" altLang="zh-TW" sz="1200" dirty="0">
              <a:latin typeface="微軟正黑體" panose="020B0604030504040204" pitchFamily="34" charset="-120"/>
              <a:ea typeface="微軟正黑體" panose="020B0604030504040204" pitchFamily="34" charset="-120"/>
            </a:endParaRPr>
          </a:p>
        </p:txBody>
      </p:sp>
      <p:sp>
        <p:nvSpPr>
          <p:cNvPr id="40" name="內容版面配置區 2"/>
          <p:cNvSpPr txBox="1">
            <a:spLocks/>
          </p:cNvSpPr>
          <p:nvPr/>
        </p:nvSpPr>
        <p:spPr>
          <a:xfrm>
            <a:off x="441325" y="30047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4"/>
              <a:defRPr/>
            </a:pPr>
            <a:r>
              <a:rPr lang="zh-TW" altLang="en-US" sz="1800" b="1" dirty="0">
                <a:latin typeface="微軟正黑體" panose="020B0604030504040204" pitchFamily="34" charset="-120"/>
                <a:ea typeface="微軟正黑體" panose="020B0604030504040204" pitchFamily="34" charset="-120"/>
              </a:rPr>
              <a:t>熱門文章</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可瀏覽熱門文章、文章題要及影像。</a:t>
            </a:r>
            <a:endParaRPr lang="en-US" altLang="zh-TW" sz="1200" dirty="0">
              <a:latin typeface="微軟正黑體" panose="020B0604030504040204" pitchFamily="34" charset="-120"/>
              <a:ea typeface="微軟正黑體" panose="020B0604030504040204" pitchFamily="34" charset="-120"/>
            </a:endParaRPr>
          </a:p>
        </p:txBody>
      </p:sp>
      <p:sp>
        <p:nvSpPr>
          <p:cNvPr id="41" name="內容版面配置區 2"/>
          <p:cNvSpPr txBox="1">
            <a:spLocks/>
          </p:cNvSpPr>
          <p:nvPr/>
        </p:nvSpPr>
        <p:spPr>
          <a:xfrm>
            <a:off x="441325" y="3753573"/>
            <a:ext cx="3786188" cy="112403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5"/>
              <a:defRPr/>
            </a:pPr>
            <a:r>
              <a:rPr lang="zh-TW" altLang="en-US" sz="1800" b="1" dirty="0">
                <a:latin typeface="微軟正黑體" panose="020B0604030504040204" pitchFamily="34" charset="-120"/>
                <a:ea typeface="微軟正黑體" panose="020B0604030504040204" pitchFamily="34" charset="-120"/>
              </a:rPr>
              <a:t>推薦主題</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依推薦主題瀏覽更多相關文章，可點選更多主題</a:t>
            </a:r>
            <a:endParaRPr lang="en-US" altLang="zh-TW" sz="1200"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   以瀏覽完整主題分類。</a:t>
            </a:r>
            <a:endParaRPr lang="en-US" altLang="zh-TW" sz="1200" dirty="0">
              <a:latin typeface="微軟正黑體" panose="020B0604030504040204" pitchFamily="34" charset="-120"/>
              <a:ea typeface="微軟正黑體" panose="020B0604030504040204" pitchFamily="34" charset="-120"/>
            </a:endParaRPr>
          </a:p>
        </p:txBody>
      </p:sp>
      <p:grpSp>
        <p:nvGrpSpPr>
          <p:cNvPr id="34" name="群組 33"/>
          <p:cNvGrpSpPr>
            <a:grpSpLocks/>
          </p:cNvGrpSpPr>
          <p:nvPr/>
        </p:nvGrpSpPr>
        <p:grpSpPr bwMode="auto">
          <a:xfrm>
            <a:off x="6794698" y="411510"/>
            <a:ext cx="1809750" cy="1224137"/>
            <a:chOff x="5985352" y="656692"/>
            <a:chExt cx="2412268" cy="1633120"/>
          </a:xfrm>
        </p:grpSpPr>
        <p:sp>
          <p:nvSpPr>
            <p:cNvPr id="35" name="矩形 34"/>
            <p:cNvSpPr/>
            <p:nvPr/>
          </p:nvSpPr>
          <p:spPr>
            <a:xfrm>
              <a:off x="5985352" y="838830"/>
              <a:ext cx="2232405" cy="1450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 name="橢圓 35"/>
            <p:cNvSpPr/>
            <p:nvPr/>
          </p:nvSpPr>
          <p:spPr>
            <a:xfrm>
              <a:off x="8037896" y="656692"/>
              <a:ext cx="359724" cy="360040"/>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3</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37" name="群組 36"/>
          <p:cNvGrpSpPr>
            <a:grpSpLocks/>
          </p:cNvGrpSpPr>
          <p:nvPr/>
        </p:nvGrpSpPr>
        <p:grpSpPr bwMode="auto">
          <a:xfrm>
            <a:off x="4438650" y="411510"/>
            <a:ext cx="2295525" cy="1224136"/>
            <a:chOff x="2879812" y="656692"/>
            <a:chExt cx="3060340" cy="1632957"/>
          </a:xfrm>
        </p:grpSpPr>
        <p:sp>
          <p:nvSpPr>
            <p:cNvPr id="38" name="矩形 37"/>
            <p:cNvSpPr/>
            <p:nvPr/>
          </p:nvSpPr>
          <p:spPr>
            <a:xfrm>
              <a:off x="3059708" y="836695"/>
              <a:ext cx="2880444" cy="14529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0" name="橢圓 49"/>
            <p:cNvSpPr/>
            <p:nvPr/>
          </p:nvSpPr>
          <p:spPr>
            <a:xfrm>
              <a:off x="2879812" y="656692"/>
              <a:ext cx="359791" cy="360004"/>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2</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4" name="群組 3">
            <a:extLst>
              <a:ext uri="{FF2B5EF4-FFF2-40B4-BE49-F238E27FC236}">
                <a16:creationId xmlns:a16="http://schemas.microsoft.com/office/drawing/2014/main" id="{F34BEE52-5460-F96F-049B-1DEC708AF84D}"/>
              </a:ext>
            </a:extLst>
          </p:cNvPr>
          <p:cNvGrpSpPr/>
          <p:nvPr/>
        </p:nvGrpSpPr>
        <p:grpSpPr>
          <a:xfrm>
            <a:off x="5580112" y="90618"/>
            <a:ext cx="2192618" cy="381260"/>
            <a:chOff x="5646457" y="90618"/>
            <a:chExt cx="2192618" cy="381260"/>
          </a:xfrm>
        </p:grpSpPr>
        <p:sp>
          <p:nvSpPr>
            <p:cNvPr id="58" name="矩形 57"/>
            <p:cNvSpPr/>
            <p:nvPr/>
          </p:nvSpPr>
          <p:spPr bwMode="auto">
            <a:xfrm>
              <a:off x="5859064" y="292100"/>
              <a:ext cx="1980011" cy="1797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bwMode="auto">
            <a:xfrm>
              <a:off x="5646457" y="90618"/>
              <a:ext cx="269875" cy="269875"/>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1</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pic>
        <p:nvPicPr>
          <p:cNvPr id="3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18025" y="1771875"/>
            <a:ext cx="4510088" cy="202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51" name="群組 50"/>
          <p:cNvGrpSpPr>
            <a:grpSpLocks/>
          </p:cNvGrpSpPr>
          <p:nvPr/>
        </p:nvGrpSpPr>
        <p:grpSpPr bwMode="auto">
          <a:xfrm>
            <a:off x="4816475" y="1682750"/>
            <a:ext cx="3768725" cy="2079625"/>
            <a:chOff x="3383868" y="2312712"/>
            <a:chExt cx="5025244" cy="2772472"/>
          </a:xfrm>
        </p:grpSpPr>
        <p:sp>
          <p:nvSpPr>
            <p:cNvPr id="52" name="矩形 51"/>
            <p:cNvSpPr/>
            <p:nvPr/>
          </p:nvSpPr>
          <p:spPr>
            <a:xfrm>
              <a:off x="3563795" y="2429114"/>
              <a:ext cx="4845317" cy="26560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3" name="橢圓 52"/>
            <p:cNvSpPr/>
            <p:nvPr/>
          </p:nvSpPr>
          <p:spPr>
            <a:xfrm>
              <a:off x="3383868" y="2312712"/>
              <a:ext cx="359853" cy="359786"/>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4</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pic>
        <p:nvPicPr>
          <p:cNvPr id="33"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33997"/>
          <a:stretch/>
        </p:blipFill>
        <p:spPr bwMode="auto">
          <a:xfrm>
            <a:off x="4519613" y="3792538"/>
            <a:ext cx="4510800" cy="1211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54" name="群組 53"/>
          <p:cNvGrpSpPr>
            <a:grpSpLocks/>
          </p:cNvGrpSpPr>
          <p:nvPr/>
        </p:nvGrpSpPr>
        <p:grpSpPr bwMode="auto">
          <a:xfrm>
            <a:off x="4384675" y="3657599"/>
            <a:ext cx="4651375" cy="1346200"/>
            <a:chOff x="2807804" y="4945274"/>
            <a:chExt cx="6202653" cy="1795855"/>
          </a:xfrm>
        </p:grpSpPr>
        <p:sp>
          <p:nvSpPr>
            <p:cNvPr id="55" name="矩形 54"/>
            <p:cNvSpPr/>
            <p:nvPr/>
          </p:nvSpPr>
          <p:spPr>
            <a:xfrm>
              <a:off x="3000447" y="5125284"/>
              <a:ext cx="6010010" cy="16158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6" name="橢圓 55"/>
            <p:cNvSpPr/>
            <p:nvPr/>
          </p:nvSpPr>
          <p:spPr>
            <a:xfrm>
              <a:off x="2807804" y="4945274"/>
              <a:ext cx="359881" cy="360018"/>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5</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0"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EC4FC6A3-7992-2E2A-DA4A-F44AFE83E946}"/>
              </a:ext>
            </a:extLst>
          </p:cNvPr>
          <p:cNvGrpSpPr/>
          <p:nvPr/>
        </p:nvGrpSpPr>
        <p:grpSpPr>
          <a:xfrm>
            <a:off x="246617" y="2715766"/>
            <a:ext cx="6055200" cy="2257313"/>
            <a:chOff x="246617" y="2715766"/>
            <a:chExt cx="6055200" cy="2257313"/>
          </a:xfrm>
        </p:grpSpPr>
        <p:pic>
          <p:nvPicPr>
            <p:cNvPr id="5" name="圖片 4">
              <a:extLst>
                <a:ext uri="{FF2B5EF4-FFF2-40B4-BE49-F238E27FC236}">
                  <a16:creationId xmlns:a16="http://schemas.microsoft.com/office/drawing/2014/main" id="{2F982B3C-D11B-D556-ADE9-0B950CAC766F}"/>
                </a:ext>
              </a:extLst>
            </p:cNvPr>
            <p:cNvPicPr>
              <a:picLocks noChangeAspect="1"/>
            </p:cNvPicPr>
            <p:nvPr/>
          </p:nvPicPr>
          <p:blipFill>
            <a:blip r:embed="rId3"/>
            <a:stretch>
              <a:fillRect/>
            </a:stretch>
          </p:blipFill>
          <p:spPr>
            <a:xfrm>
              <a:off x="246617" y="2715766"/>
              <a:ext cx="6055200" cy="571184"/>
            </a:xfrm>
            <a:prstGeom prst="rect">
              <a:avLst/>
            </a:prstGeom>
          </p:spPr>
        </p:pic>
        <p:pic>
          <p:nvPicPr>
            <p:cNvPr id="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098"/>
            <a:stretch/>
          </p:blipFill>
          <p:spPr bwMode="auto">
            <a:xfrm>
              <a:off x="246617" y="2715766"/>
              <a:ext cx="6053575" cy="22573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grpSp>
        <p:nvGrpSpPr>
          <p:cNvPr id="2" name="群組 1"/>
          <p:cNvGrpSpPr/>
          <p:nvPr/>
        </p:nvGrpSpPr>
        <p:grpSpPr>
          <a:xfrm>
            <a:off x="4572000" y="0"/>
            <a:ext cx="4583614" cy="5056188"/>
            <a:chOff x="4591106" y="-1"/>
            <a:chExt cx="4583614" cy="5056188"/>
          </a:xfrm>
        </p:grpSpPr>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01078" y="-1"/>
              <a:ext cx="4573642" cy="382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8" name="Picture 32"/>
            <p:cNvPicPr>
              <a:picLocks noChangeAspect="1" noChangeArrowheads="1"/>
            </p:cNvPicPr>
            <p:nvPr/>
          </p:nvPicPr>
          <p:blipFill rotWithShape="1">
            <a:blip r:embed="rId6">
              <a:extLst>
                <a:ext uri="{28A0092B-C50C-407E-A947-70E740481C1C}">
                  <a14:useLocalDpi xmlns:a14="http://schemas.microsoft.com/office/drawing/2010/main" val="0"/>
                </a:ext>
              </a:extLst>
            </a:blip>
            <a:srcRect t="1" b="25804"/>
            <a:stretch/>
          </p:blipFill>
          <p:spPr bwMode="auto">
            <a:xfrm>
              <a:off x="4591106" y="2571749"/>
              <a:ext cx="4577797" cy="24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圖片 9">
            <a:extLst>
              <a:ext uri="{FF2B5EF4-FFF2-40B4-BE49-F238E27FC236}">
                <a16:creationId xmlns:a16="http://schemas.microsoft.com/office/drawing/2014/main" id="{264E49D7-DA75-C915-164B-421436C1D967}"/>
              </a:ext>
            </a:extLst>
          </p:cNvPr>
          <p:cNvPicPr>
            <a:picLocks noChangeAspect="1"/>
          </p:cNvPicPr>
          <p:nvPr/>
        </p:nvPicPr>
        <p:blipFill>
          <a:blip r:embed="rId7"/>
          <a:stretch>
            <a:fillRect/>
          </a:stretch>
        </p:blipFill>
        <p:spPr>
          <a:xfrm>
            <a:off x="7509370" y="30867"/>
            <a:ext cx="720000" cy="128465"/>
          </a:xfrm>
          <a:prstGeom prst="rect">
            <a:avLst/>
          </a:prstGeom>
        </p:spPr>
      </p:pic>
      <p:grpSp>
        <p:nvGrpSpPr>
          <p:cNvPr id="15" name="群組 14">
            <a:extLst>
              <a:ext uri="{FF2B5EF4-FFF2-40B4-BE49-F238E27FC236}">
                <a16:creationId xmlns:a16="http://schemas.microsoft.com/office/drawing/2014/main" id="{0DEA5F05-DD55-4B8F-E16A-4D58BF1F2FD3}"/>
              </a:ext>
            </a:extLst>
          </p:cNvPr>
          <p:cNvGrpSpPr/>
          <p:nvPr/>
        </p:nvGrpSpPr>
        <p:grpSpPr>
          <a:xfrm>
            <a:off x="4571999" y="652472"/>
            <a:ext cx="4577798" cy="4391219"/>
            <a:chOff x="4571999" y="652472"/>
            <a:chExt cx="4577798" cy="4391219"/>
          </a:xfrm>
        </p:grpSpPr>
        <p:grpSp>
          <p:nvGrpSpPr>
            <p:cNvPr id="3" name="群組 2"/>
            <p:cNvGrpSpPr/>
            <p:nvPr/>
          </p:nvGrpSpPr>
          <p:grpSpPr>
            <a:xfrm>
              <a:off x="4571999" y="652472"/>
              <a:ext cx="4577798" cy="4391219"/>
              <a:chOff x="4301107" y="613255"/>
              <a:chExt cx="4577798" cy="4391219"/>
            </a:xfrm>
          </p:grpSpPr>
          <p:pic>
            <p:nvPicPr>
              <p:cNvPr id="34820"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301108" y="613255"/>
                <a:ext cx="4577797" cy="392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9" name="Picture 33"/>
              <p:cNvPicPr>
                <a:picLocks noChangeAspect="1" noChangeArrowheads="1"/>
              </p:cNvPicPr>
              <p:nvPr/>
            </p:nvPicPr>
            <p:blipFill rotWithShape="1">
              <a:blip r:embed="rId9">
                <a:extLst>
                  <a:ext uri="{28A0092B-C50C-407E-A947-70E740481C1C}">
                    <a14:useLocalDpi xmlns:a14="http://schemas.microsoft.com/office/drawing/2010/main" val="0"/>
                  </a:ext>
                </a:extLst>
              </a:blip>
              <a:srcRect t="1" b="30351"/>
              <a:stretch/>
            </p:blipFill>
            <p:spPr bwMode="auto">
              <a:xfrm>
                <a:off x="4301107" y="2532533"/>
                <a:ext cx="4577797" cy="247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圖片 10">
              <a:extLst>
                <a:ext uri="{FF2B5EF4-FFF2-40B4-BE49-F238E27FC236}">
                  <a16:creationId xmlns:a16="http://schemas.microsoft.com/office/drawing/2014/main" id="{54CDC58F-D685-B0EB-28AF-6379E903D377}"/>
                </a:ext>
              </a:extLst>
            </p:cNvPr>
            <p:cNvPicPr>
              <a:picLocks noChangeAspect="1"/>
            </p:cNvPicPr>
            <p:nvPr/>
          </p:nvPicPr>
          <p:blipFill>
            <a:blip r:embed="rId7"/>
            <a:stretch>
              <a:fillRect/>
            </a:stretch>
          </p:blipFill>
          <p:spPr>
            <a:xfrm>
              <a:off x="7509370" y="679474"/>
              <a:ext cx="720000" cy="128465"/>
            </a:xfrm>
            <a:prstGeom prst="rect">
              <a:avLst/>
            </a:prstGeom>
          </p:spPr>
        </p:pic>
      </p:grpSp>
      <p:grpSp>
        <p:nvGrpSpPr>
          <p:cNvPr id="16" name="群組 15">
            <a:extLst>
              <a:ext uri="{FF2B5EF4-FFF2-40B4-BE49-F238E27FC236}">
                <a16:creationId xmlns:a16="http://schemas.microsoft.com/office/drawing/2014/main" id="{2624D164-3A57-2EEA-20EE-E52146948ABF}"/>
              </a:ext>
            </a:extLst>
          </p:cNvPr>
          <p:cNvGrpSpPr/>
          <p:nvPr/>
        </p:nvGrpSpPr>
        <p:grpSpPr>
          <a:xfrm>
            <a:off x="4564993" y="1377383"/>
            <a:ext cx="4587646" cy="3700577"/>
            <a:chOff x="4564993" y="1377383"/>
            <a:chExt cx="4587646" cy="3700577"/>
          </a:xfrm>
        </p:grpSpPr>
        <p:grpSp>
          <p:nvGrpSpPr>
            <p:cNvPr id="4" name="群組 3"/>
            <p:cNvGrpSpPr/>
            <p:nvPr/>
          </p:nvGrpSpPr>
          <p:grpSpPr>
            <a:xfrm>
              <a:off x="4564993" y="1377383"/>
              <a:ext cx="4587646" cy="3700577"/>
              <a:chOff x="4573086" y="1532261"/>
              <a:chExt cx="4574832" cy="3690241"/>
            </a:xfrm>
          </p:grpSpPr>
          <p:pic>
            <p:nvPicPr>
              <p:cNvPr id="34822" name="Picture 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80093" y="1532261"/>
                <a:ext cx="4567825" cy="369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50" name="Picture 34"/>
              <p:cNvPicPr>
                <a:picLocks noChangeAspect="1" noChangeArrowheads="1"/>
              </p:cNvPicPr>
              <p:nvPr/>
            </p:nvPicPr>
            <p:blipFill rotWithShape="1">
              <a:blip r:embed="rId11">
                <a:extLst>
                  <a:ext uri="{28A0092B-C50C-407E-A947-70E740481C1C}">
                    <a14:useLocalDpi xmlns:a14="http://schemas.microsoft.com/office/drawing/2010/main" val="0"/>
                  </a:ext>
                </a:extLst>
              </a:blip>
              <a:srcRect b="50000"/>
              <a:stretch/>
            </p:blipFill>
            <p:spPr bwMode="auto">
              <a:xfrm>
                <a:off x="4573086" y="4600864"/>
                <a:ext cx="4566217" cy="59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圖片 11">
              <a:extLst>
                <a:ext uri="{FF2B5EF4-FFF2-40B4-BE49-F238E27FC236}">
                  <a16:creationId xmlns:a16="http://schemas.microsoft.com/office/drawing/2014/main" id="{4C652226-FE1E-977B-0E75-211942F292B9}"/>
                </a:ext>
              </a:extLst>
            </p:cNvPr>
            <p:cNvPicPr>
              <a:picLocks noChangeAspect="1"/>
            </p:cNvPicPr>
            <p:nvPr/>
          </p:nvPicPr>
          <p:blipFill>
            <a:blip r:embed="rId7"/>
            <a:stretch>
              <a:fillRect/>
            </a:stretch>
          </p:blipFill>
          <p:spPr>
            <a:xfrm>
              <a:off x="7509370" y="1396178"/>
              <a:ext cx="720000" cy="128465"/>
            </a:xfrm>
            <a:prstGeom prst="rect">
              <a:avLst/>
            </a:prstGeom>
          </p:spPr>
        </p:pic>
      </p:grpSp>
      <p:grpSp>
        <p:nvGrpSpPr>
          <p:cNvPr id="34818" name="组合 6"/>
          <p:cNvGrpSpPr>
            <a:grpSpLocks/>
          </p:cNvGrpSpPr>
          <p:nvPr/>
        </p:nvGrpSpPr>
        <p:grpSpPr bwMode="auto">
          <a:xfrm flipV="1">
            <a:off x="0" y="5056188"/>
            <a:ext cx="9144000" cy="87312"/>
            <a:chOff x="1239791" y="3373704"/>
            <a:chExt cx="5327375" cy="56535"/>
          </a:xfrm>
        </p:grpSpPr>
        <p:sp>
          <p:nvSpPr>
            <p:cNvPr id="51" name="矩形 5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grpSp>
        <p:nvGrpSpPr>
          <p:cNvPr id="34831" name="群組 62"/>
          <p:cNvGrpSpPr>
            <a:grpSpLocks/>
          </p:cNvGrpSpPr>
          <p:nvPr/>
        </p:nvGrpSpPr>
        <p:grpSpPr bwMode="auto">
          <a:xfrm>
            <a:off x="2123728" y="2665395"/>
            <a:ext cx="347670" cy="633702"/>
            <a:chOff x="3892632" y="3594579"/>
            <a:chExt cx="1864126" cy="1315668"/>
          </a:xfrm>
        </p:grpSpPr>
        <p:sp>
          <p:nvSpPr>
            <p:cNvPr id="34841" name="文字方塊 63"/>
            <p:cNvSpPr txBox="1">
              <a:spLocks noChangeArrowheads="1"/>
            </p:cNvSpPr>
            <p:nvPr/>
          </p:nvSpPr>
          <p:spPr bwMode="auto">
            <a:xfrm>
              <a:off x="4190537" y="3594579"/>
              <a:ext cx="119844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5" name="矩形 64"/>
            <p:cNvSpPr/>
            <p:nvPr/>
          </p:nvSpPr>
          <p:spPr>
            <a:xfrm>
              <a:off x="3895335" y="4315056"/>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2" name="群組 65"/>
          <p:cNvGrpSpPr>
            <a:grpSpLocks/>
          </p:cNvGrpSpPr>
          <p:nvPr/>
        </p:nvGrpSpPr>
        <p:grpSpPr bwMode="auto">
          <a:xfrm>
            <a:off x="2567358" y="2658009"/>
            <a:ext cx="348458" cy="633821"/>
            <a:chOff x="4005260" y="3594580"/>
            <a:chExt cx="1868352" cy="1315915"/>
          </a:xfrm>
        </p:grpSpPr>
        <p:sp>
          <p:nvSpPr>
            <p:cNvPr id="34839" name="文字方塊 66"/>
            <p:cNvSpPr txBox="1">
              <a:spLocks noChangeArrowheads="1"/>
            </p:cNvSpPr>
            <p:nvPr/>
          </p:nvSpPr>
          <p:spPr bwMode="auto">
            <a:xfrm>
              <a:off x="4260051" y="3594580"/>
              <a:ext cx="141721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8" name="矩形 67"/>
            <p:cNvSpPr/>
            <p:nvPr/>
          </p:nvSpPr>
          <p:spPr>
            <a:xfrm>
              <a:off x="4005260" y="4315058"/>
              <a:ext cx="1868352"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3" name="群組 68"/>
          <p:cNvGrpSpPr>
            <a:grpSpLocks/>
          </p:cNvGrpSpPr>
          <p:nvPr/>
        </p:nvGrpSpPr>
        <p:grpSpPr bwMode="auto">
          <a:xfrm>
            <a:off x="3072202" y="2665395"/>
            <a:ext cx="347670" cy="626435"/>
            <a:chOff x="4047088" y="3609668"/>
            <a:chExt cx="1864126" cy="1300581"/>
          </a:xfrm>
        </p:grpSpPr>
        <p:sp>
          <p:nvSpPr>
            <p:cNvPr id="34837" name="文字方塊 69"/>
            <p:cNvSpPr txBox="1">
              <a:spLocks noChangeArrowheads="1"/>
            </p:cNvSpPr>
            <p:nvPr/>
          </p:nvSpPr>
          <p:spPr bwMode="auto">
            <a:xfrm>
              <a:off x="4118362" y="3609668"/>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4048599" y="4315058"/>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4" name="群組 71"/>
          <p:cNvGrpSpPr>
            <a:grpSpLocks/>
          </p:cNvGrpSpPr>
          <p:nvPr/>
        </p:nvGrpSpPr>
        <p:grpSpPr bwMode="auto">
          <a:xfrm>
            <a:off x="3491880" y="2671185"/>
            <a:ext cx="347670" cy="620645"/>
            <a:chOff x="3892632" y="3621686"/>
            <a:chExt cx="1864126" cy="1288560"/>
          </a:xfrm>
        </p:grpSpPr>
        <p:sp>
          <p:nvSpPr>
            <p:cNvPr id="34835" name="文字方塊 72"/>
            <p:cNvSpPr txBox="1">
              <a:spLocks noChangeArrowheads="1"/>
            </p:cNvSpPr>
            <p:nvPr/>
          </p:nvSpPr>
          <p:spPr bwMode="auto">
            <a:xfrm>
              <a:off x="3963906" y="3621686"/>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4" name="矩形 73"/>
            <p:cNvSpPr/>
            <p:nvPr/>
          </p:nvSpPr>
          <p:spPr>
            <a:xfrm>
              <a:off x="3890980" y="4315052"/>
              <a:ext cx="1868349" cy="595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34828"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工具列</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58" name="內容版面配置區 2"/>
          <p:cNvSpPr txBox="1">
            <a:spLocks/>
          </p:cNvSpPr>
          <p:nvPr/>
        </p:nvSpPr>
        <p:spPr bwMode="auto">
          <a:xfrm>
            <a:off x="485775" y="771525"/>
            <a:ext cx="6172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期刊總覽：點選可瀏覽各期期刊</a:t>
            </a:r>
            <a:endParaRPr lang="en-US" altLang="zh-TW" sz="1400" dirty="0">
              <a:latin typeface="微軟正黑體" panose="020B0604030504040204" pitchFamily="34" charset="-120"/>
              <a:ea typeface="微軟正黑體" panose="020B0604030504040204" pitchFamily="34" charset="-120"/>
            </a:endParaRPr>
          </a:p>
        </p:txBody>
      </p:sp>
      <p:sp>
        <p:nvSpPr>
          <p:cNvPr id="61" name="內容版面配置區 2"/>
          <p:cNvSpPr txBox="1">
            <a:spLocks/>
          </p:cNvSpPr>
          <p:nvPr/>
        </p:nvSpPr>
        <p:spPr bwMode="auto">
          <a:xfrm>
            <a:off x="485775" y="1185863"/>
            <a:ext cx="6172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所有主題：點選可瀏覽所有主題分類</a:t>
            </a:r>
            <a:endParaRPr lang="en-US" altLang="zh-TW" sz="1400" dirty="0">
              <a:latin typeface="微軟正黑體" panose="020B0604030504040204" pitchFamily="34" charset="-120"/>
              <a:ea typeface="微軟正黑體" panose="020B0604030504040204" pitchFamily="34" charset="-120"/>
            </a:endParaRPr>
          </a:p>
        </p:txBody>
      </p:sp>
      <p:sp>
        <p:nvSpPr>
          <p:cNvPr id="76" name="內容版面配置區 2"/>
          <p:cNvSpPr txBox="1">
            <a:spLocks/>
          </p:cNvSpPr>
          <p:nvPr/>
        </p:nvSpPr>
        <p:spPr bwMode="auto">
          <a:xfrm>
            <a:off x="485775" y="2032000"/>
            <a:ext cx="409619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經典專書：點選可瀏覽經典專書，點選專書封面即可瀏覽專書文章列表</a:t>
            </a:r>
            <a:endParaRPr lang="en-US" altLang="zh-TW" sz="1400" dirty="0">
              <a:latin typeface="微軟正黑體" panose="020B0604030504040204" pitchFamily="34" charset="-120"/>
              <a:ea typeface="微軟正黑體" panose="020B0604030504040204" pitchFamily="34" charset="-120"/>
            </a:endParaRPr>
          </a:p>
        </p:txBody>
      </p:sp>
      <p:sp>
        <p:nvSpPr>
          <p:cNvPr id="77" name="內容版面配置區 2"/>
          <p:cNvSpPr txBox="1">
            <a:spLocks/>
          </p:cNvSpPr>
          <p:nvPr/>
        </p:nvSpPr>
        <p:spPr bwMode="auto">
          <a:xfrm>
            <a:off x="485775" y="1609725"/>
            <a:ext cx="617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個案研究：點選可瀏覽哈佛個案文章列表</a:t>
            </a:r>
            <a:endParaRPr lang="en-US" altLang="zh-TW" sz="1400" dirty="0">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0F90BC52-4D09-0F64-16BB-0E8EFB542F55}"/>
              </a:ext>
            </a:extLst>
          </p:cNvPr>
          <p:cNvGrpSpPr/>
          <p:nvPr/>
        </p:nvGrpSpPr>
        <p:grpSpPr>
          <a:xfrm>
            <a:off x="4557811" y="2067694"/>
            <a:ext cx="4597803" cy="3010266"/>
            <a:chOff x="4557811" y="2067694"/>
            <a:chExt cx="4597803" cy="3010266"/>
          </a:xfrm>
        </p:grpSpPr>
        <p:pic>
          <p:nvPicPr>
            <p:cNvPr id="34824"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20701"/>
            <a:stretch/>
          </p:blipFill>
          <p:spPr bwMode="auto">
            <a:xfrm>
              <a:off x="4557811" y="2067694"/>
              <a:ext cx="4597803" cy="301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圖片 12">
              <a:extLst>
                <a:ext uri="{FF2B5EF4-FFF2-40B4-BE49-F238E27FC236}">
                  <a16:creationId xmlns:a16="http://schemas.microsoft.com/office/drawing/2014/main" id="{A80EA4DD-F12E-1922-0E66-BCCF46ED83FE}"/>
                </a:ext>
              </a:extLst>
            </p:cNvPr>
            <p:cNvPicPr>
              <a:picLocks noChangeAspect="1"/>
            </p:cNvPicPr>
            <p:nvPr/>
          </p:nvPicPr>
          <p:blipFill>
            <a:blip r:embed="rId7"/>
            <a:stretch>
              <a:fillRect/>
            </a:stretch>
          </p:blipFill>
          <p:spPr>
            <a:xfrm>
              <a:off x="7509370" y="2096499"/>
              <a:ext cx="720000" cy="128465"/>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42" presetClass="entr" presetSubtype="0" fill="hold" nodeType="withEffect">
                                  <p:stCondLst>
                                    <p:cond delay="0"/>
                                  </p:stCondLst>
                                  <p:childTnLst>
                                    <p:set>
                                      <p:cBhvr>
                                        <p:cTn id="9" dur="1" fill="hold">
                                          <p:stCondLst>
                                            <p:cond delay="0"/>
                                          </p:stCondLst>
                                        </p:cTn>
                                        <p:tgtEl>
                                          <p:spTgt spid="34831"/>
                                        </p:tgtEl>
                                        <p:attrNameLst>
                                          <p:attrName>style.visibility</p:attrName>
                                        </p:attrNameLst>
                                      </p:cBhvr>
                                      <p:to>
                                        <p:strVal val="visible"/>
                                      </p:to>
                                    </p:set>
                                    <p:animEffect transition="in" filter="fade">
                                      <p:cBhvr>
                                        <p:cTn id="10" dur="1000"/>
                                        <p:tgtEl>
                                          <p:spTgt spid="34831"/>
                                        </p:tgtEl>
                                      </p:cBhvr>
                                    </p:animEffect>
                                    <p:anim calcmode="lin" valueType="num">
                                      <p:cBhvr>
                                        <p:cTn id="11" dur="1000" fill="hold"/>
                                        <p:tgtEl>
                                          <p:spTgt spid="34831"/>
                                        </p:tgtEl>
                                        <p:attrNameLst>
                                          <p:attrName>ppt_x</p:attrName>
                                        </p:attrNameLst>
                                      </p:cBhvr>
                                      <p:tavLst>
                                        <p:tav tm="0">
                                          <p:val>
                                            <p:strVal val="#ppt_x"/>
                                          </p:val>
                                        </p:tav>
                                        <p:tav tm="100000">
                                          <p:val>
                                            <p:strVal val="#ppt_x"/>
                                          </p:val>
                                        </p:tav>
                                      </p:tavLst>
                                    </p:anim>
                                    <p:anim calcmode="lin" valueType="num">
                                      <p:cBhvr>
                                        <p:cTn id="12" dur="1000" fill="hold"/>
                                        <p:tgtEl>
                                          <p:spTgt spid="348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xEl>
                                              <p:pRg st="0" end="0"/>
                                            </p:txEl>
                                          </p:spTgt>
                                        </p:tgtEl>
                                        <p:attrNameLst>
                                          <p:attrName>style.visibility</p:attrName>
                                        </p:attrNameLst>
                                      </p:cBhvr>
                                      <p:to>
                                        <p:strVal val="visible"/>
                                      </p:to>
                                    </p:set>
                                    <p:animEffect transition="in" filter="wipe(down)">
                                      <p:cBhvr>
                                        <p:cTn id="22" dur="500"/>
                                        <p:tgtEl>
                                          <p:spTgt spid="61">
                                            <p:txEl>
                                              <p:pRg st="0" end="0"/>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34832"/>
                                        </p:tgtEl>
                                        <p:attrNameLst>
                                          <p:attrName>style.visibility</p:attrName>
                                        </p:attrNameLst>
                                      </p:cBhvr>
                                      <p:to>
                                        <p:strVal val="visible"/>
                                      </p:to>
                                    </p:set>
                                    <p:animEffect transition="in" filter="fade">
                                      <p:cBhvr>
                                        <p:cTn id="25" dur="1000"/>
                                        <p:tgtEl>
                                          <p:spTgt spid="34832"/>
                                        </p:tgtEl>
                                      </p:cBhvr>
                                    </p:animEffect>
                                    <p:anim calcmode="lin" valueType="num">
                                      <p:cBhvr>
                                        <p:cTn id="26" dur="1000" fill="hold"/>
                                        <p:tgtEl>
                                          <p:spTgt spid="34832"/>
                                        </p:tgtEl>
                                        <p:attrNameLst>
                                          <p:attrName>ppt_x</p:attrName>
                                        </p:attrNameLst>
                                      </p:cBhvr>
                                      <p:tavLst>
                                        <p:tav tm="0">
                                          <p:val>
                                            <p:strVal val="#ppt_x"/>
                                          </p:val>
                                        </p:tav>
                                        <p:tav tm="100000">
                                          <p:val>
                                            <p:strVal val="#ppt_x"/>
                                          </p:val>
                                        </p:tav>
                                      </p:tavLst>
                                    </p:anim>
                                    <p:anim calcmode="lin" valueType="num">
                                      <p:cBhvr>
                                        <p:cTn id="27" dur="1000" fill="hold"/>
                                        <p:tgtEl>
                                          <p:spTgt spid="34832"/>
                                        </p:tgtEl>
                                        <p:attrNameLst>
                                          <p:attrName>ppt_y</p:attrName>
                                        </p:attrNameLst>
                                      </p:cBhvr>
                                      <p:tavLst>
                                        <p:tav tm="0">
                                          <p:val>
                                            <p:strVal val="#ppt_y+.1"/>
                                          </p:val>
                                        </p:tav>
                                        <p:tav tm="100000">
                                          <p:val>
                                            <p:strVal val="#ppt_y"/>
                                          </p:val>
                                        </p:tav>
                                      </p:tavLst>
                                    </p:anim>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down)">
                                      <p:cBhvr>
                                        <p:cTn id="40" dur="500"/>
                                        <p:tgtEl>
                                          <p:spTgt spid="77"/>
                                        </p:tgtEl>
                                      </p:cBhvr>
                                    </p:animEffect>
                                  </p:childTnLst>
                                </p:cTn>
                              </p:par>
                              <p:par>
                                <p:cTn id="41" presetID="42" presetClass="entr" presetSubtype="0" fill="hold" nodeType="withEffect">
                                  <p:stCondLst>
                                    <p:cond delay="0"/>
                                  </p:stCondLst>
                                  <p:childTnLst>
                                    <p:set>
                                      <p:cBhvr>
                                        <p:cTn id="42" dur="1" fill="hold">
                                          <p:stCondLst>
                                            <p:cond delay="0"/>
                                          </p:stCondLst>
                                        </p:cTn>
                                        <p:tgtEl>
                                          <p:spTgt spid="34833"/>
                                        </p:tgtEl>
                                        <p:attrNameLst>
                                          <p:attrName>style.visibility</p:attrName>
                                        </p:attrNameLst>
                                      </p:cBhvr>
                                      <p:to>
                                        <p:strVal val="visible"/>
                                      </p:to>
                                    </p:set>
                                    <p:animEffect transition="in" filter="fade">
                                      <p:cBhvr>
                                        <p:cTn id="43" dur="1000"/>
                                        <p:tgtEl>
                                          <p:spTgt spid="34833"/>
                                        </p:tgtEl>
                                      </p:cBhvr>
                                    </p:animEffect>
                                    <p:anim calcmode="lin" valueType="num">
                                      <p:cBhvr>
                                        <p:cTn id="44" dur="1000" fill="hold"/>
                                        <p:tgtEl>
                                          <p:spTgt spid="34833"/>
                                        </p:tgtEl>
                                        <p:attrNameLst>
                                          <p:attrName>ppt_x</p:attrName>
                                        </p:attrNameLst>
                                      </p:cBhvr>
                                      <p:tavLst>
                                        <p:tav tm="0">
                                          <p:val>
                                            <p:strVal val="#ppt_x"/>
                                          </p:val>
                                        </p:tav>
                                        <p:tav tm="100000">
                                          <p:val>
                                            <p:strVal val="#ppt_x"/>
                                          </p:val>
                                        </p:tav>
                                      </p:tavLst>
                                    </p:anim>
                                    <p:anim calcmode="lin" valueType="num">
                                      <p:cBhvr>
                                        <p:cTn id="45" dur="1000" fill="hold"/>
                                        <p:tgtEl>
                                          <p:spTgt spid="34833"/>
                                        </p:tgtEl>
                                        <p:attrNameLst>
                                          <p:attrName>ppt_y</p:attrName>
                                        </p:attrNameLst>
                                      </p:cBhvr>
                                      <p:tavLst>
                                        <p:tav tm="0">
                                          <p:val>
                                            <p:strVal val="#ppt_y+.1"/>
                                          </p:val>
                                        </p:tav>
                                        <p:tav tm="100000">
                                          <p:val>
                                            <p:strVal val="#ppt_y"/>
                                          </p:val>
                                        </p:tav>
                                      </p:tavLst>
                                    </p:anim>
                                  </p:childTnLst>
                                </p:cTn>
                              </p:par>
                              <p:par>
                                <p:cTn id="46" presetID="10" presetClass="exit" presetSubtype="0" fill="hold"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down)">
                                      <p:cBhvr>
                                        <p:cTn id="58" dur="500"/>
                                        <p:tgtEl>
                                          <p:spTgt spid="76"/>
                                        </p:tgtEl>
                                      </p:cBhvr>
                                    </p:animEffect>
                                  </p:childTnLst>
                                </p:cTn>
                              </p:par>
                              <p:par>
                                <p:cTn id="59" presetID="42" presetClass="entr" presetSubtype="0" fill="hold" nodeType="withEffect">
                                  <p:stCondLst>
                                    <p:cond delay="0"/>
                                  </p:stCondLst>
                                  <p:childTnLst>
                                    <p:set>
                                      <p:cBhvr>
                                        <p:cTn id="60" dur="1" fill="hold">
                                          <p:stCondLst>
                                            <p:cond delay="0"/>
                                          </p:stCondLst>
                                        </p:cTn>
                                        <p:tgtEl>
                                          <p:spTgt spid="34834"/>
                                        </p:tgtEl>
                                        <p:attrNameLst>
                                          <p:attrName>style.visibility</p:attrName>
                                        </p:attrNameLst>
                                      </p:cBhvr>
                                      <p:to>
                                        <p:strVal val="visible"/>
                                      </p:to>
                                    </p:set>
                                    <p:animEffect transition="in" filter="fade">
                                      <p:cBhvr>
                                        <p:cTn id="61" dur="1000"/>
                                        <p:tgtEl>
                                          <p:spTgt spid="34834"/>
                                        </p:tgtEl>
                                      </p:cBhvr>
                                    </p:animEffect>
                                    <p:anim calcmode="lin" valueType="num">
                                      <p:cBhvr>
                                        <p:cTn id="62" dur="1000" fill="hold"/>
                                        <p:tgtEl>
                                          <p:spTgt spid="34834"/>
                                        </p:tgtEl>
                                        <p:attrNameLst>
                                          <p:attrName>ppt_x</p:attrName>
                                        </p:attrNameLst>
                                      </p:cBhvr>
                                      <p:tavLst>
                                        <p:tav tm="0">
                                          <p:val>
                                            <p:strVal val="#ppt_x"/>
                                          </p:val>
                                        </p:tav>
                                        <p:tav tm="100000">
                                          <p:val>
                                            <p:strVal val="#ppt_x"/>
                                          </p:val>
                                        </p:tav>
                                      </p:tavLst>
                                    </p:anim>
                                    <p:anim calcmode="lin" valueType="num">
                                      <p:cBhvr>
                                        <p:cTn id="63" dur="1000" fill="hold"/>
                                        <p:tgtEl>
                                          <p:spTgt spid="34834"/>
                                        </p:tgtEl>
                                        <p:attrNameLst>
                                          <p:attrName>ppt_y</p:attrName>
                                        </p:attrNameLst>
                                      </p:cBhvr>
                                      <p:tavLst>
                                        <p:tav tm="0">
                                          <p:val>
                                            <p:strVal val="#ppt_y+.1"/>
                                          </p:val>
                                        </p:tav>
                                        <p:tav tm="100000">
                                          <p:val>
                                            <p:strVal val="#ppt_y"/>
                                          </p:val>
                                        </p:tav>
                                      </p:tavLst>
                                    </p:anim>
                                  </p:childTnLst>
                                </p:cTn>
                              </p:par>
                              <p:par>
                                <p:cTn id="64" presetID="10" presetClass="exit" presetSubtype="0" fill="hold"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build="allAtOnce"/>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686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基本檢索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82600" y="762001"/>
            <a:ext cx="2430000" cy="6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輸入欲搜尋關鍵字</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3590" y="408112"/>
            <a:ext cx="4274783" cy="253047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46" name="群組 45"/>
          <p:cNvGrpSpPr>
            <a:grpSpLocks/>
          </p:cNvGrpSpPr>
          <p:nvPr/>
        </p:nvGrpSpPr>
        <p:grpSpPr bwMode="auto">
          <a:xfrm>
            <a:off x="5211713" y="953156"/>
            <a:ext cx="2960687" cy="774700"/>
            <a:chOff x="4572000" y="2052137"/>
            <a:chExt cx="3611032" cy="944814"/>
          </a:xfrm>
        </p:grpSpPr>
        <p:sp>
          <p:nvSpPr>
            <p:cNvPr id="47" name="矩形 46"/>
            <p:cNvSpPr/>
            <p:nvPr/>
          </p:nvSpPr>
          <p:spPr>
            <a:xfrm>
              <a:off x="4957305" y="2493566"/>
              <a:ext cx="3225727" cy="50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886" name="文字方塊 47"/>
            <p:cNvSpPr txBox="1">
              <a:spLocks noChangeArrowheads="1"/>
            </p:cNvSpPr>
            <p:nvPr/>
          </p:nvSpPr>
          <p:spPr bwMode="auto">
            <a:xfrm>
              <a:off x="4572000" y="2052137"/>
              <a:ext cx="432048" cy="56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9" name="群組 48"/>
          <p:cNvGrpSpPr>
            <a:grpSpLocks/>
          </p:cNvGrpSpPr>
          <p:nvPr/>
        </p:nvGrpSpPr>
        <p:grpSpPr bwMode="auto">
          <a:xfrm>
            <a:off x="8280223" y="1216996"/>
            <a:ext cx="438150" cy="781050"/>
            <a:chOff x="8395793" y="2052137"/>
            <a:chExt cx="535092" cy="953048"/>
          </a:xfrm>
        </p:grpSpPr>
        <p:pic>
          <p:nvPicPr>
            <p:cNvPr id="36883"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8395793" y="2389539"/>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文字方塊 50"/>
            <p:cNvSpPr txBox="1">
              <a:spLocks noChangeArrowheads="1"/>
            </p:cNvSpPr>
            <p:nvPr/>
          </p:nvSpPr>
          <p:spPr bwMode="auto">
            <a:xfrm>
              <a:off x="8498837" y="2052137"/>
              <a:ext cx="432048" cy="56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53" name="內容版面配置區 2"/>
          <p:cNvSpPr txBox="1">
            <a:spLocks/>
          </p:cNvSpPr>
          <p:nvPr/>
        </p:nvSpPr>
        <p:spPr>
          <a:xfrm>
            <a:off x="482601" y="1444678"/>
            <a:ext cx="2430000" cy="674688"/>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250"/>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點選搜尋欄旁的放大鏡圖示以進行基本檢索</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2250"/>
              </a:lnSpc>
              <a:spcAft>
                <a:spcPts val="0"/>
              </a:spcAft>
              <a:buFont typeface="Arial" panose="020B0604020202020204" pitchFamily="34" charset="0"/>
              <a:buNone/>
              <a:defRPr/>
            </a:pPr>
            <a:endParaRPr lang="en-US" altLang="zh-TW" sz="1400" dirty="0">
              <a:latin typeface="微軟正黑體" panose="020B0604030504040204" pitchFamily="34" charset="-120"/>
              <a:ea typeface="微軟正黑體" panose="020B0604030504040204" pitchFamily="34" charset="-120"/>
            </a:endParaRPr>
          </a:p>
        </p:txBody>
      </p:sp>
      <p:sp>
        <p:nvSpPr>
          <p:cNvPr id="54" name="內容版面配置區 2"/>
          <p:cNvSpPr txBox="1">
            <a:spLocks/>
          </p:cNvSpPr>
          <p:nvPr/>
        </p:nvSpPr>
        <p:spPr bwMode="auto">
          <a:xfrm>
            <a:off x="482600" y="2128843"/>
            <a:ext cx="24304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即可瀏覽檢索結果</a:t>
            </a:r>
            <a:endParaRPr lang="en-US" altLang="zh-TW" sz="1400" dirty="0">
              <a:latin typeface="微軟正黑體" panose="020B0604030504040204" pitchFamily="34" charset="-120"/>
              <a:ea typeface="微軟正黑體" panose="020B0604030504040204" pitchFamily="34" charset="-120"/>
            </a:endParaRPr>
          </a:p>
        </p:txBody>
      </p:sp>
      <p:grpSp>
        <p:nvGrpSpPr>
          <p:cNvPr id="36870" name="群組 2"/>
          <p:cNvGrpSpPr>
            <a:grpSpLocks/>
          </p:cNvGrpSpPr>
          <p:nvPr/>
        </p:nvGrpSpPr>
        <p:grpSpPr bwMode="auto">
          <a:xfrm>
            <a:off x="3385739" y="1069498"/>
            <a:ext cx="5506741" cy="3721048"/>
            <a:chOff x="3128241" y="2990388"/>
            <a:chExt cx="5506643" cy="3721454"/>
          </a:xfrm>
        </p:grpSpPr>
        <p:pic>
          <p:nvPicPr>
            <p:cNvPr id="3688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329"/>
            <a:stretch/>
          </p:blipFill>
          <p:spPr bwMode="auto">
            <a:xfrm>
              <a:off x="3128241" y="2990388"/>
              <a:ext cx="5506643" cy="372145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688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67829" y="3737202"/>
              <a:ext cx="1123276" cy="292599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grpSp>
        <p:nvGrpSpPr>
          <p:cNvPr id="55" name="群組 54"/>
          <p:cNvGrpSpPr>
            <a:grpSpLocks/>
          </p:cNvGrpSpPr>
          <p:nvPr/>
        </p:nvGrpSpPr>
        <p:grpSpPr bwMode="auto">
          <a:xfrm>
            <a:off x="3380284" y="1059582"/>
            <a:ext cx="5512196" cy="3739303"/>
            <a:chOff x="3232187" y="4942446"/>
            <a:chExt cx="5562467" cy="3673660"/>
          </a:xfrm>
        </p:grpSpPr>
        <p:sp>
          <p:nvSpPr>
            <p:cNvPr id="36881" name="文字方塊 55"/>
            <p:cNvSpPr txBox="1">
              <a:spLocks noChangeArrowheads="1"/>
            </p:cNvSpPr>
            <p:nvPr/>
          </p:nvSpPr>
          <p:spPr bwMode="auto">
            <a:xfrm>
              <a:off x="8362606" y="4988810"/>
              <a:ext cx="432048" cy="4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3232187" y="4942446"/>
              <a:ext cx="5556962" cy="3673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58" name="內容版面配置區 2"/>
          <p:cNvSpPr txBox="1">
            <a:spLocks/>
          </p:cNvSpPr>
          <p:nvPr/>
        </p:nvSpPr>
        <p:spPr bwMode="auto">
          <a:xfrm>
            <a:off x="482600" y="2597107"/>
            <a:ext cx="2430463" cy="155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左方「縮小檢索範圍」可進行進階檢索，如設定類型、主題及作者，以及顯示出版年份筆數提供出版年代篩選</a:t>
            </a:r>
            <a:endParaRPr lang="en-US" altLang="zh-TW" sz="1400" dirty="0">
              <a:latin typeface="微軟正黑體" panose="020B0604030504040204" pitchFamily="34" charset="-120"/>
              <a:ea typeface="微軟正黑體" panose="020B0604030504040204" pitchFamily="34" charset="-120"/>
            </a:endParaRPr>
          </a:p>
        </p:txBody>
      </p:sp>
      <p:grpSp>
        <p:nvGrpSpPr>
          <p:cNvPr id="59" name="群組 58"/>
          <p:cNvGrpSpPr>
            <a:grpSpLocks/>
          </p:cNvGrpSpPr>
          <p:nvPr/>
        </p:nvGrpSpPr>
        <p:grpSpPr bwMode="auto">
          <a:xfrm>
            <a:off x="3305758" y="1417089"/>
            <a:ext cx="1237410" cy="3386909"/>
            <a:chOff x="3700571" y="4154246"/>
            <a:chExt cx="5010354" cy="5307410"/>
          </a:xfrm>
        </p:grpSpPr>
        <p:sp>
          <p:nvSpPr>
            <p:cNvPr id="36879" name="文字方塊 76"/>
            <p:cNvSpPr txBox="1">
              <a:spLocks noChangeArrowheads="1"/>
            </p:cNvSpPr>
            <p:nvPr/>
          </p:nvSpPr>
          <p:spPr bwMode="auto">
            <a:xfrm>
              <a:off x="3700571" y="4154246"/>
              <a:ext cx="1721574" cy="72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80" name="矩形 79"/>
            <p:cNvSpPr/>
            <p:nvPr/>
          </p:nvSpPr>
          <p:spPr>
            <a:xfrm>
              <a:off x="4002335" y="4763168"/>
              <a:ext cx="4708590" cy="4698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pic>
        <p:nvPicPr>
          <p:cNvPr id="2" name="圖片 1">
            <a:extLst>
              <a:ext uri="{FF2B5EF4-FFF2-40B4-BE49-F238E27FC236}">
                <a16:creationId xmlns:a16="http://schemas.microsoft.com/office/drawing/2014/main" id="{CAC130A2-2FD5-221F-361C-DF4FDADFBB03}"/>
              </a:ext>
            </a:extLst>
          </p:cNvPr>
          <p:cNvPicPr>
            <a:picLocks noChangeAspect="1"/>
          </p:cNvPicPr>
          <p:nvPr/>
        </p:nvPicPr>
        <p:blipFill>
          <a:blip r:embed="rId7"/>
          <a:stretch>
            <a:fillRect/>
          </a:stretch>
        </p:blipFill>
        <p:spPr>
          <a:xfrm>
            <a:off x="7509370" y="30867"/>
            <a:ext cx="720000" cy="1284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anim calcmode="lin" valueType="num">
                                      <p:cBhvr>
                                        <p:cTn id="12" dur="500" fill="hold"/>
                                        <p:tgtEl>
                                          <p:spTgt spid="46"/>
                                        </p:tgtEl>
                                        <p:attrNameLst>
                                          <p:attrName>ppt_x</p:attrName>
                                        </p:attrNameLst>
                                      </p:cBhvr>
                                      <p:tavLst>
                                        <p:tav tm="0">
                                          <p:val>
                                            <p:strVal val="#ppt_x"/>
                                          </p:val>
                                        </p:tav>
                                        <p:tav tm="100000">
                                          <p:val>
                                            <p:strVal val="#ppt_x"/>
                                          </p:val>
                                        </p:tav>
                                      </p:tavLst>
                                    </p:anim>
                                    <p:anim calcmode="lin" valueType="num">
                                      <p:cBhvr>
                                        <p:cTn id="13" dur="500" fill="hold"/>
                                        <p:tgtEl>
                                          <p:spTgt spid="4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nodeType="afterGroup">
                            <p:stCondLst>
                              <p:cond delay="500"/>
                            </p:stCondLst>
                            <p:childTnLst>
                              <p:par>
                                <p:cTn id="27" presetID="26" presetClass="emph" presetSubtype="0" repeatCount="2000" fill="hold" nodeType="afterEffect">
                                  <p:stCondLst>
                                    <p:cond delay="0"/>
                                  </p:stCondLst>
                                  <p:childTnLst>
                                    <p:animEffect transition="out" filter="fade">
                                      <p:cBhvr>
                                        <p:cTn id="28" dur="500" tmFilter="0, 0; .2, .5; .8, .5; 1, 0"/>
                                        <p:tgtEl>
                                          <p:spTgt spid="49"/>
                                        </p:tgtEl>
                                      </p:cBhvr>
                                    </p:animEffect>
                                    <p:animScale>
                                      <p:cBhvr>
                                        <p:cTn id="29" dur="250" autoRev="1" fill="hold"/>
                                        <p:tgtEl>
                                          <p:spTgt spid="4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36870"/>
                                        </p:tgtEl>
                                        <p:attrNameLst>
                                          <p:attrName>style.visibility</p:attrName>
                                        </p:attrNameLst>
                                      </p:cBhvr>
                                      <p:to>
                                        <p:strVal val="visible"/>
                                      </p:to>
                                    </p:set>
                                  </p:childTnLst>
                                </p:cTn>
                              </p:par>
                              <p:par>
                                <p:cTn id="38" presetID="22" presetClass="entr" presetSubtype="8"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anim calcmode="lin" valueType="num">
                                      <p:cBhvr>
                                        <p:cTn id="46" dur="500" fill="hold"/>
                                        <p:tgtEl>
                                          <p:spTgt spid="59"/>
                                        </p:tgtEl>
                                        <p:attrNameLst>
                                          <p:attrName>ppt_x</p:attrName>
                                        </p:attrNameLst>
                                      </p:cBhvr>
                                      <p:tavLst>
                                        <p:tav tm="0">
                                          <p:val>
                                            <p:strVal val="#ppt_x"/>
                                          </p:val>
                                        </p:tav>
                                        <p:tav tm="100000">
                                          <p:val>
                                            <p:strVal val="#ppt_x"/>
                                          </p:val>
                                        </p:tav>
                                      </p:tavLst>
                                    </p:anim>
                                    <p:anim calcmode="lin" valueType="num">
                                      <p:cBhvr>
                                        <p:cTn id="47" dur="500" fill="hold"/>
                                        <p:tgtEl>
                                          <p:spTgt spid="5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3" grpId="0"/>
      <p:bldP spid="54"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891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進階檢索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8165" y="411510"/>
            <a:ext cx="4022820" cy="23622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891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95310" y="1830369"/>
            <a:ext cx="5305948" cy="311764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52" name="群組 51"/>
          <p:cNvGrpSpPr>
            <a:grpSpLocks/>
          </p:cNvGrpSpPr>
          <p:nvPr/>
        </p:nvGrpSpPr>
        <p:grpSpPr bwMode="auto">
          <a:xfrm>
            <a:off x="8082217" y="1668040"/>
            <a:ext cx="617537" cy="463550"/>
            <a:chOff x="7778759" y="2399594"/>
            <a:chExt cx="823122" cy="617155"/>
          </a:xfrm>
        </p:grpSpPr>
        <p:pic>
          <p:nvPicPr>
            <p:cNvPr id="38944" name="Picture 5" descr="滑鼠游标,点击,图标高清图库素材免费下载(图片编号:7429071)-六图网"/>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793870">
              <a:off x="8193019" y="2401103"/>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5" name="文字方塊 60"/>
            <p:cNvSpPr txBox="1">
              <a:spLocks noChangeArrowheads="1"/>
            </p:cNvSpPr>
            <p:nvPr/>
          </p:nvSpPr>
          <p:spPr bwMode="auto">
            <a:xfrm>
              <a:off x="7778759" y="2399594"/>
              <a:ext cx="432048" cy="6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38924"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0271" y="3082823"/>
            <a:ext cx="493275" cy="46912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5" name="群組 64"/>
          <p:cNvGrpSpPr>
            <a:grpSpLocks/>
          </p:cNvGrpSpPr>
          <p:nvPr/>
        </p:nvGrpSpPr>
        <p:grpSpPr bwMode="auto">
          <a:xfrm>
            <a:off x="5079579" y="2664883"/>
            <a:ext cx="1940692" cy="633964"/>
            <a:chOff x="3868650" y="4320053"/>
            <a:chExt cx="2047989" cy="650494"/>
          </a:xfrm>
        </p:grpSpPr>
        <p:sp>
          <p:nvSpPr>
            <p:cNvPr id="38942" name="文字方塊 65"/>
            <p:cNvSpPr txBox="1">
              <a:spLocks noChangeArrowheads="1"/>
            </p:cNvSpPr>
            <p:nvPr/>
          </p:nvSpPr>
          <p:spPr bwMode="auto">
            <a:xfrm>
              <a:off x="3868650" y="4320053"/>
              <a:ext cx="432048" cy="47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4234788" y="4685374"/>
              <a:ext cx="1681851" cy="285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26" name="群組 67"/>
          <p:cNvGrpSpPr>
            <a:grpSpLocks/>
          </p:cNvGrpSpPr>
          <p:nvPr/>
        </p:nvGrpSpPr>
        <p:grpSpPr bwMode="auto">
          <a:xfrm>
            <a:off x="6948264" y="2650775"/>
            <a:ext cx="893726" cy="971836"/>
            <a:chOff x="4651967" y="4188249"/>
            <a:chExt cx="1394241" cy="1277078"/>
          </a:xfrm>
        </p:grpSpPr>
        <p:sp>
          <p:nvSpPr>
            <p:cNvPr id="38940" name="文字方塊 68"/>
            <p:cNvSpPr txBox="1">
              <a:spLocks noChangeArrowheads="1"/>
            </p:cNvSpPr>
            <p:nvPr/>
          </p:nvSpPr>
          <p:spPr bwMode="auto">
            <a:xfrm>
              <a:off x="5415473" y="4188249"/>
              <a:ext cx="630735" cy="60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4651967" y="4660887"/>
              <a:ext cx="954998" cy="80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pic>
        <p:nvPicPr>
          <p:cNvPr id="38928"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63017" y="3326752"/>
            <a:ext cx="432000" cy="41030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9" name="群組 72"/>
          <p:cNvGrpSpPr>
            <a:grpSpLocks/>
          </p:cNvGrpSpPr>
          <p:nvPr/>
        </p:nvGrpSpPr>
        <p:grpSpPr bwMode="auto">
          <a:xfrm>
            <a:off x="5395017" y="3524783"/>
            <a:ext cx="2563104" cy="848312"/>
            <a:chOff x="4651967" y="4660910"/>
            <a:chExt cx="3999316" cy="1116076"/>
          </a:xfrm>
        </p:grpSpPr>
        <p:sp>
          <p:nvSpPr>
            <p:cNvPr id="38938" name="文字方塊 73"/>
            <p:cNvSpPr txBox="1">
              <a:spLocks noChangeArrowheads="1"/>
            </p:cNvSpPr>
            <p:nvPr/>
          </p:nvSpPr>
          <p:spPr bwMode="auto">
            <a:xfrm>
              <a:off x="8020548" y="5153601"/>
              <a:ext cx="630735" cy="60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4651967" y="4660910"/>
              <a:ext cx="3469287" cy="1116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0" name="群組 75"/>
          <p:cNvGrpSpPr>
            <a:grpSpLocks/>
          </p:cNvGrpSpPr>
          <p:nvPr/>
        </p:nvGrpSpPr>
        <p:grpSpPr bwMode="auto">
          <a:xfrm>
            <a:off x="4494355" y="3010443"/>
            <a:ext cx="937323" cy="792457"/>
            <a:chOff x="4143735" y="4330426"/>
            <a:chExt cx="1462127" cy="1040600"/>
          </a:xfrm>
        </p:grpSpPr>
        <p:sp>
          <p:nvSpPr>
            <p:cNvPr id="38936" name="文字方塊 77"/>
            <p:cNvSpPr txBox="1">
              <a:spLocks noChangeArrowheads="1"/>
            </p:cNvSpPr>
            <p:nvPr/>
          </p:nvSpPr>
          <p:spPr bwMode="auto">
            <a:xfrm>
              <a:off x="4143735" y="4330426"/>
              <a:ext cx="630736" cy="60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4789791" y="4695380"/>
              <a:ext cx="816071" cy="675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3" name="群組 82"/>
          <p:cNvGrpSpPr>
            <a:grpSpLocks/>
          </p:cNvGrpSpPr>
          <p:nvPr/>
        </p:nvGrpSpPr>
        <p:grpSpPr bwMode="auto">
          <a:xfrm>
            <a:off x="6477872" y="4349350"/>
            <a:ext cx="1262480" cy="461665"/>
            <a:chOff x="4788708" y="4621552"/>
            <a:chExt cx="1971461" cy="607059"/>
          </a:xfrm>
        </p:grpSpPr>
        <p:sp>
          <p:nvSpPr>
            <p:cNvPr id="38934" name="文字方塊 83"/>
            <p:cNvSpPr txBox="1">
              <a:spLocks noChangeArrowheads="1"/>
            </p:cNvSpPr>
            <p:nvPr/>
          </p:nvSpPr>
          <p:spPr bwMode="auto">
            <a:xfrm>
              <a:off x="6129434" y="4621552"/>
              <a:ext cx="630735" cy="60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4788708" y="4696457"/>
              <a:ext cx="1375767" cy="437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42" name="內容版面配置區 2"/>
          <p:cNvSpPr txBox="1">
            <a:spLocks/>
          </p:cNvSpPr>
          <p:nvPr/>
        </p:nvSpPr>
        <p:spPr bwMode="auto">
          <a:xfrm>
            <a:off x="476250" y="762000"/>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點選搜尋欄位旁的「進階檢索」以進入進階檢索頁面</a:t>
            </a:r>
            <a:endParaRPr lang="en-US" altLang="zh-TW" sz="1400" dirty="0">
              <a:latin typeface="微軟正黑體" panose="020B0604030504040204" pitchFamily="34" charset="-120"/>
              <a:ea typeface="微軟正黑體" panose="020B0604030504040204" pitchFamily="34" charset="-120"/>
            </a:endParaRPr>
          </a:p>
        </p:txBody>
      </p:sp>
      <p:sp>
        <p:nvSpPr>
          <p:cNvPr id="62" name="內容版面配置區 2"/>
          <p:cNvSpPr txBox="1">
            <a:spLocks/>
          </p:cNvSpPr>
          <p:nvPr/>
        </p:nvSpPr>
        <p:spPr>
          <a:xfrm>
            <a:off x="468313" y="1517650"/>
            <a:ext cx="2984500" cy="755650"/>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1875"/>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於搜尋欄位輸入欲搜尋之關鍵字</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1875"/>
              </a:lnSpc>
              <a:spcAft>
                <a:spcPts val="0"/>
              </a:spcAft>
              <a:buFont typeface="Arial" panose="020B0604020202020204" pitchFamily="34" charset="0"/>
              <a:buNone/>
              <a:defRPr/>
            </a:pP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sp>
        <p:nvSpPr>
          <p:cNvPr id="38923" name="內容版面配置區 2"/>
          <p:cNvSpPr txBox="1">
            <a:spLocks/>
          </p:cNvSpPr>
          <p:nvPr/>
        </p:nvSpPr>
        <p:spPr bwMode="auto">
          <a:xfrm>
            <a:off x="468313" y="2287588"/>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搜尋欄位旁可使用下拉式選單選擇欲搜尋欄位選項</a:t>
            </a:r>
            <a:endParaRPr lang="en-US" altLang="zh-TW" sz="1400" dirty="0">
              <a:latin typeface="微軟正黑體" panose="020B0604030504040204" pitchFamily="34" charset="-120"/>
              <a:ea typeface="微軟正黑體" panose="020B0604030504040204" pitchFamily="34" charset="-120"/>
            </a:endParaRPr>
          </a:p>
        </p:txBody>
      </p:sp>
      <p:sp>
        <p:nvSpPr>
          <p:cNvPr id="38927" name="內容版面配置區 2"/>
          <p:cNvSpPr txBox="1">
            <a:spLocks/>
          </p:cNvSpPr>
          <p:nvPr/>
        </p:nvSpPr>
        <p:spPr bwMode="auto">
          <a:xfrm>
            <a:off x="476250" y="3043238"/>
            <a:ext cx="32829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左方下拉式選單則可選擇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或是</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的搜尋條件</a:t>
            </a:r>
            <a:endParaRPr lang="en-US" altLang="zh-TW" sz="1400" dirty="0">
              <a:latin typeface="微軟正黑體" panose="020B0604030504040204" pitchFamily="34" charset="-120"/>
              <a:ea typeface="微軟正黑體" panose="020B0604030504040204" pitchFamily="34" charset="-120"/>
            </a:endParaRPr>
          </a:p>
        </p:txBody>
      </p:sp>
      <p:sp>
        <p:nvSpPr>
          <p:cNvPr id="38931" name="內容版面配置區 2"/>
          <p:cNvSpPr txBox="1">
            <a:spLocks/>
          </p:cNvSpPr>
          <p:nvPr/>
        </p:nvSpPr>
        <p:spPr bwMode="auto">
          <a:xfrm>
            <a:off x="476250" y="3824288"/>
            <a:ext cx="32956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5"/>
            </a:pPr>
            <a:r>
              <a:rPr lang="zh-TW" altLang="en-US" sz="1400" dirty="0">
                <a:latin typeface="微軟正黑體" panose="020B0604030504040204" pitchFamily="34" charset="-120"/>
                <a:ea typeface="微軟正黑體" panose="020B0604030504040204" pitchFamily="34" charset="-120"/>
              </a:rPr>
              <a:t>下方則可新增搜尋欄位、選擇出版年份及資料來源</a:t>
            </a:r>
            <a:endParaRPr lang="en-US" altLang="zh-TW" sz="1400" dirty="0">
              <a:latin typeface="微軟正黑體" panose="020B0604030504040204" pitchFamily="34" charset="-120"/>
              <a:ea typeface="微軟正黑體" panose="020B0604030504040204" pitchFamily="34" charset="-120"/>
            </a:endParaRPr>
          </a:p>
        </p:txBody>
      </p:sp>
      <p:sp>
        <p:nvSpPr>
          <p:cNvPr id="38932" name="內容版面配置區 2"/>
          <p:cNvSpPr txBox="1">
            <a:spLocks/>
          </p:cNvSpPr>
          <p:nvPr/>
        </p:nvSpPr>
        <p:spPr bwMode="auto">
          <a:xfrm>
            <a:off x="476250" y="4391025"/>
            <a:ext cx="32956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6"/>
            </a:pPr>
            <a:r>
              <a:rPr lang="zh-TW" altLang="en-US" sz="1400" dirty="0">
                <a:latin typeface="微軟正黑體" panose="020B0604030504040204" pitchFamily="34" charset="-120"/>
                <a:ea typeface="微軟正黑體" panose="020B0604030504040204" pitchFamily="34" charset="-120"/>
              </a:rPr>
              <a:t>設定完所有條件後即可按下送出鍵即可瀏覽檢索結果</a:t>
            </a:r>
            <a:endParaRPr lang="en-US" altLang="zh-TW" sz="1400" dirty="0">
              <a:latin typeface="微軟正黑體" panose="020B0604030504040204" pitchFamily="34" charset="-120"/>
              <a:ea typeface="微軟正黑體" panose="020B0604030504040204" pitchFamily="34" charset="-120"/>
            </a:endParaRPr>
          </a:p>
        </p:txBody>
      </p:sp>
      <p:pic>
        <p:nvPicPr>
          <p:cNvPr id="38914"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46705" y="746177"/>
            <a:ext cx="4903428" cy="2637138"/>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1+#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6" presetClass="emph" presetSubtype="0" repeatCount="2000" fill="hold" nodeType="afterEffect">
                                  <p:stCondLst>
                                    <p:cond delay="0"/>
                                  </p:stCondLst>
                                  <p:childTnLst>
                                    <p:animEffect transition="out" filter="fade">
                                      <p:cBhvr>
                                        <p:cTn id="14" dur="500" tmFilter="0, 0; .2, .5; .8, .5; 1, 0"/>
                                        <p:tgtEl>
                                          <p:spTgt spid="52"/>
                                        </p:tgtEl>
                                      </p:cBhvr>
                                    </p:animEffect>
                                    <p:animScale>
                                      <p:cBhvr>
                                        <p:cTn id="15" dur="250" autoRev="1" fill="hold"/>
                                        <p:tgtEl>
                                          <p:spTgt spid="5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par>
                                <p:cTn id="21" presetID="10" presetClass="exit" presetSubtype="0" fill="hold" nodeType="withEffect">
                                  <p:stCondLst>
                                    <p:cond delay="0"/>
                                  </p:stCondLst>
                                  <p:childTnLst>
                                    <p:animEffect transition="out" filter="fade">
                                      <p:cBhvr>
                                        <p:cTn id="22" dur="250"/>
                                        <p:tgtEl>
                                          <p:spTgt spid="52"/>
                                        </p:tgtEl>
                                      </p:cBhvr>
                                    </p:animEffect>
                                    <p:set>
                                      <p:cBhvr>
                                        <p:cTn id="23" dur="1" fill="hold">
                                          <p:stCondLst>
                                            <p:cond delay="249"/>
                                          </p:stCondLst>
                                        </p:cTn>
                                        <p:tgtEl>
                                          <p:spTgt spid="5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8919"/>
                                        </p:tgtEl>
                                        <p:attrNameLst>
                                          <p:attrName>style.visibility</p:attrName>
                                        </p:attrNameLst>
                                      </p:cBhvr>
                                      <p:to>
                                        <p:strVal val="visible"/>
                                      </p:to>
                                    </p:set>
                                    <p:animEffect transition="in" filter="fade">
                                      <p:cBhvr>
                                        <p:cTn id="26" dur="500"/>
                                        <p:tgtEl>
                                          <p:spTgt spid="38919"/>
                                        </p:tgtEl>
                                      </p:cBhvr>
                                    </p:animEffect>
                                  </p:childTnLst>
                                </p:cTn>
                              </p:par>
                              <p:par>
                                <p:cTn id="27" presetID="42" presetClass="entr" presetSubtype="0" fill="hold" nodeType="withEffect">
                                  <p:stCondLst>
                                    <p:cond delay="0"/>
                                  </p:stCondLst>
                                  <p:childTnLst>
                                    <p:set>
                                      <p:cBhvr>
                                        <p:cTn id="28" dur="1" fill="hold">
                                          <p:stCondLst>
                                            <p:cond delay="0"/>
                                          </p:stCondLst>
                                        </p:cTn>
                                        <p:tgtEl>
                                          <p:spTgt spid="38925"/>
                                        </p:tgtEl>
                                        <p:attrNameLst>
                                          <p:attrName>style.visibility</p:attrName>
                                        </p:attrNameLst>
                                      </p:cBhvr>
                                      <p:to>
                                        <p:strVal val="visible"/>
                                      </p:to>
                                    </p:set>
                                    <p:animEffect transition="in" filter="fade">
                                      <p:cBhvr>
                                        <p:cTn id="29" dur="500"/>
                                        <p:tgtEl>
                                          <p:spTgt spid="38925"/>
                                        </p:tgtEl>
                                      </p:cBhvr>
                                    </p:animEffect>
                                    <p:anim calcmode="lin" valueType="num">
                                      <p:cBhvr>
                                        <p:cTn id="30" dur="500" fill="hold"/>
                                        <p:tgtEl>
                                          <p:spTgt spid="38925"/>
                                        </p:tgtEl>
                                        <p:attrNameLst>
                                          <p:attrName>ppt_x</p:attrName>
                                        </p:attrNameLst>
                                      </p:cBhvr>
                                      <p:tavLst>
                                        <p:tav tm="0">
                                          <p:val>
                                            <p:strVal val="#ppt_x"/>
                                          </p:val>
                                        </p:tav>
                                        <p:tav tm="100000">
                                          <p:val>
                                            <p:strVal val="#ppt_x"/>
                                          </p:val>
                                        </p:tav>
                                      </p:tavLst>
                                    </p:anim>
                                    <p:anim calcmode="lin" valueType="num">
                                      <p:cBhvr>
                                        <p:cTn id="31" dur="500" fill="hold"/>
                                        <p:tgtEl>
                                          <p:spTgt spid="389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923"/>
                                        </p:tgtEl>
                                        <p:attrNameLst>
                                          <p:attrName>style.visibility</p:attrName>
                                        </p:attrNameLst>
                                      </p:cBhvr>
                                      <p:to>
                                        <p:strVal val="visible"/>
                                      </p:to>
                                    </p:set>
                                    <p:animEffect transition="in" filter="wipe(left)">
                                      <p:cBhvr>
                                        <p:cTn id="36" dur="500"/>
                                        <p:tgtEl>
                                          <p:spTgt spid="38923"/>
                                        </p:tgtEl>
                                      </p:cBhvr>
                                    </p:animEffect>
                                  </p:childTnLst>
                                </p:cTn>
                              </p:par>
                              <p:par>
                                <p:cTn id="37" presetID="10" presetClass="exit" presetSubtype="0" fill="hold" nodeType="withEffect">
                                  <p:stCondLst>
                                    <p:cond delay="0"/>
                                  </p:stCondLst>
                                  <p:childTnLst>
                                    <p:animEffect transition="out" filter="fade">
                                      <p:cBhvr>
                                        <p:cTn id="38" dur="250"/>
                                        <p:tgtEl>
                                          <p:spTgt spid="38925"/>
                                        </p:tgtEl>
                                      </p:cBhvr>
                                    </p:animEffect>
                                    <p:set>
                                      <p:cBhvr>
                                        <p:cTn id="39" dur="1" fill="hold">
                                          <p:stCondLst>
                                            <p:cond delay="249"/>
                                          </p:stCondLst>
                                        </p:cTn>
                                        <p:tgtEl>
                                          <p:spTgt spid="38925"/>
                                        </p:tgtEl>
                                        <p:attrNameLst>
                                          <p:attrName>style.visibility</p:attrName>
                                        </p:attrNameLst>
                                      </p:cBhvr>
                                      <p:to>
                                        <p:strVal val="hidden"/>
                                      </p:to>
                                    </p:set>
                                  </p:childTnLst>
                                </p:cTn>
                              </p:par>
                              <p:par>
                                <p:cTn id="40" presetID="22" presetClass="entr" presetSubtype="1" fill="hold" nodeType="withEffect">
                                  <p:stCondLst>
                                    <p:cond delay="0"/>
                                  </p:stCondLst>
                                  <p:childTnLst>
                                    <p:set>
                                      <p:cBhvr>
                                        <p:cTn id="41" dur="1" fill="hold">
                                          <p:stCondLst>
                                            <p:cond delay="0"/>
                                          </p:stCondLst>
                                        </p:cTn>
                                        <p:tgtEl>
                                          <p:spTgt spid="38924"/>
                                        </p:tgtEl>
                                        <p:attrNameLst>
                                          <p:attrName>style.visibility</p:attrName>
                                        </p:attrNameLst>
                                      </p:cBhvr>
                                      <p:to>
                                        <p:strVal val="visible"/>
                                      </p:to>
                                    </p:set>
                                    <p:animEffect transition="in" filter="wipe(up)">
                                      <p:cBhvr>
                                        <p:cTn id="42" dur="500"/>
                                        <p:tgtEl>
                                          <p:spTgt spid="38924"/>
                                        </p:tgtEl>
                                      </p:cBhvr>
                                    </p:animEffect>
                                  </p:childTnLst>
                                </p:cTn>
                              </p:par>
                              <p:par>
                                <p:cTn id="43" presetID="42" presetClass="entr" presetSubtype="0" fill="hold" nodeType="withEffect">
                                  <p:stCondLst>
                                    <p:cond delay="0"/>
                                  </p:stCondLst>
                                  <p:childTnLst>
                                    <p:set>
                                      <p:cBhvr>
                                        <p:cTn id="44" dur="1" fill="hold">
                                          <p:stCondLst>
                                            <p:cond delay="0"/>
                                          </p:stCondLst>
                                        </p:cTn>
                                        <p:tgtEl>
                                          <p:spTgt spid="38926"/>
                                        </p:tgtEl>
                                        <p:attrNameLst>
                                          <p:attrName>style.visibility</p:attrName>
                                        </p:attrNameLst>
                                      </p:cBhvr>
                                      <p:to>
                                        <p:strVal val="visible"/>
                                      </p:to>
                                    </p:set>
                                    <p:animEffect transition="in" filter="fade">
                                      <p:cBhvr>
                                        <p:cTn id="45" dur="500"/>
                                        <p:tgtEl>
                                          <p:spTgt spid="38926"/>
                                        </p:tgtEl>
                                      </p:cBhvr>
                                    </p:animEffect>
                                    <p:anim calcmode="lin" valueType="num">
                                      <p:cBhvr>
                                        <p:cTn id="46" dur="500" fill="hold"/>
                                        <p:tgtEl>
                                          <p:spTgt spid="38926"/>
                                        </p:tgtEl>
                                        <p:attrNameLst>
                                          <p:attrName>ppt_x</p:attrName>
                                        </p:attrNameLst>
                                      </p:cBhvr>
                                      <p:tavLst>
                                        <p:tav tm="0">
                                          <p:val>
                                            <p:strVal val="#ppt_x"/>
                                          </p:val>
                                        </p:tav>
                                        <p:tav tm="100000">
                                          <p:val>
                                            <p:strVal val="#ppt_x"/>
                                          </p:val>
                                        </p:tav>
                                      </p:tavLst>
                                    </p:anim>
                                    <p:anim calcmode="lin" valueType="num">
                                      <p:cBhvr>
                                        <p:cTn id="47" dur="500" fill="hold"/>
                                        <p:tgtEl>
                                          <p:spTgt spid="389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927"/>
                                        </p:tgtEl>
                                        <p:attrNameLst>
                                          <p:attrName>style.visibility</p:attrName>
                                        </p:attrNameLst>
                                      </p:cBhvr>
                                      <p:to>
                                        <p:strVal val="visible"/>
                                      </p:to>
                                    </p:set>
                                    <p:animEffect transition="in" filter="wipe(left)">
                                      <p:cBhvr>
                                        <p:cTn id="52" dur="500"/>
                                        <p:tgtEl>
                                          <p:spTgt spid="38927"/>
                                        </p:tgtEl>
                                      </p:cBhvr>
                                    </p:animEffect>
                                  </p:childTnLst>
                                </p:cTn>
                              </p:par>
                              <p:par>
                                <p:cTn id="53" presetID="10" presetClass="exit" presetSubtype="0" fill="hold" nodeType="withEffect">
                                  <p:stCondLst>
                                    <p:cond delay="0"/>
                                  </p:stCondLst>
                                  <p:childTnLst>
                                    <p:animEffect transition="out" filter="fade">
                                      <p:cBhvr>
                                        <p:cTn id="54" dur="250"/>
                                        <p:tgtEl>
                                          <p:spTgt spid="38926"/>
                                        </p:tgtEl>
                                      </p:cBhvr>
                                    </p:animEffect>
                                    <p:set>
                                      <p:cBhvr>
                                        <p:cTn id="55" dur="1" fill="hold">
                                          <p:stCondLst>
                                            <p:cond delay="249"/>
                                          </p:stCondLst>
                                        </p:cTn>
                                        <p:tgtEl>
                                          <p:spTgt spid="38926"/>
                                        </p:tgtEl>
                                        <p:attrNameLst>
                                          <p:attrName>style.visibility</p:attrName>
                                        </p:attrNameLst>
                                      </p:cBhvr>
                                      <p:to>
                                        <p:strVal val="hidden"/>
                                      </p:to>
                                    </p:set>
                                  </p:childTnLst>
                                </p:cTn>
                              </p:par>
                              <p:par>
                                <p:cTn id="56" presetID="22" presetClass="entr" presetSubtype="1" fill="hold" nodeType="withEffect">
                                  <p:stCondLst>
                                    <p:cond delay="0"/>
                                  </p:stCondLst>
                                  <p:childTnLst>
                                    <p:set>
                                      <p:cBhvr>
                                        <p:cTn id="57" dur="1" fill="hold">
                                          <p:stCondLst>
                                            <p:cond delay="0"/>
                                          </p:stCondLst>
                                        </p:cTn>
                                        <p:tgtEl>
                                          <p:spTgt spid="38928"/>
                                        </p:tgtEl>
                                        <p:attrNameLst>
                                          <p:attrName>style.visibility</p:attrName>
                                        </p:attrNameLst>
                                      </p:cBhvr>
                                      <p:to>
                                        <p:strVal val="visible"/>
                                      </p:to>
                                    </p:set>
                                    <p:animEffect transition="in" filter="wipe(up)">
                                      <p:cBhvr>
                                        <p:cTn id="58" dur="500"/>
                                        <p:tgtEl>
                                          <p:spTgt spid="38928"/>
                                        </p:tgtEl>
                                      </p:cBhvr>
                                    </p:animEffect>
                                  </p:childTnLst>
                                </p:cTn>
                              </p:par>
                              <p:par>
                                <p:cTn id="59" presetID="42" presetClass="entr" presetSubtype="0" fill="hold" nodeType="withEffect">
                                  <p:stCondLst>
                                    <p:cond delay="0"/>
                                  </p:stCondLst>
                                  <p:childTnLst>
                                    <p:set>
                                      <p:cBhvr>
                                        <p:cTn id="60" dur="1" fill="hold">
                                          <p:stCondLst>
                                            <p:cond delay="0"/>
                                          </p:stCondLst>
                                        </p:cTn>
                                        <p:tgtEl>
                                          <p:spTgt spid="38930"/>
                                        </p:tgtEl>
                                        <p:attrNameLst>
                                          <p:attrName>style.visibility</p:attrName>
                                        </p:attrNameLst>
                                      </p:cBhvr>
                                      <p:to>
                                        <p:strVal val="visible"/>
                                      </p:to>
                                    </p:set>
                                    <p:animEffect transition="in" filter="fade">
                                      <p:cBhvr>
                                        <p:cTn id="61" dur="500"/>
                                        <p:tgtEl>
                                          <p:spTgt spid="38930"/>
                                        </p:tgtEl>
                                      </p:cBhvr>
                                    </p:animEffect>
                                    <p:anim calcmode="lin" valueType="num">
                                      <p:cBhvr>
                                        <p:cTn id="62" dur="500" fill="hold"/>
                                        <p:tgtEl>
                                          <p:spTgt spid="38930"/>
                                        </p:tgtEl>
                                        <p:attrNameLst>
                                          <p:attrName>ppt_x</p:attrName>
                                        </p:attrNameLst>
                                      </p:cBhvr>
                                      <p:tavLst>
                                        <p:tav tm="0">
                                          <p:val>
                                            <p:strVal val="#ppt_x"/>
                                          </p:val>
                                        </p:tav>
                                        <p:tav tm="100000">
                                          <p:val>
                                            <p:strVal val="#ppt_x"/>
                                          </p:val>
                                        </p:tav>
                                      </p:tavLst>
                                    </p:anim>
                                    <p:anim calcmode="lin" valueType="num">
                                      <p:cBhvr>
                                        <p:cTn id="63" dur="500" fill="hold"/>
                                        <p:tgtEl>
                                          <p:spTgt spid="389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931"/>
                                        </p:tgtEl>
                                        <p:attrNameLst>
                                          <p:attrName>style.visibility</p:attrName>
                                        </p:attrNameLst>
                                      </p:cBhvr>
                                      <p:to>
                                        <p:strVal val="visible"/>
                                      </p:to>
                                    </p:set>
                                    <p:animEffect transition="in" filter="wipe(left)">
                                      <p:cBhvr>
                                        <p:cTn id="68" dur="500"/>
                                        <p:tgtEl>
                                          <p:spTgt spid="38931"/>
                                        </p:tgtEl>
                                      </p:cBhvr>
                                    </p:animEffect>
                                  </p:childTnLst>
                                </p:cTn>
                              </p:par>
                              <p:par>
                                <p:cTn id="69" presetID="10" presetClass="exit" presetSubtype="0" fill="hold" nodeType="withEffect">
                                  <p:stCondLst>
                                    <p:cond delay="0"/>
                                  </p:stCondLst>
                                  <p:childTnLst>
                                    <p:animEffect transition="out" filter="fade">
                                      <p:cBhvr>
                                        <p:cTn id="70" dur="250"/>
                                        <p:tgtEl>
                                          <p:spTgt spid="38930"/>
                                        </p:tgtEl>
                                      </p:cBhvr>
                                    </p:animEffect>
                                    <p:set>
                                      <p:cBhvr>
                                        <p:cTn id="71" dur="1" fill="hold">
                                          <p:stCondLst>
                                            <p:cond delay="249"/>
                                          </p:stCondLst>
                                        </p:cTn>
                                        <p:tgtEl>
                                          <p:spTgt spid="38930"/>
                                        </p:tgtEl>
                                        <p:attrNameLst>
                                          <p:attrName>style.visibility</p:attrName>
                                        </p:attrNameLst>
                                      </p:cBhvr>
                                      <p:to>
                                        <p:strVal val="hidden"/>
                                      </p:to>
                                    </p:set>
                                  </p:childTnLst>
                                </p:cTn>
                              </p:par>
                              <p:par>
                                <p:cTn id="72" presetID="42" presetClass="entr" presetSubtype="0" fill="hold" nodeType="withEffect">
                                  <p:stCondLst>
                                    <p:cond delay="0"/>
                                  </p:stCondLst>
                                  <p:childTnLst>
                                    <p:set>
                                      <p:cBhvr>
                                        <p:cTn id="73" dur="1" fill="hold">
                                          <p:stCondLst>
                                            <p:cond delay="0"/>
                                          </p:stCondLst>
                                        </p:cTn>
                                        <p:tgtEl>
                                          <p:spTgt spid="38929"/>
                                        </p:tgtEl>
                                        <p:attrNameLst>
                                          <p:attrName>style.visibility</p:attrName>
                                        </p:attrNameLst>
                                      </p:cBhvr>
                                      <p:to>
                                        <p:strVal val="visible"/>
                                      </p:to>
                                    </p:set>
                                    <p:animEffect transition="in" filter="fade">
                                      <p:cBhvr>
                                        <p:cTn id="74" dur="500"/>
                                        <p:tgtEl>
                                          <p:spTgt spid="38929"/>
                                        </p:tgtEl>
                                      </p:cBhvr>
                                    </p:animEffect>
                                    <p:anim calcmode="lin" valueType="num">
                                      <p:cBhvr>
                                        <p:cTn id="75" dur="500" fill="hold"/>
                                        <p:tgtEl>
                                          <p:spTgt spid="38929"/>
                                        </p:tgtEl>
                                        <p:attrNameLst>
                                          <p:attrName>ppt_x</p:attrName>
                                        </p:attrNameLst>
                                      </p:cBhvr>
                                      <p:tavLst>
                                        <p:tav tm="0">
                                          <p:val>
                                            <p:strVal val="#ppt_x"/>
                                          </p:val>
                                        </p:tav>
                                        <p:tav tm="100000">
                                          <p:val>
                                            <p:strVal val="#ppt_x"/>
                                          </p:val>
                                        </p:tav>
                                      </p:tavLst>
                                    </p:anim>
                                    <p:anim calcmode="lin" valueType="num">
                                      <p:cBhvr>
                                        <p:cTn id="76" dur="500" fill="hold"/>
                                        <p:tgtEl>
                                          <p:spTgt spid="3892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932"/>
                                        </p:tgtEl>
                                        <p:attrNameLst>
                                          <p:attrName>style.visibility</p:attrName>
                                        </p:attrNameLst>
                                      </p:cBhvr>
                                      <p:to>
                                        <p:strVal val="visible"/>
                                      </p:to>
                                    </p:set>
                                    <p:animEffect transition="in" filter="wipe(left)">
                                      <p:cBhvr>
                                        <p:cTn id="81" dur="500"/>
                                        <p:tgtEl>
                                          <p:spTgt spid="38932"/>
                                        </p:tgtEl>
                                      </p:cBhvr>
                                    </p:animEffect>
                                  </p:childTnLst>
                                </p:cTn>
                              </p:par>
                              <p:par>
                                <p:cTn id="82" presetID="10" presetClass="exit" presetSubtype="0" fill="hold" nodeType="withEffect">
                                  <p:stCondLst>
                                    <p:cond delay="0"/>
                                  </p:stCondLst>
                                  <p:childTnLst>
                                    <p:animEffect transition="out" filter="fade">
                                      <p:cBhvr>
                                        <p:cTn id="83" dur="250"/>
                                        <p:tgtEl>
                                          <p:spTgt spid="38929"/>
                                        </p:tgtEl>
                                      </p:cBhvr>
                                    </p:animEffect>
                                    <p:set>
                                      <p:cBhvr>
                                        <p:cTn id="84" dur="1" fill="hold">
                                          <p:stCondLst>
                                            <p:cond delay="249"/>
                                          </p:stCondLst>
                                        </p:cTn>
                                        <p:tgtEl>
                                          <p:spTgt spid="38929"/>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38933"/>
                                        </p:tgtEl>
                                        <p:attrNameLst>
                                          <p:attrName>style.visibility</p:attrName>
                                        </p:attrNameLst>
                                      </p:cBhvr>
                                      <p:to>
                                        <p:strVal val="visible"/>
                                      </p:to>
                                    </p:set>
                                    <p:animEffect transition="in" filter="fade">
                                      <p:cBhvr>
                                        <p:cTn id="87" dur="500"/>
                                        <p:tgtEl>
                                          <p:spTgt spid="38933"/>
                                        </p:tgtEl>
                                      </p:cBhvr>
                                    </p:animEffect>
                                    <p:anim calcmode="lin" valueType="num">
                                      <p:cBhvr>
                                        <p:cTn id="88" dur="500" fill="hold"/>
                                        <p:tgtEl>
                                          <p:spTgt spid="38933"/>
                                        </p:tgtEl>
                                        <p:attrNameLst>
                                          <p:attrName>ppt_x</p:attrName>
                                        </p:attrNameLst>
                                      </p:cBhvr>
                                      <p:tavLst>
                                        <p:tav tm="0">
                                          <p:val>
                                            <p:strVal val="#ppt_x"/>
                                          </p:val>
                                        </p:tav>
                                        <p:tav tm="100000">
                                          <p:val>
                                            <p:strVal val="#ppt_x"/>
                                          </p:val>
                                        </p:tav>
                                      </p:tavLst>
                                    </p:anim>
                                    <p:anim calcmode="lin" valueType="num">
                                      <p:cBhvr>
                                        <p:cTn id="89" dur="500" fill="hold"/>
                                        <p:tgtEl>
                                          <p:spTgt spid="38933"/>
                                        </p:tgtEl>
                                        <p:attrNameLst>
                                          <p:attrName>ppt_y</p:attrName>
                                        </p:attrNameLst>
                                      </p:cBhvr>
                                      <p:tavLst>
                                        <p:tav tm="0">
                                          <p:val>
                                            <p:strVal val="#ppt_y+.1"/>
                                          </p:val>
                                        </p:tav>
                                        <p:tav tm="100000">
                                          <p:val>
                                            <p:strVal val="#ppt_y"/>
                                          </p:val>
                                        </p:tav>
                                      </p:tavLst>
                                    </p:anim>
                                  </p:childTnLst>
                                </p:cTn>
                              </p:par>
                            </p:childTnLst>
                          </p:cTn>
                        </p:par>
                        <p:par>
                          <p:cTn id="90" fill="hold">
                            <p:stCondLst>
                              <p:cond delay="500"/>
                            </p:stCondLst>
                            <p:childTnLst>
                              <p:par>
                                <p:cTn id="91" presetID="10" presetClass="entr" presetSubtype="0" fill="hold" nodeType="afterEffect">
                                  <p:stCondLst>
                                    <p:cond delay="500"/>
                                  </p:stCondLst>
                                  <p:childTnLst>
                                    <p:set>
                                      <p:cBhvr>
                                        <p:cTn id="92" dur="1" fill="hold">
                                          <p:stCondLst>
                                            <p:cond delay="0"/>
                                          </p:stCondLst>
                                        </p:cTn>
                                        <p:tgtEl>
                                          <p:spTgt spid="38914"/>
                                        </p:tgtEl>
                                        <p:attrNameLst>
                                          <p:attrName>style.visibility</p:attrName>
                                        </p:attrNameLst>
                                      </p:cBhvr>
                                      <p:to>
                                        <p:strVal val="visible"/>
                                      </p:to>
                                    </p:set>
                                    <p:animEffect transition="in" filter="fade">
                                      <p:cBhvr>
                                        <p:cTn id="93"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p:bldP spid="38923" grpId="0"/>
      <p:bldP spid="38927" grpId="0"/>
      <p:bldP spid="38931" grpId="0"/>
      <p:bldP spid="389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F37093CE-41F0-88E6-DA81-332C39CB891C}"/>
              </a:ext>
            </a:extLst>
          </p:cNvPr>
          <p:cNvGrpSpPr/>
          <p:nvPr/>
        </p:nvGrpSpPr>
        <p:grpSpPr>
          <a:xfrm>
            <a:off x="471650" y="2067694"/>
            <a:ext cx="3835400" cy="2830722"/>
            <a:chOff x="471650" y="1938234"/>
            <a:chExt cx="3835400" cy="2830722"/>
          </a:xfrm>
        </p:grpSpPr>
        <p:grpSp>
          <p:nvGrpSpPr>
            <p:cNvPr id="4" name="群組 3"/>
            <p:cNvGrpSpPr/>
            <p:nvPr/>
          </p:nvGrpSpPr>
          <p:grpSpPr>
            <a:xfrm>
              <a:off x="471650" y="1938234"/>
              <a:ext cx="3835400" cy="2830722"/>
              <a:chOff x="535035" y="2049260"/>
              <a:chExt cx="3647981" cy="2692397"/>
            </a:xfrm>
          </p:grpSpPr>
          <p:pic>
            <p:nvPicPr>
              <p:cNvPr id="409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5035" y="2049260"/>
                <a:ext cx="3647981" cy="2692397"/>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5" name="圓角矩形圖說文字 24"/>
              <p:cNvSpPr/>
              <p:nvPr/>
            </p:nvSpPr>
            <p:spPr>
              <a:xfrm>
                <a:off x="2406200" y="2283718"/>
                <a:ext cx="1373711" cy="338832"/>
              </a:xfrm>
              <a:prstGeom prst="wedgeRoundRectCallout">
                <a:avLst>
                  <a:gd name="adj1" fmla="val -57102"/>
                  <a:gd name="adj2" fmla="val 56065"/>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當期文章列表</a:t>
                </a:r>
              </a:p>
            </p:txBody>
          </p:sp>
        </p:grpSp>
        <p:pic>
          <p:nvPicPr>
            <p:cNvPr id="3" name="圖片 2">
              <a:extLst>
                <a:ext uri="{FF2B5EF4-FFF2-40B4-BE49-F238E27FC236}">
                  <a16:creationId xmlns:a16="http://schemas.microsoft.com/office/drawing/2014/main" id="{7C5D26F5-CA8F-D44A-55B4-EA637088CFF6}"/>
                </a:ext>
              </a:extLst>
            </p:cNvPr>
            <p:cNvPicPr>
              <a:picLocks noChangeAspect="1"/>
            </p:cNvPicPr>
            <p:nvPr/>
          </p:nvPicPr>
          <p:blipFill>
            <a:blip r:embed="rId4"/>
            <a:stretch>
              <a:fillRect/>
            </a:stretch>
          </p:blipFill>
          <p:spPr>
            <a:xfrm>
              <a:off x="2915816" y="1958244"/>
              <a:ext cx="576000" cy="102773"/>
            </a:xfrm>
            <a:prstGeom prst="rect">
              <a:avLst/>
            </a:prstGeom>
          </p:spPr>
        </p:pic>
      </p:grpSp>
      <p:grpSp>
        <p:nvGrpSpPr>
          <p:cNvPr id="40962"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0963"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最新期刊</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4096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81638" y="296592"/>
            <a:ext cx="3403600" cy="2262728"/>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45" name="內容版面配置區 2"/>
          <p:cNvSpPr txBox="1">
            <a:spLocks/>
          </p:cNvSpPr>
          <p:nvPr/>
        </p:nvSpPr>
        <p:spPr bwMode="auto">
          <a:xfrm>
            <a:off x="441325" y="757238"/>
            <a:ext cx="46085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點選期刊圖像即可進入當期期刊文章列表</a:t>
            </a:r>
            <a:endParaRPr lang="en-US" altLang="zh-TW" sz="1400" dirty="0">
              <a:latin typeface="微軟正黑體" panose="020B0604030504040204" pitchFamily="34" charset="-120"/>
              <a:ea typeface="微軟正黑體" panose="020B0604030504040204" pitchFamily="34" charset="-120"/>
            </a:endParaRPr>
          </a:p>
        </p:txBody>
      </p:sp>
      <p:sp>
        <p:nvSpPr>
          <p:cNvPr id="40969" name="內容版面配置區 2"/>
          <p:cNvSpPr txBox="1">
            <a:spLocks/>
          </p:cNvSpPr>
          <p:nvPr/>
        </p:nvSpPr>
        <p:spPr bwMode="auto">
          <a:xfrm>
            <a:off x="441325" y="1196975"/>
            <a:ext cx="46085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右方列出焦點文章，可直接點選有興趣之文章即可瀏覽完整</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之文章內容</a:t>
            </a:r>
            <a:endParaRPr lang="en-US" altLang="zh-TW" sz="1400" dirty="0">
              <a:latin typeface="微軟正黑體" panose="020B0604030504040204" pitchFamily="34" charset="-120"/>
              <a:ea typeface="微軟正黑體" panose="020B0604030504040204" pitchFamily="34" charset="-120"/>
            </a:endParaRPr>
          </a:p>
        </p:txBody>
      </p:sp>
      <p:grpSp>
        <p:nvGrpSpPr>
          <p:cNvPr id="40970" name="群組 46"/>
          <p:cNvGrpSpPr>
            <a:grpSpLocks/>
          </p:cNvGrpSpPr>
          <p:nvPr/>
        </p:nvGrpSpPr>
        <p:grpSpPr bwMode="auto">
          <a:xfrm>
            <a:off x="7072314" y="287337"/>
            <a:ext cx="1676152" cy="1852364"/>
            <a:chOff x="4108595" y="4134784"/>
            <a:chExt cx="2127066" cy="2449920"/>
          </a:xfrm>
        </p:grpSpPr>
        <p:sp>
          <p:nvSpPr>
            <p:cNvPr id="40976" name="文字方塊 47"/>
            <p:cNvSpPr txBox="1">
              <a:spLocks noChangeArrowheads="1"/>
            </p:cNvSpPr>
            <p:nvPr/>
          </p:nvSpPr>
          <p:spPr bwMode="auto">
            <a:xfrm>
              <a:off x="4108595" y="4134784"/>
              <a:ext cx="432049" cy="6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4146308" y="4684883"/>
              <a:ext cx="2089353" cy="1899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5220072" y="425975"/>
            <a:ext cx="1852241" cy="2110850"/>
            <a:chOff x="5220072" y="425975"/>
            <a:chExt cx="1852241" cy="2110850"/>
          </a:xfrm>
        </p:grpSpPr>
        <p:sp>
          <p:nvSpPr>
            <p:cNvPr id="50" name="矩形 49"/>
            <p:cNvSpPr/>
            <p:nvPr/>
          </p:nvSpPr>
          <p:spPr>
            <a:xfrm>
              <a:off x="5580112" y="657225"/>
              <a:ext cx="1492201" cy="187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0975" name="文字方塊 53"/>
            <p:cNvSpPr txBox="1">
              <a:spLocks noChangeArrowheads="1"/>
            </p:cNvSpPr>
            <p:nvPr/>
          </p:nvSpPr>
          <p:spPr bwMode="auto">
            <a:xfrm>
              <a:off x="5220072" y="425975"/>
              <a:ext cx="308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0973" name="Picture 5" descr="滑鼠游标,点击,图标高清图库素材免费下载(图片编号:7429071)-六图网"/>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793870">
            <a:off x="8401989" y="1479589"/>
            <a:ext cx="269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5" descr="滑鼠游标,点击,图标高清图库素材免费下载(图片编号:7429071)-六图网"/>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9806130">
            <a:off x="6902479" y="2329108"/>
            <a:ext cx="291686" cy="4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群組 7">
            <a:extLst>
              <a:ext uri="{FF2B5EF4-FFF2-40B4-BE49-F238E27FC236}">
                <a16:creationId xmlns:a16="http://schemas.microsoft.com/office/drawing/2014/main" id="{421E3CC6-3452-06D7-8C38-5A203C8FC1D4}"/>
              </a:ext>
            </a:extLst>
          </p:cNvPr>
          <p:cNvGrpSpPr/>
          <p:nvPr/>
        </p:nvGrpSpPr>
        <p:grpSpPr>
          <a:xfrm>
            <a:off x="4642252" y="2213061"/>
            <a:ext cx="4292976" cy="2685355"/>
            <a:chOff x="4642252" y="2083601"/>
            <a:chExt cx="4292976" cy="2685355"/>
          </a:xfrm>
        </p:grpSpPr>
        <p:grpSp>
          <p:nvGrpSpPr>
            <p:cNvPr id="5" name="群組 4"/>
            <p:cNvGrpSpPr/>
            <p:nvPr/>
          </p:nvGrpSpPr>
          <p:grpSpPr>
            <a:xfrm>
              <a:off x="4642252" y="2083601"/>
              <a:ext cx="4292976" cy="2685355"/>
              <a:chOff x="4520823" y="2025837"/>
              <a:chExt cx="4292976" cy="2685355"/>
            </a:xfrm>
          </p:grpSpPr>
          <p:pic>
            <p:nvPicPr>
              <p:cNvPr id="409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520823" y="2025837"/>
                <a:ext cx="3882970" cy="268535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6" name="圓角矩形圖說文字 25"/>
              <p:cNvSpPr/>
              <p:nvPr/>
            </p:nvSpPr>
            <p:spPr>
              <a:xfrm>
                <a:off x="7496054" y="2232918"/>
                <a:ext cx="1317745" cy="338832"/>
              </a:xfrm>
              <a:prstGeom prst="wedgeRoundRectCallout">
                <a:avLst>
                  <a:gd name="adj1" fmla="val -33285"/>
                  <a:gd name="adj2" fmla="val 113010"/>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完整文章</a:t>
                </a:r>
                <a:r>
                  <a:rPr lang="en-US" altLang="zh-TW" sz="1400" dirty="0">
                    <a:solidFill>
                      <a:schemeClr val="tx1"/>
                    </a:solidFill>
                    <a:latin typeface="微軟正黑體" panose="020B0604030504040204" pitchFamily="34" charset="-120"/>
                    <a:ea typeface="微軟正黑體" panose="020B0604030504040204" pitchFamily="34" charset="-120"/>
                  </a:rPr>
                  <a:t>PDF</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pic>
          <p:nvPicPr>
            <p:cNvPr id="7" name="圖片 6">
              <a:extLst>
                <a:ext uri="{FF2B5EF4-FFF2-40B4-BE49-F238E27FC236}">
                  <a16:creationId xmlns:a16="http://schemas.microsoft.com/office/drawing/2014/main" id="{D8E2325E-E66B-8BE9-4126-57A527151516}"/>
                </a:ext>
              </a:extLst>
            </p:cNvPr>
            <p:cNvPicPr>
              <a:picLocks noChangeAspect="1"/>
            </p:cNvPicPr>
            <p:nvPr/>
          </p:nvPicPr>
          <p:blipFill>
            <a:blip r:embed="rId4"/>
            <a:stretch>
              <a:fillRect/>
            </a:stretch>
          </p:blipFill>
          <p:spPr>
            <a:xfrm>
              <a:off x="7102031" y="2093548"/>
              <a:ext cx="576000" cy="102773"/>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40974"/>
                                        </p:tgtEl>
                                        <p:attrNameLst>
                                          <p:attrName>style.visibility</p:attrName>
                                        </p:attrNameLst>
                                      </p:cBhvr>
                                      <p:to>
                                        <p:strVal val="visible"/>
                                      </p:to>
                                    </p:set>
                                    <p:animEffect transition="in" filter="wipe(down)">
                                      <p:cBhvr>
                                        <p:cTn id="18" dur="500"/>
                                        <p:tgtEl>
                                          <p:spTgt spid="40974"/>
                                        </p:tgtEl>
                                      </p:cBhvr>
                                    </p:animEffect>
                                  </p:childTnLst>
                                </p:cTn>
                              </p:par>
                            </p:childTnLst>
                          </p:cTn>
                        </p:par>
                        <p:par>
                          <p:cTn id="19" fill="hold">
                            <p:stCondLst>
                              <p:cond delay="1000"/>
                            </p:stCondLst>
                            <p:childTnLst>
                              <p:par>
                                <p:cTn id="20" presetID="26" presetClass="emph" presetSubtype="0" repeatCount="2000" fill="hold" nodeType="afterEffect">
                                  <p:stCondLst>
                                    <p:cond delay="0"/>
                                  </p:stCondLst>
                                  <p:childTnLst>
                                    <p:animEffect transition="out" filter="fade">
                                      <p:cBhvr>
                                        <p:cTn id="21" dur="500" tmFilter="0, 0; .2, .5; .8, .5; 1, 0"/>
                                        <p:tgtEl>
                                          <p:spTgt spid="40974"/>
                                        </p:tgtEl>
                                      </p:cBhvr>
                                    </p:animEffect>
                                    <p:animScale>
                                      <p:cBhvr>
                                        <p:cTn id="22" dur="250" autoRev="1" fill="hold"/>
                                        <p:tgtEl>
                                          <p:spTgt spid="4097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9"/>
                                        </p:tgtEl>
                                        <p:attrNameLst>
                                          <p:attrName>style.visibility</p:attrName>
                                        </p:attrNameLst>
                                      </p:cBhvr>
                                      <p:to>
                                        <p:strVal val="visible"/>
                                      </p:to>
                                    </p:set>
                                    <p:animEffect transition="in" filter="wipe(down)">
                                      <p:cBhvr>
                                        <p:cTn id="27" dur="500"/>
                                        <p:tgtEl>
                                          <p:spTgt spid="4096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42" presetClass="entr" presetSubtype="0" fill="hold" nodeType="withEffect">
                                  <p:stCondLst>
                                    <p:cond delay="0"/>
                                  </p:stCondLst>
                                  <p:childTnLst>
                                    <p:set>
                                      <p:cBhvr>
                                        <p:cTn id="32" dur="1" fill="hold">
                                          <p:stCondLst>
                                            <p:cond delay="0"/>
                                          </p:stCondLst>
                                        </p:cTn>
                                        <p:tgtEl>
                                          <p:spTgt spid="40970"/>
                                        </p:tgtEl>
                                        <p:attrNameLst>
                                          <p:attrName>style.visibility</p:attrName>
                                        </p:attrNameLst>
                                      </p:cBhvr>
                                      <p:to>
                                        <p:strVal val="visible"/>
                                      </p:to>
                                    </p:set>
                                    <p:animEffect transition="in" filter="fade">
                                      <p:cBhvr>
                                        <p:cTn id="33" dur="1000"/>
                                        <p:tgtEl>
                                          <p:spTgt spid="40970"/>
                                        </p:tgtEl>
                                      </p:cBhvr>
                                    </p:animEffect>
                                    <p:anim calcmode="lin" valueType="num">
                                      <p:cBhvr>
                                        <p:cTn id="34" dur="1000" fill="hold"/>
                                        <p:tgtEl>
                                          <p:spTgt spid="40970"/>
                                        </p:tgtEl>
                                        <p:attrNameLst>
                                          <p:attrName>ppt_x</p:attrName>
                                        </p:attrNameLst>
                                      </p:cBhvr>
                                      <p:tavLst>
                                        <p:tav tm="0">
                                          <p:val>
                                            <p:strVal val="#ppt_x"/>
                                          </p:val>
                                        </p:tav>
                                        <p:tav tm="100000">
                                          <p:val>
                                            <p:strVal val="#ppt_x"/>
                                          </p:val>
                                        </p:tav>
                                      </p:tavLst>
                                    </p:anim>
                                    <p:anim calcmode="lin" valueType="num">
                                      <p:cBhvr>
                                        <p:cTn id="35" dur="1000" fill="hold"/>
                                        <p:tgtEl>
                                          <p:spTgt spid="40970"/>
                                        </p:tgtEl>
                                        <p:attrNameLst>
                                          <p:attrName>ppt_y</p:attrName>
                                        </p:attrNameLst>
                                      </p:cBhvr>
                                      <p:tavLst>
                                        <p:tav tm="0">
                                          <p:val>
                                            <p:strVal val="#ppt_y+.1"/>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40973"/>
                                        </p:tgtEl>
                                        <p:attrNameLst>
                                          <p:attrName>style.visibility</p:attrName>
                                        </p:attrNameLst>
                                      </p:cBhvr>
                                      <p:to>
                                        <p:strVal val="visible"/>
                                      </p:to>
                                    </p:set>
                                    <p:animEffect transition="in" filter="wipe(down)">
                                      <p:cBhvr>
                                        <p:cTn id="38" dur="500"/>
                                        <p:tgtEl>
                                          <p:spTgt spid="40973"/>
                                        </p:tgtEl>
                                      </p:cBhvr>
                                    </p:animEffect>
                                  </p:childTnLst>
                                </p:cTn>
                              </p:par>
                            </p:childTnLst>
                          </p:cTn>
                        </p:par>
                        <p:par>
                          <p:cTn id="39" fill="hold">
                            <p:stCondLst>
                              <p:cond delay="1000"/>
                            </p:stCondLst>
                            <p:childTnLst>
                              <p:par>
                                <p:cTn id="40" presetID="26" presetClass="emph" presetSubtype="0" repeatCount="2000" fill="hold" nodeType="afterEffect">
                                  <p:stCondLst>
                                    <p:cond delay="0"/>
                                  </p:stCondLst>
                                  <p:childTnLst>
                                    <p:animEffect transition="out" filter="fade">
                                      <p:cBhvr>
                                        <p:cTn id="41" dur="500" tmFilter="0, 0; .2, .5; .8, .5; 1, 0"/>
                                        <p:tgtEl>
                                          <p:spTgt spid="40973"/>
                                        </p:tgtEl>
                                      </p:cBhvr>
                                    </p:animEffect>
                                    <p:animScale>
                                      <p:cBhvr>
                                        <p:cTn id="42" dur="250" autoRev="1" fill="hold"/>
                                        <p:tgtEl>
                                          <p:spTgt spid="409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09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3011" name="标题 2"/>
          <p:cNvSpPr txBox="1">
            <a:spLocks/>
          </p:cNvSpPr>
          <p:nvPr/>
        </p:nvSpPr>
        <p:spPr bwMode="auto">
          <a:xfrm>
            <a:off x="450849" y="274638"/>
            <a:ext cx="4123531"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完整文章</a:t>
            </a:r>
            <a:r>
              <a:rPr lang="en-US" altLang="zh-TW" sz="2000" b="1" dirty="0">
                <a:solidFill>
                  <a:srgbClr val="C51729"/>
                </a:solidFill>
                <a:latin typeface="微軟正黑體" panose="020B0604030504040204" pitchFamily="34" charset="-120"/>
                <a:ea typeface="微軟正黑體" panose="020B0604030504040204" pitchFamily="34" charset="-120"/>
              </a:rPr>
              <a:t>PDF</a:t>
            </a:r>
            <a:r>
              <a:rPr lang="zh-TW" altLang="en-US" sz="2000" b="1" dirty="0">
                <a:solidFill>
                  <a:srgbClr val="C51729"/>
                </a:solidFill>
                <a:latin typeface="微軟正黑體" panose="020B0604030504040204" pitchFamily="34" charset="-120"/>
                <a:ea typeface="微軟正黑體" panose="020B0604030504040204" pitchFamily="34" charset="-120"/>
              </a:rPr>
              <a:t>工具列</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3" name="內容版面配置區 2"/>
          <p:cNvSpPr txBox="1">
            <a:spLocks/>
          </p:cNvSpPr>
          <p:nvPr/>
        </p:nvSpPr>
        <p:spPr bwMode="auto">
          <a:xfrm>
            <a:off x="465138" y="771525"/>
            <a:ext cx="61515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完整文章內容</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新增工具列</a:t>
            </a:r>
            <a:endParaRPr lang="en-US" altLang="zh-TW" sz="1400">
              <a:latin typeface="微軟正黑體" panose="020B0604030504040204" pitchFamily="34" charset="-120"/>
              <a:ea typeface="微軟正黑體" panose="020B0604030504040204" pitchFamily="34" charset="-120"/>
            </a:endParaRPr>
          </a:p>
        </p:txBody>
      </p:sp>
      <p:pic>
        <p:nvPicPr>
          <p:cNvPr id="430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43"/>
          <a:stretch/>
        </p:blipFill>
        <p:spPr bwMode="auto">
          <a:xfrm>
            <a:off x="478786" y="2103438"/>
            <a:ext cx="5321864" cy="284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15" name="群組 24"/>
          <p:cNvGrpSpPr>
            <a:grpSpLocks/>
          </p:cNvGrpSpPr>
          <p:nvPr/>
        </p:nvGrpSpPr>
        <p:grpSpPr bwMode="auto">
          <a:xfrm>
            <a:off x="614365" y="2182487"/>
            <a:ext cx="5181771" cy="605283"/>
            <a:chOff x="291343" y="2781095"/>
            <a:chExt cx="6909719" cy="807736"/>
          </a:xfrm>
        </p:grpSpPr>
        <p:sp>
          <p:nvSpPr>
            <p:cNvPr id="26" name="矩形 25"/>
            <p:cNvSpPr/>
            <p:nvPr/>
          </p:nvSpPr>
          <p:spPr>
            <a:xfrm>
              <a:off x="291343" y="3281054"/>
              <a:ext cx="6717679"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30" name="文字方塊 26"/>
            <p:cNvSpPr txBox="1">
              <a:spLocks noChangeArrowheads="1"/>
            </p:cNvSpPr>
            <p:nvPr/>
          </p:nvSpPr>
          <p:spPr bwMode="auto">
            <a:xfrm>
              <a:off x="6820657" y="2781095"/>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28" name="內容版面配置區 2"/>
          <p:cNvSpPr txBox="1">
            <a:spLocks/>
          </p:cNvSpPr>
          <p:nvPr/>
        </p:nvSpPr>
        <p:spPr bwMode="auto">
          <a:xfrm>
            <a:off x="468313" y="1089025"/>
            <a:ext cx="6172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a:latin typeface="微軟正黑體" panose="020B0604030504040204" pitchFamily="34" charset="-120"/>
                <a:ea typeface="微軟正黑體" panose="020B0604030504040204" pitchFamily="34" charset="-120"/>
              </a:rPr>
              <a:t>在文件中尋找：可於</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文章中尋找關鍵字</a:t>
            </a:r>
            <a:endParaRPr lang="en-US" altLang="zh-TW" sz="1400">
              <a:latin typeface="微軟正黑體" panose="020B0604030504040204" pitchFamily="34" charset="-120"/>
              <a:ea typeface="微軟正黑體" panose="020B0604030504040204" pitchFamily="34" charset="-120"/>
            </a:endParaRPr>
          </a:p>
        </p:txBody>
      </p:sp>
      <p:grpSp>
        <p:nvGrpSpPr>
          <p:cNvPr id="43017" name="群組 28"/>
          <p:cNvGrpSpPr>
            <a:grpSpLocks/>
          </p:cNvGrpSpPr>
          <p:nvPr/>
        </p:nvGrpSpPr>
        <p:grpSpPr bwMode="auto">
          <a:xfrm>
            <a:off x="611560" y="2283718"/>
            <a:ext cx="488826" cy="504051"/>
            <a:chOff x="212960" y="1883939"/>
            <a:chExt cx="650750" cy="673214"/>
          </a:xfrm>
        </p:grpSpPr>
        <p:sp>
          <p:nvSpPr>
            <p:cNvPr id="36" name="矩形 35"/>
            <p:cNvSpPr/>
            <p:nvPr/>
          </p:nvSpPr>
          <p:spPr>
            <a:xfrm>
              <a:off x="619286" y="2249115"/>
              <a:ext cx="244424" cy="308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8" name="文字方塊 39"/>
            <p:cNvSpPr txBox="1">
              <a:spLocks noChangeArrowheads="1"/>
            </p:cNvSpPr>
            <p:nvPr/>
          </p:nvSpPr>
          <p:spPr bwMode="auto">
            <a:xfrm>
              <a:off x="212960" y="1883939"/>
              <a:ext cx="380405"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41" name="內容版面配置區 2"/>
          <p:cNvSpPr txBox="1">
            <a:spLocks/>
          </p:cNvSpPr>
          <p:nvPr/>
        </p:nvSpPr>
        <p:spPr bwMode="auto">
          <a:xfrm>
            <a:off x="465138" y="1430338"/>
            <a:ext cx="61722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切換至簡報模式：可全螢幕瀏覽完整</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a:t>
            </a:r>
            <a:endParaRPr lang="en-US" altLang="zh-TW" sz="1400">
              <a:latin typeface="微軟正黑體" panose="020B0604030504040204" pitchFamily="34" charset="-120"/>
              <a:ea typeface="微軟正黑體" panose="020B0604030504040204" pitchFamily="34" charset="-120"/>
            </a:endParaRPr>
          </a:p>
        </p:txBody>
      </p:sp>
      <p:sp>
        <p:nvSpPr>
          <p:cNvPr id="42" name="內容版面配置區 2"/>
          <p:cNvSpPr txBox="1">
            <a:spLocks/>
          </p:cNvSpPr>
          <p:nvPr/>
        </p:nvSpPr>
        <p:spPr bwMode="auto">
          <a:xfrm>
            <a:off x="455613" y="1770063"/>
            <a:ext cx="6172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a:latin typeface="微軟正黑體" panose="020B0604030504040204" pitchFamily="34" charset="-120"/>
                <a:ea typeface="微軟正黑體" panose="020B0604030504040204" pitchFamily="34" charset="-120"/>
              </a:rPr>
              <a:t>工具：更多跳頁、旋轉、捲動等功能</a:t>
            </a:r>
            <a:endParaRPr lang="en-US" altLang="zh-TW" sz="1400">
              <a:latin typeface="微軟正黑體" panose="020B0604030504040204" pitchFamily="34" charset="-120"/>
              <a:ea typeface="微軟正黑體" panose="020B0604030504040204" pitchFamily="34" charset="-120"/>
            </a:endParaRPr>
          </a:p>
        </p:txBody>
      </p:sp>
      <p:pic>
        <p:nvPicPr>
          <p:cNvPr id="430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50979" y="2744912"/>
            <a:ext cx="106203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21" name="群組 55"/>
          <p:cNvGrpSpPr>
            <a:grpSpLocks/>
          </p:cNvGrpSpPr>
          <p:nvPr/>
        </p:nvGrpSpPr>
        <p:grpSpPr bwMode="auto">
          <a:xfrm>
            <a:off x="5195890" y="2177131"/>
            <a:ext cx="285750" cy="610638"/>
            <a:chOff x="505847" y="1722324"/>
            <a:chExt cx="380405" cy="815572"/>
          </a:xfrm>
        </p:grpSpPr>
        <p:sp>
          <p:nvSpPr>
            <p:cNvPr id="57" name="矩形 56"/>
            <p:cNvSpPr/>
            <p:nvPr/>
          </p:nvSpPr>
          <p:spPr>
            <a:xfrm>
              <a:off x="538039" y="2234872"/>
              <a:ext cx="325668" cy="303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6" name="文字方塊 57"/>
            <p:cNvSpPr txBox="1">
              <a:spLocks noChangeArrowheads="1"/>
            </p:cNvSpPr>
            <p:nvPr/>
          </p:nvSpPr>
          <p:spPr bwMode="auto">
            <a:xfrm>
              <a:off x="505847" y="1722324"/>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3022" name="群組 58"/>
          <p:cNvGrpSpPr>
            <a:grpSpLocks/>
          </p:cNvGrpSpPr>
          <p:nvPr/>
        </p:nvGrpSpPr>
        <p:grpSpPr bwMode="auto">
          <a:xfrm>
            <a:off x="5424486" y="2514158"/>
            <a:ext cx="516303" cy="461509"/>
            <a:chOff x="1792071" y="1771383"/>
            <a:chExt cx="688309" cy="615552"/>
          </a:xfrm>
        </p:grpSpPr>
        <p:sp>
          <p:nvSpPr>
            <p:cNvPr id="60" name="矩形 59"/>
            <p:cNvSpPr/>
            <p:nvPr/>
          </p:nvSpPr>
          <p:spPr>
            <a:xfrm>
              <a:off x="1792071" y="1828705"/>
              <a:ext cx="305307" cy="307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4" name="文字方塊 60"/>
            <p:cNvSpPr txBox="1">
              <a:spLocks noChangeArrowheads="1"/>
            </p:cNvSpPr>
            <p:nvPr/>
          </p:nvSpPr>
          <p:spPr bwMode="auto">
            <a:xfrm>
              <a:off x="2099975" y="1771383"/>
              <a:ext cx="380405"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3036" name="Picture 2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9436" y="2858553"/>
            <a:ext cx="3321760" cy="21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932040" y="455968"/>
            <a:ext cx="4062549" cy="3655499"/>
            <a:chOff x="4860032" y="60917"/>
            <a:chExt cx="4062549" cy="3655499"/>
          </a:xfrm>
        </p:grpSpPr>
        <p:pic>
          <p:nvPicPr>
            <p:cNvPr id="43037" name="Picture 29"/>
            <p:cNvPicPr>
              <a:picLocks noChangeAspect="1" noChangeArrowheads="1"/>
            </p:cNvPicPr>
            <p:nvPr/>
          </p:nvPicPr>
          <p:blipFill rotWithShape="1">
            <a:blip r:embed="rId6">
              <a:extLst>
                <a:ext uri="{28A0092B-C50C-407E-A947-70E740481C1C}">
                  <a14:useLocalDpi xmlns:a14="http://schemas.microsoft.com/office/drawing/2010/main" val="0"/>
                </a:ext>
              </a:extLst>
            </a:blip>
            <a:srcRect r="1936"/>
            <a:stretch/>
          </p:blipFill>
          <p:spPr bwMode="auto">
            <a:xfrm>
              <a:off x="5586412" y="60917"/>
              <a:ext cx="3336169" cy="365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圖說文字 1"/>
            <p:cNvSpPr/>
            <p:nvPr/>
          </p:nvSpPr>
          <p:spPr>
            <a:xfrm>
              <a:off x="4860032" y="452438"/>
              <a:ext cx="1179067" cy="391120"/>
            </a:xfrm>
            <a:prstGeom prst="wedgeRoundRectCallout">
              <a:avLst>
                <a:gd name="adj1" fmla="val 59583"/>
                <a:gd name="adj2" fmla="val -1846"/>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全螢幕模式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43015"/>
                                        </p:tgtEl>
                                        <p:attrNameLst>
                                          <p:attrName>style.visibility</p:attrName>
                                        </p:attrNameLst>
                                      </p:cBhvr>
                                      <p:to>
                                        <p:strVal val="visible"/>
                                      </p:to>
                                    </p:set>
                                    <p:animEffect transition="in" filter="fade">
                                      <p:cBhvr>
                                        <p:cTn id="10" dur="500"/>
                                        <p:tgtEl>
                                          <p:spTgt spid="43015"/>
                                        </p:tgtEl>
                                      </p:cBhvr>
                                    </p:animEffect>
                                    <p:anim calcmode="lin" valueType="num">
                                      <p:cBhvr>
                                        <p:cTn id="11" dur="500" fill="hold"/>
                                        <p:tgtEl>
                                          <p:spTgt spid="43015"/>
                                        </p:tgtEl>
                                        <p:attrNameLst>
                                          <p:attrName>ppt_x</p:attrName>
                                        </p:attrNameLst>
                                      </p:cBhvr>
                                      <p:tavLst>
                                        <p:tav tm="0">
                                          <p:val>
                                            <p:strVal val="#ppt_x"/>
                                          </p:val>
                                        </p:tav>
                                        <p:tav tm="100000">
                                          <p:val>
                                            <p:strVal val="#ppt_x"/>
                                          </p:val>
                                        </p:tav>
                                      </p:tavLst>
                                    </p:anim>
                                    <p:anim calcmode="lin" valueType="num">
                                      <p:cBhvr>
                                        <p:cTn id="12" dur="5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10" presetClass="exit" presetSubtype="0" fill="hold" nodeType="withEffect">
                                  <p:stCondLst>
                                    <p:cond delay="0"/>
                                  </p:stCondLst>
                                  <p:childTnLst>
                                    <p:animEffect transition="out" filter="fade">
                                      <p:cBhvr>
                                        <p:cTn id="19" dur="500"/>
                                        <p:tgtEl>
                                          <p:spTgt spid="43015"/>
                                        </p:tgtEl>
                                      </p:cBhvr>
                                    </p:animEffect>
                                    <p:set>
                                      <p:cBhvr>
                                        <p:cTn id="20" dur="1" fill="hold">
                                          <p:stCondLst>
                                            <p:cond delay="499"/>
                                          </p:stCondLst>
                                        </p:cTn>
                                        <p:tgtEl>
                                          <p:spTgt spid="43015"/>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3017"/>
                                        </p:tgtEl>
                                        <p:attrNameLst>
                                          <p:attrName>style.visibility</p:attrName>
                                        </p:attrNameLst>
                                      </p:cBhvr>
                                      <p:to>
                                        <p:strVal val="visible"/>
                                      </p:to>
                                    </p:set>
                                    <p:animEffect transition="in" filter="fade">
                                      <p:cBhvr>
                                        <p:cTn id="23" dur="500"/>
                                        <p:tgtEl>
                                          <p:spTgt spid="43017"/>
                                        </p:tgtEl>
                                      </p:cBhvr>
                                    </p:animEffect>
                                    <p:anim calcmode="lin" valueType="num">
                                      <p:cBhvr>
                                        <p:cTn id="24" dur="500" fill="hold"/>
                                        <p:tgtEl>
                                          <p:spTgt spid="43017"/>
                                        </p:tgtEl>
                                        <p:attrNameLst>
                                          <p:attrName>ppt_x</p:attrName>
                                        </p:attrNameLst>
                                      </p:cBhvr>
                                      <p:tavLst>
                                        <p:tav tm="0">
                                          <p:val>
                                            <p:strVal val="#ppt_x"/>
                                          </p:val>
                                        </p:tav>
                                        <p:tav tm="100000">
                                          <p:val>
                                            <p:strVal val="#ppt_x"/>
                                          </p:val>
                                        </p:tav>
                                      </p:tavLst>
                                    </p:anim>
                                    <p:anim calcmode="lin" valueType="num">
                                      <p:cBhvr>
                                        <p:cTn id="25" dur="500" fill="hold"/>
                                        <p:tgtEl>
                                          <p:spTgt spid="43017"/>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43036"/>
                                        </p:tgtEl>
                                        <p:attrNameLst>
                                          <p:attrName>style.visibility</p:attrName>
                                        </p:attrNameLst>
                                      </p:cBhvr>
                                      <p:to>
                                        <p:strVal val="visible"/>
                                      </p:to>
                                    </p:set>
                                    <p:animEffect transition="in" filter="wipe(left)">
                                      <p:cBhvr>
                                        <p:cTn id="28" dur="500"/>
                                        <p:tgtEl>
                                          <p:spTgt spid="430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10" presetClass="exit" presetSubtype="0" fill="hold" nodeType="withEffect">
                                  <p:stCondLst>
                                    <p:cond delay="0"/>
                                  </p:stCondLst>
                                  <p:childTnLst>
                                    <p:animEffect transition="out" filter="fade">
                                      <p:cBhvr>
                                        <p:cTn id="35" dur="500"/>
                                        <p:tgtEl>
                                          <p:spTgt spid="43017"/>
                                        </p:tgtEl>
                                      </p:cBhvr>
                                    </p:animEffect>
                                    <p:set>
                                      <p:cBhvr>
                                        <p:cTn id="36" dur="1" fill="hold">
                                          <p:stCondLst>
                                            <p:cond delay="499"/>
                                          </p:stCondLst>
                                        </p:cTn>
                                        <p:tgtEl>
                                          <p:spTgt spid="43017"/>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43021"/>
                                        </p:tgtEl>
                                        <p:attrNameLst>
                                          <p:attrName>style.visibility</p:attrName>
                                        </p:attrNameLst>
                                      </p:cBhvr>
                                      <p:to>
                                        <p:strVal val="visible"/>
                                      </p:to>
                                    </p:set>
                                    <p:animEffect transition="in" filter="fade">
                                      <p:cBhvr>
                                        <p:cTn id="39" dur="500"/>
                                        <p:tgtEl>
                                          <p:spTgt spid="43021"/>
                                        </p:tgtEl>
                                      </p:cBhvr>
                                    </p:animEffect>
                                    <p:anim calcmode="lin" valueType="num">
                                      <p:cBhvr>
                                        <p:cTn id="40" dur="500" fill="hold"/>
                                        <p:tgtEl>
                                          <p:spTgt spid="43021"/>
                                        </p:tgtEl>
                                        <p:attrNameLst>
                                          <p:attrName>ppt_x</p:attrName>
                                        </p:attrNameLst>
                                      </p:cBhvr>
                                      <p:tavLst>
                                        <p:tav tm="0">
                                          <p:val>
                                            <p:strVal val="#ppt_x"/>
                                          </p:val>
                                        </p:tav>
                                        <p:tav tm="100000">
                                          <p:val>
                                            <p:strVal val="#ppt_x"/>
                                          </p:val>
                                        </p:tav>
                                      </p:tavLst>
                                    </p:anim>
                                    <p:anim calcmode="lin" valueType="num">
                                      <p:cBhvr>
                                        <p:cTn id="41" dur="500" fill="hold"/>
                                        <p:tgtEl>
                                          <p:spTgt spid="430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10" presetClass="exit" presetSubtype="0" fill="hold" nodeType="withEffect">
                                  <p:stCondLst>
                                    <p:cond delay="0"/>
                                  </p:stCondLst>
                                  <p:childTnLst>
                                    <p:animEffect transition="out" filter="fade">
                                      <p:cBhvr>
                                        <p:cTn id="53" dur="250"/>
                                        <p:tgtEl>
                                          <p:spTgt spid="3"/>
                                        </p:tgtEl>
                                      </p:cBhvr>
                                    </p:animEffect>
                                    <p:set>
                                      <p:cBhvr>
                                        <p:cTn id="54" dur="1" fill="hold">
                                          <p:stCondLst>
                                            <p:cond delay="249"/>
                                          </p:stCondLst>
                                        </p:cTn>
                                        <p:tgtEl>
                                          <p:spTgt spid="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021"/>
                                        </p:tgtEl>
                                      </p:cBhvr>
                                    </p:animEffect>
                                    <p:set>
                                      <p:cBhvr>
                                        <p:cTn id="57" dur="1" fill="hold">
                                          <p:stCondLst>
                                            <p:cond delay="499"/>
                                          </p:stCondLst>
                                        </p:cTn>
                                        <p:tgtEl>
                                          <p:spTgt spid="43021"/>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43022"/>
                                        </p:tgtEl>
                                        <p:attrNameLst>
                                          <p:attrName>style.visibility</p:attrName>
                                        </p:attrNameLst>
                                      </p:cBhvr>
                                      <p:to>
                                        <p:strVal val="visible"/>
                                      </p:to>
                                    </p:set>
                                    <p:animEffect transition="in" filter="fade">
                                      <p:cBhvr>
                                        <p:cTn id="60" dur="500"/>
                                        <p:tgtEl>
                                          <p:spTgt spid="43022"/>
                                        </p:tgtEl>
                                      </p:cBhvr>
                                    </p:animEffect>
                                    <p:anim calcmode="lin" valueType="num">
                                      <p:cBhvr>
                                        <p:cTn id="61" dur="500" fill="hold"/>
                                        <p:tgtEl>
                                          <p:spTgt spid="43022"/>
                                        </p:tgtEl>
                                        <p:attrNameLst>
                                          <p:attrName>ppt_x</p:attrName>
                                        </p:attrNameLst>
                                      </p:cBhvr>
                                      <p:tavLst>
                                        <p:tav tm="0">
                                          <p:val>
                                            <p:strVal val="#ppt_x"/>
                                          </p:val>
                                        </p:tav>
                                        <p:tav tm="100000">
                                          <p:val>
                                            <p:strVal val="#ppt_x"/>
                                          </p:val>
                                        </p:tav>
                                      </p:tavLst>
                                    </p:anim>
                                    <p:anim calcmode="lin" valueType="num">
                                      <p:cBhvr>
                                        <p:cTn id="62" dur="500" fill="hold"/>
                                        <p:tgtEl>
                                          <p:spTgt spid="43022"/>
                                        </p:tgtEl>
                                        <p:attrNameLst>
                                          <p:attrName>ppt_y</p:attrName>
                                        </p:attrNameLst>
                                      </p:cBhvr>
                                      <p:tavLst>
                                        <p:tav tm="0">
                                          <p:val>
                                            <p:strVal val="#ppt_y+.1"/>
                                          </p:val>
                                        </p:tav>
                                        <p:tav tm="100000">
                                          <p:val>
                                            <p:strVal val="#ppt_y"/>
                                          </p:val>
                                        </p:tav>
                                      </p:tavLst>
                                    </p:anim>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3020"/>
                                        </p:tgtEl>
                                        <p:attrNameLst>
                                          <p:attrName>style.visibility</p:attrName>
                                        </p:attrNameLst>
                                      </p:cBhvr>
                                      <p:to>
                                        <p:strVal val="visible"/>
                                      </p:to>
                                    </p:set>
                                    <p:animEffect transition="in" filter="wipe(up)">
                                      <p:cBhvr>
                                        <p:cTn id="6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506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熱門文章</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19100" y="771525"/>
            <a:ext cx="460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瀏覽熱門文章之文章提要及影像，選擇欲閱讀之文章</a:t>
            </a:r>
            <a:endParaRPr lang="en-US" altLang="zh-TW" sz="1400">
              <a:latin typeface="微軟正黑體" panose="020B0604030504040204" pitchFamily="34" charset="-120"/>
              <a:ea typeface="微軟正黑體" panose="020B0604030504040204" pitchFamily="34" charset="-120"/>
            </a:endParaRPr>
          </a:p>
        </p:txBody>
      </p:sp>
      <p:sp>
        <p:nvSpPr>
          <p:cNvPr id="45064" name="內容版面配置區 2"/>
          <p:cNvSpPr txBox="1">
            <a:spLocks/>
          </p:cNvSpPr>
          <p:nvPr/>
        </p:nvSpPr>
        <p:spPr bwMode="auto">
          <a:xfrm>
            <a:off x="412750" y="1139825"/>
            <a:ext cx="4600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點選文章即可進入瀏覽完整文章</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檔案</a:t>
            </a:r>
            <a:endParaRPr lang="en-US" altLang="zh-TW" sz="1400" dirty="0">
              <a:latin typeface="微軟正黑體" panose="020B0604030504040204" pitchFamily="34" charset="-120"/>
              <a:ea typeface="微軟正黑體" panose="020B0604030504040204" pitchFamily="34" charset="-120"/>
            </a:endParaRPr>
          </a:p>
        </p:txBody>
      </p:sp>
      <p:pic>
        <p:nvPicPr>
          <p:cNvPr id="4506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021" y="2139950"/>
            <a:ext cx="5622995" cy="285591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45066" name="群組 44"/>
          <p:cNvGrpSpPr>
            <a:grpSpLocks/>
          </p:cNvGrpSpPr>
          <p:nvPr/>
        </p:nvGrpSpPr>
        <p:grpSpPr bwMode="auto">
          <a:xfrm>
            <a:off x="2389114" y="3149724"/>
            <a:ext cx="2326902" cy="574154"/>
            <a:chOff x="2843677" y="4355082"/>
            <a:chExt cx="3188810" cy="819697"/>
          </a:xfrm>
        </p:grpSpPr>
        <p:sp>
          <p:nvSpPr>
            <p:cNvPr id="45072" name="文字方塊 45"/>
            <p:cNvSpPr txBox="1">
              <a:spLocks noChangeArrowheads="1"/>
            </p:cNvSpPr>
            <p:nvPr/>
          </p:nvSpPr>
          <p:spPr bwMode="auto">
            <a:xfrm>
              <a:off x="5515520" y="4355082"/>
              <a:ext cx="516967" cy="6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2843677" y="4685978"/>
              <a:ext cx="2755879" cy="488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755576" y="3147813"/>
            <a:ext cx="5354638" cy="864096"/>
            <a:chOff x="781050" y="2287586"/>
            <a:chExt cx="5354638" cy="864096"/>
          </a:xfrm>
        </p:grpSpPr>
        <p:grpSp>
          <p:nvGrpSpPr>
            <p:cNvPr id="45067" name="群組 47"/>
            <p:cNvGrpSpPr>
              <a:grpSpLocks/>
            </p:cNvGrpSpPr>
            <p:nvPr/>
          </p:nvGrpSpPr>
          <p:grpSpPr bwMode="auto">
            <a:xfrm>
              <a:off x="781050" y="2287586"/>
              <a:ext cx="1633538" cy="864096"/>
              <a:chOff x="755575" y="3202829"/>
              <a:chExt cx="2179011" cy="1153362"/>
            </a:xfrm>
          </p:grpSpPr>
          <p:sp>
            <p:nvSpPr>
              <p:cNvPr id="49" name="矩形 48"/>
              <p:cNvSpPr/>
              <p:nvPr/>
            </p:nvSpPr>
            <p:spPr>
              <a:xfrm>
                <a:off x="1331893" y="3442543"/>
                <a:ext cx="1602693" cy="913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71" name="文字方塊 49"/>
              <p:cNvSpPr txBox="1">
                <a:spLocks noChangeArrowheads="1"/>
              </p:cNvSpPr>
              <p:nvPr/>
            </p:nvSpPr>
            <p:spPr bwMode="auto">
              <a:xfrm>
                <a:off x="755575" y="3202829"/>
                <a:ext cx="5096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sp>
          <p:nvSpPr>
            <p:cNvPr id="51" name="矩形 50"/>
            <p:cNvSpPr/>
            <p:nvPr/>
          </p:nvSpPr>
          <p:spPr>
            <a:xfrm>
              <a:off x="2414588" y="2817813"/>
              <a:ext cx="3721100" cy="333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45069" name="內容版面配置區 2"/>
          <p:cNvSpPr txBox="1">
            <a:spLocks/>
          </p:cNvSpPr>
          <p:nvPr/>
        </p:nvSpPr>
        <p:spPr bwMode="auto">
          <a:xfrm>
            <a:off x="440796" y="1447798"/>
            <a:ext cx="46021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文章下方新增「延伸閱讀」區域，可點選閱讀瀏覽相關觀念延伸的其他文章</a:t>
            </a:r>
            <a:endParaRPr lang="en-US" altLang="zh-TW" sz="1400"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5220072" y="51470"/>
            <a:ext cx="3843363" cy="5040560"/>
            <a:chOff x="5127448" y="266573"/>
            <a:chExt cx="3843363" cy="5040560"/>
          </a:xfrm>
        </p:grpSpPr>
        <p:grpSp>
          <p:nvGrpSpPr>
            <p:cNvPr id="45058" name="群組 52"/>
            <p:cNvGrpSpPr>
              <a:grpSpLocks/>
            </p:cNvGrpSpPr>
            <p:nvPr/>
          </p:nvGrpSpPr>
          <p:grpSpPr bwMode="auto">
            <a:xfrm>
              <a:off x="5127448" y="442213"/>
              <a:ext cx="3699348" cy="4864920"/>
              <a:chOff x="4182961" y="1228240"/>
              <a:chExt cx="4626349" cy="6085731"/>
            </a:xfrm>
            <a:effectLst>
              <a:outerShdw blurRad="101600" dist="63500" dir="2700000" algn="tl" rotWithShape="0">
                <a:prstClr val="black">
                  <a:alpha val="44000"/>
                </a:prstClr>
              </a:outerShdw>
            </a:effectLst>
          </p:grpSpPr>
          <p:pic>
            <p:nvPicPr>
              <p:cNvPr id="4508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02"/>
              <a:stretch/>
            </p:blipFill>
            <p:spPr bwMode="auto">
              <a:xfrm>
                <a:off x="4182961" y="1228240"/>
                <a:ext cx="4626349" cy="318138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4508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91" t="2369" r="12173" b="2574"/>
              <a:stretch/>
            </p:blipFill>
            <p:spPr bwMode="auto">
              <a:xfrm>
                <a:off x="4182961" y="4148618"/>
                <a:ext cx="4626348" cy="316535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sp>
          <p:nvSpPr>
            <p:cNvPr id="28" name="圓角矩形圖說文字 27"/>
            <p:cNvSpPr/>
            <p:nvPr/>
          </p:nvSpPr>
          <p:spPr>
            <a:xfrm>
              <a:off x="8007768" y="266573"/>
              <a:ext cx="963043" cy="532407"/>
            </a:xfrm>
            <a:prstGeom prst="wedgeRoundRectCallout">
              <a:avLst>
                <a:gd name="adj1" fmla="val 2319"/>
                <a:gd name="adj2" fmla="val 87711"/>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完整文章</a:t>
              </a:r>
              <a:r>
                <a:rPr lang="en-US" altLang="zh-TW" sz="1400" dirty="0">
                  <a:solidFill>
                    <a:schemeClr val="tx1"/>
                  </a:solidFill>
                  <a:latin typeface="微軟正黑體" panose="020B0604030504040204" pitchFamily="34" charset="-120"/>
                  <a:ea typeface="微軟正黑體" panose="020B0604030504040204" pitchFamily="34" charset="-120"/>
                </a:rPr>
                <a:t>PDF</a:t>
              </a:r>
              <a:r>
                <a:rPr lang="zh-TW" altLang="en-US" sz="1400" dirty="0">
                  <a:solidFill>
                    <a:schemeClr val="tx1"/>
                  </a:solidFill>
                  <a:latin typeface="微軟正黑體" panose="020B0604030504040204" pitchFamily="34" charset="-120"/>
                  <a:ea typeface="微軟正黑體" panose="020B0604030504040204" pitchFamily="34" charset="-120"/>
                </a:rPr>
                <a:t>檔案</a:t>
              </a:r>
            </a:p>
          </p:txBody>
        </p:sp>
      </p:grpSp>
      <p:grpSp>
        <p:nvGrpSpPr>
          <p:cNvPr id="45059" name="群組 62"/>
          <p:cNvGrpSpPr>
            <a:grpSpLocks/>
          </p:cNvGrpSpPr>
          <p:nvPr/>
        </p:nvGrpSpPr>
        <p:grpSpPr bwMode="auto">
          <a:xfrm>
            <a:off x="5364088" y="4299942"/>
            <a:ext cx="2160240" cy="765175"/>
            <a:chOff x="1265273" y="3218049"/>
            <a:chExt cx="2701662" cy="957290"/>
          </a:xfrm>
        </p:grpSpPr>
        <p:sp>
          <p:nvSpPr>
            <p:cNvPr id="64" name="矩形 63"/>
            <p:cNvSpPr/>
            <p:nvPr/>
          </p:nvSpPr>
          <p:spPr>
            <a:xfrm>
              <a:off x="1265273" y="3426588"/>
              <a:ext cx="2251386" cy="748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80" name="文字方塊 64"/>
            <p:cNvSpPr txBox="1">
              <a:spLocks noChangeArrowheads="1"/>
            </p:cNvSpPr>
            <p:nvPr/>
          </p:nvSpPr>
          <p:spPr bwMode="auto">
            <a:xfrm>
              <a:off x="3457238" y="3218049"/>
              <a:ext cx="509697" cy="5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
                                        <p:tgtEl>
                                          <p:spTgt spid="39"/>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4"/>
                                        </p:tgtEl>
                                        <p:attrNameLst>
                                          <p:attrName>style.visibility</p:attrName>
                                        </p:attrNameLst>
                                      </p:cBhvr>
                                      <p:to>
                                        <p:strVal val="visible"/>
                                      </p:to>
                                    </p:set>
                                    <p:animEffect transition="in" filter="wipe(left)">
                                      <p:cBhvr>
                                        <p:cTn id="17" dur="500"/>
                                        <p:tgtEl>
                                          <p:spTgt spid="45064"/>
                                        </p:tgtEl>
                                      </p:cBhvr>
                                    </p:animEffect>
                                  </p:childTnLst>
                                </p:cTn>
                              </p:par>
                              <p:par>
                                <p:cTn id="18" presetID="10" presetClass="exit" presetSubtype="0" fill="hold" nodeType="withEffect">
                                  <p:stCondLst>
                                    <p:cond delay="0"/>
                                  </p:stCondLst>
                                  <p:childTnLst>
                                    <p:animEffect transition="out" filter="fade">
                                      <p:cBhvr>
                                        <p:cTn id="19" dur="250"/>
                                        <p:tgtEl>
                                          <p:spTgt spid="2"/>
                                        </p:tgtEl>
                                      </p:cBhvr>
                                    </p:animEffect>
                                    <p:set>
                                      <p:cBhvr>
                                        <p:cTn id="20" dur="1" fill="hold">
                                          <p:stCondLst>
                                            <p:cond delay="249"/>
                                          </p:stCondLst>
                                        </p:cTn>
                                        <p:tgtEl>
                                          <p:spTgt spid="2"/>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fade">
                                      <p:cBhvr>
                                        <p:cTn id="23" dur="500"/>
                                        <p:tgtEl>
                                          <p:spTgt spid="45066"/>
                                        </p:tgtEl>
                                      </p:cBhvr>
                                    </p:animEffect>
                                    <p:anim calcmode="lin" valueType="num">
                                      <p:cBhvr>
                                        <p:cTn id="24" dur="500" fill="hold"/>
                                        <p:tgtEl>
                                          <p:spTgt spid="45066"/>
                                        </p:tgtEl>
                                        <p:attrNameLst>
                                          <p:attrName>ppt_x</p:attrName>
                                        </p:attrNameLst>
                                      </p:cBhvr>
                                      <p:tavLst>
                                        <p:tav tm="0">
                                          <p:val>
                                            <p:strVal val="#ppt_x"/>
                                          </p:val>
                                        </p:tav>
                                        <p:tav tm="100000">
                                          <p:val>
                                            <p:strVal val="#ppt_x"/>
                                          </p:val>
                                        </p:tav>
                                      </p:tavLst>
                                    </p:anim>
                                    <p:anim calcmode="lin" valueType="num">
                                      <p:cBhvr>
                                        <p:cTn id="25" dur="500" fill="hold"/>
                                        <p:tgtEl>
                                          <p:spTgt spid="4506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069"/>
                                        </p:tgtEl>
                                        <p:attrNameLst>
                                          <p:attrName>style.visibility</p:attrName>
                                        </p:attrNameLst>
                                      </p:cBhvr>
                                      <p:to>
                                        <p:strVal val="visible"/>
                                      </p:to>
                                    </p:set>
                                    <p:animEffect transition="in" filter="wipe(left)">
                                      <p:cBhvr>
                                        <p:cTn id="35" dur="500"/>
                                        <p:tgtEl>
                                          <p:spTgt spid="45069"/>
                                        </p:tgtEl>
                                      </p:cBhvr>
                                    </p:animEffect>
                                  </p:childTnLst>
                                </p:cTn>
                              </p:par>
                              <p:par>
                                <p:cTn id="36" presetID="10" presetClass="exit" presetSubtype="0" fill="hold" nodeType="withEffect">
                                  <p:stCondLst>
                                    <p:cond delay="0"/>
                                  </p:stCondLst>
                                  <p:childTnLst>
                                    <p:animEffect transition="out" filter="fade">
                                      <p:cBhvr>
                                        <p:cTn id="37" dur="250"/>
                                        <p:tgtEl>
                                          <p:spTgt spid="45066"/>
                                        </p:tgtEl>
                                      </p:cBhvr>
                                    </p:animEffect>
                                    <p:set>
                                      <p:cBhvr>
                                        <p:cTn id="38" dur="1" fill="hold">
                                          <p:stCondLst>
                                            <p:cond delay="249"/>
                                          </p:stCondLst>
                                        </p:cTn>
                                        <p:tgtEl>
                                          <p:spTgt spid="45066"/>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45059"/>
                                        </p:tgtEl>
                                        <p:attrNameLst>
                                          <p:attrName>style.visibility</p:attrName>
                                        </p:attrNameLst>
                                      </p:cBhvr>
                                      <p:to>
                                        <p:strVal val="visible"/>
                                      </p:to>
                                    </p:set>
                                    <p:animEffect transition="in" filter="fade">
                                      <p:cBhvr>
                                        <p:cTn id="41" dur="500"/>
                                        <p:tgtEl>
                                          <p:spTgt spid="45059"/>
                                        </p:tgtEl>
                                      </p:cBhvr>
                                    </p:animEffect>
                                    <p:anim calcmode="lin" valueType="num">
                                      <p:cBhvr>
                                        <p:cTn id="42" dur="500" fill="hold"/>
                                        <p:tgtEl>
                                          <p:spTgt spid="45059"/>
                                        </p:tgtEl>
                                        <p:attrNameLst>
                                          <p:attrName>ppt_x</p:attrName>
                                        </p:attrNameLst>
                                      </p:cBhvr>
                                      <p:tavLst>
                                        <p:tav tm="0">
                                          <p:val>
                                            <p:strVal val="#ppt_x"/>
                                          </p:val>
                                        </p:tav>
                                        <p:tav tm="100000">
                                          <p:val>
                                            <p:strVal val="#ppt_x"/>
                                          </p:val>
                                        </p:tav>
                                      </p:tavLst>
                                    </p:anim>
                                    <p:anim calcmode="lin" valueType="num">
                                      <p:cBhvr>
                                        <p:cTn id="43" dur="5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064" grpId="0"/>
      <p:bldP spid="450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613" y="2613025"/>
            <a:ext cx="8004175" cy="23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群組 6">
            <a:extLst>
              <a:ext uri="{FF2B5EF4-FFF2-40B4-BE49-F238E27FC236}">
                <a16:creationId xmlns:a16="http://schemas.microsoft.com/office/drawing/2014/main" id="{C780B98D-F505-33E9-FC09-0F0E82AC2999}"/>
              </a:ext>
            </a:extLst>
          </p:cNvPr>
          <p:cNvGrpSpPr/>
          <p:nvPr/>
        </p:nvGrpSpPr>
        <p:grpSpPr>
          <a:xfrm>
            <a:off x="3851275" y="482440"/>
            <a:ext cx="5181601" cy="4537582"/>
            <a:chOff x="3851275" y="482440"/>
            <a:chExt cx="5181601" cy="4537582"/>
          </a:xfrm>
        </p:grpSpPr>
        <p:grpSp>
          <p:nvGrpSpPr>
            <p:cNvPr id="3" name="群組 2"/>
            <p:cNvGrpSpPr/>
            <p:nvPr/>
          </p:nvGrpSpPr>
          <p:grpSpPr>
            <a:xfrm>
              <a:off x="3851275" y="482440"/>
              <a:ext cx="5181601" cy="4537582"/>
              <a:chOff x="3851275" y="312396"/>
              <a:chExt cx="5181601" cy="4537582"/>
            </a:xfrm>
            <a:effectLst>
              <a:outerShdw blurRad="50800" dist="38100" dir="2700000" algn="tl" rotWithShape="0">
                <a:prstClr val="black">
                  <a:alpha val="40000"/>
                </a:prstClr>
              </a:outerShdw>
            </a:effectLst>
          </p:grpSpPr>
          <p:pic>
            <p:nvPicPr>
              <p:cNvPr id="4711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1275" y="312396"/>
                <a:ext cx="5181600" cy="326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27"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b="58862"/>
              <a:stretch/>
            </p:blipFill>
            <p:spPr bwMode="auto">
              <a:xfrm>
                <a:off x="3851276" y="3569891"/>
                <a:ext cx="5181600" cy="128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圖片 4">
              <a:extLst>
                <a:ext uri="{FF2B5EF4-FFF2-40B4-BE49-F238E27FC236}">
                  <a16:creationId xmlns:a16="http://schemas.microsoft.com/office/drawing/2014/main" id="{33C6B644-39CD-0D52-E76D-29C32BEF8E95}"/>
                </a:ext>
              </a:extLst>
            </p:cNvPr>
            <p:cNvPicPr>
              <a:picLocks noChangeAspect="1"/>
            </p:cNvPicPr>
            <p:nvPr/>
          </p:nvPicPr>
          <p:blipFill>
            <a:blip r:embed="rId6"/>
            <a:stretch>
              <a:fillRect/>
            </a:stretch>
          </p:blipFill>
          <p:spPr>
            <a:xfrm>
              <a:off x="7136324" y="508057"/>
              <a:ext cx="720000" cy="128465"/>
            </a:xfrm>
            <a:prstGeom prst="rect">
              <a:avLst/>
            </a:prstGeom>
          </p:spPr>
        </p:pic>
      </p:grpSp>
      <p:grpSp>
        <p:nvGrpSpPr>
          <p:cNvPr id="4710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710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推薦主題</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47109" name="內容版面配置區 2"/>
          <p:cNvSpPr txBox="1">
            <a:spLocks/>
          </p:cNvSpPr>
          <p:nvPr/>
        </p:nvSpPr>
        <p:spPr bwMode="auto">
          <a:xfrm>
            <a:off x="455613" y="1201738"/>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點選即可瀏覽該主題類別之文章列表</a:t>
            </a:r>
            <a:endParaRPr lang="en-US" altLang="zh-TW" sz="1400" dirty="0">
              <a:latin typeface="微軟正黑體" panose="020B0604030504040204" pitchFamily="34" charset="-120"/>
              <a:ea typeface="微軟正黑體" panose="020B0604030504040204" pitchFamily="34" charset="-120"/>
            </a:endParaRPr>
          </a:p>
        </p:txBody>
      </p:sp>
      <p:grpSp>
        <p:nvGrpSpPr>
          <p:cNvPr id="47111" name="群組 39"/>
          <p:cNvGrpSpPr>
            <a:grpSpLocks/>
          </p:cNvGrpSpPr>
          <p:nvPr/>
        </p:nvGrpSpPr>
        <p:grpSpPr bwMode="auto">
          <a:xfrm>
            <a:off x="683568" y="2571750"/>
            <a:ext cx="2308225" cy="1919288"/>
            <a:chOff x="755575" y="3202829"/>
            <a:chExt cx="2573016" cy="2138716"/>
          </a:xfrm>
        </p:grpSpPr>
        <p:sp>
          <p:nvSpPr>
            <p:cNvPr id="41" name="矩形 40"/>
            <p:cNvSpPr/>
            <p:nvPr/>
          </p:nvSpPr>
          <p:spPr>
            <a:xfrm>
              <a:off x="1265223" y="3425722"/>
              <a:ext cx="2063368" cy="1915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21" name="文字方塊 41"/>
            <p:cNvSpPr txBox="1">
              <a:spLocks noChangeArrowheads="1"/>
            </p:cNvSpPr>
            <p:nvPr/>
          </p:nvSpPr>
          <p:spPr bwMode="auto">
            <a:xfrm>
              <a:off x="755575" y="3202829"/>
              <a:ext cx="509697" cy="5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47112" name="Picture 5" descr="滑鼠游标,点击,图标高清图库素材免费下载(图片编号:7429071)-六图网"/>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9806130">
            <a:off x="2560370" y="3953794"/>
            <a:ext cx="2698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內容版面配置區 2"/>
          <p:cNvSpPr txBox="1">
            <a:spLocks/>
          </p:cNvSpPr>
          <p:nvPr/>
        </p:nvSpPr>
        <p:spPr bwMode="auto">
          <a:xfrm>
            <a:off x="461963" y="796925"/>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grpSp>
        <p:nvGrpSpPr>
          <p:cNvPr id="4" name="群組 3"/>
          <p:cNvGrpSpPr/>
          <p:nvPr/>
        </p:nvGrpSpPr>
        <p:grpSpPr>
          <a:xfrm>
            <a:off x="3779912" y="507106"/>
            <a:ext cx="648072" cy="4223743"/>
            <a:chOff x="3779912" y="507106"/>
            <a:chExt cx="648072" cy="4223743"/>
          </a:xfrm>
        </p:grpSpPr>
        <p:sp>
          <p:nvSpPr>
            <p:cNvPr id="58" name="橢圓 57"/>
            <p:cNvSpPr/>
            <p:nvPr/>
          </p:nvSpPr>
          <p:spPr bwMode="auto">
            <a:xfrm>
              <a:off x="4126359" y="2068835"/>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bwMode="auto">
            <a:xfrm>
              <a:off x="4126359" y="2715782"/>
              <a:ext cx="301625" cy="14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60" name="橢圓 59"/>
            <p:cNvSpPr/>
            <p:nvPr/>
          </p:nvSpPr>
          <p:spPr bwMode="auto">
            <a:xfrm>
              <a:off x="4126359" y="3291830"/>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8" name="橢圓 27"/>
            <p:cNvSpPr/>
            <p:nvPr/>
          </p:nvSpPr>
          <p:spPr bwMode="auto">
            <a:xfrm>
              <a:off x="4126359" y="3939902"/>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9" name="橢圓 28"/>
            <p:cNvSpPr/>
            <p:nvPr/>
          </p:nvSpPr>
          <p:spPr bwMode="auto">
            <a:xfrm>
              <a:off x="4126359" y="4587974"/>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14" name="文字方塊 56"/>
            <p:cNvSpPr txBox="1">
              <a:spLocks noChangeArrowheads="1"/>
            </p:cNvSpPr>
            <p:nvPr/>
          </p:nvSpPr>
          <p:spPr bwMode="auto">
            <a:xfrm>
              <a:off x="3779912" y="507106"/>
              <a:ext cx="37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1000"/>
                                        <p:tgtEl>
                                          <p:spTgt spid="47111"/>
                                        </p:tgtEl>
                                      </p:cBhvr>
                                    </p:animEffect>
                                    <p:anim calcmode="lin" valueType="num">
                                      <p:cBhvr>
                                        <p:cTn id="11" dur="1000" fill="hold"/>
                                        <p:tgtEl>
                                          <p:spTgt spid="47111"/>
                                        </p:tgtEl>
                                        <p:attrNameLst>
                                          <p:attrName>ppt_x</p:attrName>
                                        </p:attrNameLst>
                                      </p:cBhvr>
                                      <p:tavLst>
                                        <p:tav tm="0">
                                          <p:val>
                                            <p:strVal val="#ppt_x"/>
                                          </p:val>
                                        </p:tav>
                                        <p:tav tm="100000">
                                          <p:val>
                                            <p:strVal val="#ppt_x"/>
                                          </p:val>
                                        </p:tav>
                                      </p:tavLst>
                                    </p:anim>
                                    <p:anim calcmode="lin" valueType="num">
                                      <p:cBhvr>
                                        <p:cTn id="12" dur="1000" fill="hold"/>
                                        <p:tgtEl>
                                          <p:spTgt spid="471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wipe(down)">
                                      <p:cBhvr>
                                        <p:cTn id="17" dur="500"/>
                                        <p:tgtEl>
                                          <p:spTgt spid="47109"/>
                                        </p:tgtEl>
                                      </p:cBhvr>
                                    </p:animEffect>
                                  </p:childTnLst>
                                </p:cTn>
                              </p:par>
                              <p:par>
                                <p:cTn id="18" presetID="42" presetClass="entr" presetSubtype="0" fill="hold" nodeType="withEffect">
                                  <p:stCondLst>
                                    <p:cond delay="0"/>
                                  </p:stCondLst>
                                  <p:childTnLst>
                                    <p:set>
                                      <p:cBhvr>
                                        <p:cTn id="19" dur="1" fill="hold">
                                          <p:stCondLst>
                                            <p:cond delay="0"/>
                                          </p:stCondLst>
                                        </p:cTn>
                                        <p:tgtEl>
                                          <p:spTgt spid="47112"/>
                                        </p:tgtEl>
                                        <p:attrNameLst>
                                          <p:attrName>style.visibility</p:attrName>
                                        </p:attrNameLst>
                                      </p:cBhvr>
                                      <p:to>
                                        <p:strVal val="visible"/>
                                      </p:to>
                                    </p:set>
                                    <p:animEffect transition="in" filter="fade">
                                      <p:cBhvr>
                                        <p:cTn id="20" dur="1000"/>
                                        <p:tgtEl>
                                          <p:spTgt spid="47112"/>
                                        </p:tgtEl>
                                      </p:cBhvr>
                                    </p:animEffect>
                                    <p:anim calcmode="lin" valueType="num">
                                      <p:cBhvr>
                                        <p:cTn id="21" dur="1000" fill="hold"/>
                                        <p:tgtEl>
                                          <p:spTgt spid="47112"/>
                                        </p:tgtEl>
                                        <p:attrNameLst>
                                          <p:attrName>ppt_x</p:attrName>
                                        </p:attrNameLst>
                                      </p:cBhvr>
                                      <p:tavLst>
                                        <p:tav tm="0">
                                          <p:val>
                                            <p:strVal val="#ppt_x"/>
                                          </p:val>
                                        </p:tav>
                                        <p:tav tm="100000">
                                          <p:val>
                                            <p:strVal val="#ppt_x"/>
                                          </p:val>
                                        </p:tav>
                                      </p:tavLst>
                                    </p:anim>
                                    <p:anim calcmode="lin" valueType="num">
                                      <p:cBhvr>
                                        <p:cTn id="22" dur="1000" fill="hold"/>
                                        <p:tgtEl>
                                          <p:spTgt spid="4711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6" presetClass="emph" presetSubtype="0" repeatCount="2000" fill="hold" nodeType="afterEffect">
                                  <p:stCondLst>
                                    <p:cond delay="0"/>
                                  </p:stCondLst>
                                  <p:childTnLst>
                                    <p:animEffect transition="out" filter="fade">
                                      <p:cBhvr>
                                        <p:cTn id="25" dur="500" tmFilter="0, 0; .2, .5; .8, .5; 1, 0"/>
                                        <p:tgtEl>
                                          <p:spTgt spid="47112"/>
                                        </p:tgtEl>
                                      </p:cBhvr>
                                    </p:animEffect>
                                    <p:animScale>
                                      <p:cBhvr>
                                        <p:cTn id="26" dur="250" autoRev="1" fill="hold"/>
                                        <p:tgtEl>
                                          <p:spTgt spid="4711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613" y="2613025"/>
            <a:ext cx="8004175" cy="23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154"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49155"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所有主題</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49159" name="群組 28"/>
          <p:cNvGrpSpPr>
            <a:grpSpLocks/>
          </p:cNvGrpSpPr>
          <p:nvPr/>
        </p:nvGrpSpPr>
        <p:grpSpPr bwMode="auto">
          <a:xfrm>
            <a:off x="3748212" y="4280123"/>
            <a:ext cx="1039812" cy="523875"/>
            <a:chOff x="1532842" y="4629388"/>
            <a:chExt cx="1211569" cy="610007"/>
          </a:xfrm>
        </p:grpSpPr>
        <p:sp>
          <p:nvSpPr>
            <p:cNvPr id="39" name="矩形 38"/>
            <p:cNvSpPr/>
            <p:nvPr/>
          </p:nvSpPr>
          <p:spPr>
            <a:xfrm>
              <a:off x="2015620" y="4921452"/>
              <a:ext cx="728791" cy="317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9166" name="文字方塊 42"/>
            <p:cNvSpPr txBox="1">
              <a:spLocks noChangeArrowheads="1"/>
            </p:cNvSpPr>
            <p:nvPr/>
          </p:nvSpPr>
          <p:spPr bwMode="auto">
            <a:xfrm>
              <a:off x="1532842" y="4629388"/>
              <a:ext cx="509697"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9160"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4540250" y="4730750"/>
            <a:ext cx="307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4162549" y="522928"/>
            <a:ext cx="4866811" cy="4462501"/>
            <a:chOff x="4105738" y="555587"/>
            <a:chExt cx="4866811" cy="4462501"/>
          </a:xfrm>
          <a:effectLst>
            <a:outerShdw blurRad="50800" dist="38100" dir="2700000" algn="tl" rotWithShape="0">
              <a:prstClr val="black">
                <a:alpha val="40000"/>
              </a:prstClr>
            </a:outerShdw>
          </a:effectLst>
        </p:grpSpPr>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05738" y="555587"/>
              <a:ext cx="4866811" cy="29861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73" name="Picture 21"/>
            <p:cNvPicPr>
              <a:picLocks noChangeAspect="1" noChangeArrowheads="1"/>
            </p:cNvPicPr>
            <p:nvPr/>
          </p:nvPicPr>
          <p:blipFill rotWithShape="1">
            <a:blip r:embed="rId6">
              <a:extLst>
                <a:ext uri="{28A0092B-C50C-407E-A947-70E740481C1C}">
                  <a14:useLocalDpi xmlns:a14="http://schemas.microsoft.com/office/drawing/2010/main" val="0"/>
                </a:ext>
              </a:extLst>
            </a:blip>
            <a:srcRect b="32664"/>
            <a:stretch/>
          </p:blipFill>
          <p:spPr bwMode="auto">
            <a:xfrm>
              <a:off x="4105738" y="3363838"/>
              <a:ext cx="4866811" cy="16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164" name="內容版面配置區 2"/>
          <p:cNvSpPr txBox="1">
            <a:spLocks/>
          </p:cNvSpPr>
          <p:nvPr/>
        </p:nvSpPr>
        <p:spPr bwMode="auto">
          <a:xfrm>
            <a:off x="455613" y="1635646"/>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點選下方「更多主題」則可瀏覽所有主題類別</a:t>
            </a:r>
            <a:endParaRPr lang="en-US" altLang="zh-TW" sz="1400" dirty="0">
              <a:latin typeface="微軟正黑體" panose="020B0604030504040204" pitchFamily="34" charset="-120"/>
              <a:ea typeface="微軟正黑體" panose="020B0604030504040204" pitchFamily="34" charset="-120"/>
            </a:endParaRPr>
          </a:p>
        </p:txBody>
      </p:sp>
      <p:sp>
        <p:nvSpPr>
          <p:cNvPr id="24" name="內容版面配置區 2"/>
          <p:cNvSpPr txBox="1">
            <a:spLocks/>
          </p:cNvSpPr>
          <p:nvPr/>
        </p:nvSpPr>
        <p:spPr bwMode="auto">
          <a:xfrm>
            <a:off x="455613" y="1201738"/>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點選即可瀏覽該主題類別之文章列表</a:t>
            </a:r>
            <a:endParaRPr lang="en-US" altLang="zh-TW" sz="1400" dirty="0">
              <a:latin typeface="微軟正黑體" panose="020B0604030504040204" pitchFamily="34" charset="-120"/>
              <a:ea typeface="微軟正黑體" panose="020B0604030504040204" pitchFamily="34" charset="-120"/>
            </a:endParaRPr>
          </a:p>
        </p:txBody>
      </p:sp>
      <p:sp>
        <p:nvSpPr>
          <p:cNvPr id="26" name="內容版面配置區 2"/>
          <p:cNvSpPr txBox="1">
            <a:spLocks/>
          </p:cNvSpPr>
          <p:nvPr/>
        </p:nvSpPr>
        <p:spPr bwMode="auto">
          <a:xfrm>
            <a:off x="461963" y="796925"/>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wipe(down)">
                                      <p:cBhvr>
                                        <p:cTn id="7" dur="500"/>
                                        <p:tgtEl>
                                          <p:spTgt spid="49164"/>
                                        </p:tgtEl>
                                      </p:cBhvr>
                                    </p:animEffect>
                                  </p:childTnLst>
                                </p:cTn>
                              </p:par>
                              <p:par>
                                <p:cTn id="8" presetID="42" presetClass="entr" presetSubtype="0" fill="hold"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fade">
                                      <p:cBhvr>
                                        <p:cTn id="10" dur="1000"/>
                                        <p:tgtEl>
                                          <p:spTgt spid="49159"/>
                                        </p:tgtEl>
                                      </p:cBhvr>
                                    </p:animEffect>
                                    <p:anim calcmode="lin" valueType="num">
                                      <p:cBhvr>
                                        <p:cTn id="11" dur="1000" fill="hold"/>
                                        <p:tgtEl>
                                          <p:spTgt spid="49159"/>
                                        </p:tgtEl>
                                        <p:attrNameLst>
                                          <p:attrName>ppt_x</p:attrName>
                                        </p:attrNameLst>
                                      </p:cBhvr>
                                      <p:tavLst>
                                        <p:tav tm="0">
                                          <p:val>
                                            <p:strVal val="#ppt_x"/>
                                          </p:val>
                                        </p:tav>
                                        <p:tav tm="100000">
                                          <p:val>
                                            <p:strVal val="#ppt_x"/>
                                          </p:val>
                                        </p:tav>
                                      </p:tavLst>
                                    </p:anim>
                                    <p:anim calcmode="lin" valueType="num">
                                      <p:cBhvr>
                                        <p:cTn id="12" dur="1000" fill="hold"/>
                                        <p:tgtEl>
                                          <p:spTgt spid="49159"/>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fade">
                                      <p:cBhvr>
                                        <p:cTn id="15" dur="500"/>
                                        <p:tgtEl>
                                          <p:spTgt spid="49160"/>
                                        </p:tgtEl>
                                      </p:cBhvr>
                                    </p:animEffect>
                                  </p:childTnLst>
                                </p:cTn>
                              </p:par>
                            </p:childTnLst>
                          </p:cTn>
                        </p:par>
                        <p:par>
                          <p:cTn id="16" fill="hold">
                            <p:stCondLst>
                              <p:cond delay="1000"/>
                            </p:stCondLst>
                            <p:childTnLst>
                              <p:par>
                                <p:cTn id="17" presetID="26" presetClass="emph" presetSubtype="0" repeatCount="2000" fill="hold" nodeType="afterEffect">
                                  <p:stCondLst>
                                    <p:cond delay="0"/>
                                  </p:stCondLst>
                                  <p:childTnLst>
                                    <p:animEffect transition="out" filter="fade">
                                      <p:cBhvr>
                                        <p:cTn id="18" dur="500" tmFilter="0, 0; .2, .5; .8, .5; 1, 0"/>
                                        <p:tgtEl>
                                          <p:spTgt spid="49160"/>
                                        </p:tgtEl>
                                      </p:cBhvr>
                                    </p:animEffect>
                                    <p:animScale>
                                      <p:cBhvr>
                                        <p:cTn id="19" dur="250" autoRev="1" fill="hold"/>
                                        <p:tgtEl>
                                          <p:spTgt spid="49160"/>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2575" y="307975"/>
            <a:ext cx="8578850" cy="455295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矩形 1"/>
          <p:cNvSpPr/>
          <p:nvPr/>
        </p:nvSpPr>
        <p:spPr>
          <a:xfrm>
            <a:off x="458788" y="506413"/>
            <a:ext cx="8226425" cy="4178300"/>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244" name="文本框 7"/>
          <p:cNvSpPr txBox="1">
            <a:spLocks noChangeArrowheads="1"/>
          </p:cNvSpPr>
          <p:nvPr/>
        </p:nvSpPr>
        <p:spPr bwMode="auto">
          <a:xfrm>
            <a:off x="4572000" y="1203325"/>
            <a:ext cx="156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dirty="0">
                <a:solidFill>
                  <a:schemeClr val="bg1"/>
                </a:solidFill>
                <a:latin typeface="微軟正黑體" panose="020B0604030504040204" pitchFamily="34" charset="-120"/>
                <a:ea typeface="微軟正黑體" panose="020B0604030504040204" pitchFamily="34" charset="-120"/>
              </a:rPr>
              <a:t>01.</a:t>
            </a:r>
            <a:r>
              <a:rPr lang="zh-TW" altLang="en-US" sz="1600" b="1" dirty="0">
                <a:solidFill>
                  <a:schemeClr val="bg1"/>
                </a:solidFill>
                <a:latin typeface="微軟正黑體" panose="020B0604030504040204" pitchFamily="34" charset="-120"/>
                <a:ea typeface="微軟正黑體" panose="020B0604030504040204" pitchFamily="34" charset="-120"/>
              </a:rPr>
              <a:t> 資料庫介紹</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245" name="文本框 3"/>
          <p:cNvSpPr txBox="1">
            <a:spLocks noChangeArrowheads="1"/>
          </p:cNvSpPr>
          <p:nvPr/>
        </p:nvSpPr>
        <p:spPr bwMode="auto">
          <a:xfrm>
            <a:off x="4572000" y="2160959"/>
            <a:ext cx="1353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dirty="0">
                <a:solidFill>
                  <a:schemeClr val="bg1"/>
                </a:solidFill>
                <a:latin typeface="微軟正黑體" panose="020B0604030504040204" pitchFamily="34" charset="-120"/>
                <a:ea typeface="微軟正黑體" panose="020B0604030504040204" pitchFamily="34" charset="-120"/>
              </a:rPr>
              <a:t>0</a:t>
            </a:r>
            <a:r>
              <a:rPr lang="en-US" altLang="zh-TW" sz="1600" b="1" dirty="0">
                <a:solidFill>
                  <a:schemeClr val="bg1"/>
                </a:solidFill>
                <a:latin typeface="微軟正黑體" panose="020B0604030504040204" pitchFamily="34" charset="-120"/>
                <a:ea typeface="微軟正黑體" panose="020B0604030504040204" pitchFamily="34" charset="-120"/>
              </a:rPr>
              <a:t>2</a:t>
            </a:r>
            <a:r>
              <a:rPr lang="en-US" altLang="zh-CN"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 平台特色</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246" name="文本框 7"/>
          <p:cNvSpPr txBox="1">
            <a:spLocks noChangeArrowheads="1"/>
          </p:cNvSpPr>
          <p:nvPr/>
        </p:nvSpPr>
        <p:spPr bwMode="auto">
          <a:xfrm>
            <a:off x="4568825" y="3147814"/>
            <a:ext cx="1766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dirty="0">
                <a:solidFill>
                  <a:schemeClr val="bg1"/>
                </a:solidFill>
                <a:latin typeface="微軟正黑體" panose="020B0604030504040204" pitchFamily="34" charset="-120"/>
                <a:ea typeface="微軟正黑體" panose="020B0604030504040204" pitchFamily="34" charset="-120"/>
              </a:rPr>
              <a:t>0</a:t>
            </a:r>
            <a:r>
              <a:rPr lang="en-US" altLang="zh-TW" sz="1600" b="1" dirty="0">
                <a:solidFill>
                  <a:schemeClr val="bg1"/>
                </a:solidFill>
                <a:latin typeface="微軟正黑體" panose="020B0604030504040204" pitchFamily="34" charset="-120"/>
                <a:ea typeface="微軟正黑體" panose="020B0604030504040204" pitchFamily="34" charset="-120"/>
              </a:rPr>
              <a:t>3.</a:t>
            </a:r>
            <a:r>
              <a:rPr lang="zh-TW" altLang="en-US" sz="1600" b="1" dirty="0">
                <a:solidFill>
                  <a:schemeClr val="bg1"/>
                </a:solidFill>
                <a:latin typeface="微軟正黑體" panose="020B0604030504040204" pitchFamily="34" charset="-120"/>
                <a:ea typeface="微軟正黑體" panose="020B0604030504040204" pitchFamily="34" charset="-120"/>
              </a:rPr>
              <a:t>平台操作說明</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937125" y="1492250"/>
            <a:ext cx="3451225" cy="277813"/>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關於</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18" name="文本框 17"/>
          <p:cNvSpPr txBox="1"/>
          <p:nvPr/>
        </p:nvSpPr>
        <p:spPr>
          <a:xfrm>
            <a:off x="638175" y="1792288"/>
            <a:ext cx="1479550" cy="768350"/>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pPr eaLnBrk="1" fontAlgn="auto" hangingPunct="1">
              <a:spcBef>
                <a:spcPts val="0"/>
              </a:spcBef>
              <a:spcAft>
                <a:spcPts val="0"/>
              </a:spcAft>
              <a:defRPr/>
            </a:pPr>
            <a:r>
              <a:rPr lang="zh-CN" altLang="en-US" b="1" dirty="0">
                <a:effectLst/>
                <a:latin typeface="微軟正黑體" panose="020B0604030504040204" pitchFamily="34" charset="-120"/>
                <a:ea typeface="微軟正黑體" panose="020B0604030504040204" pitchFamily="34" charset="-120"/>
              </a:rPr>
              <a:t>目 </a:t>
            </a:r>
            <a:r>
              <a:rPr lang="zh-TW" altLang="en-US" b="1" dirty="0">
                <a:effectLst/>
                <a:latin typeface="微軟正黑體" panose="020B0604030504040204" pitchFamily="34" charset="-120"/>
                <a:ea typeface="微軟正黑體" panose="020B0604030504040204" pitchFamily="34" charset="-120"/>
              </a:rPr>
              <a:t>錄</a:t>
            </a:r>
            <a:endParaRPr lang="zh-CN" altLang="en-US" b="1" dirty="0">
              <a:effectLst/>
              <a:latin typeface="微軟正黑體" panose="020B0604030504040204" pitchFamily="34" charset="-120"/>
              <a:ea typeface="微軟正黑體" panose="020B0604030504040204" pitchFamily="34" charset="-120"/>
            </a:endParaRPr>
          </a:p>
        </p:txBody>
      </p:sp>
      <p:cxnSp>
        <p:nvCxnSpPr>
          <p:cNvPr id="13" name="直接连接符 12"/>
          <p:cNvCxnSpPr/>
          <p:nvPr/>
        </p:nvCxnSpPr>
        <p:spPr>
          <a:xfrm>
            <a:off x="765175" y="2584450"/>
            <a:ext cx="102076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49288" y="2571750"/>
            <a:ext cx="2640338" cy="646331"/>
          </a:xfrm>
          <a:prstGeom prst="rect">
            <a:avLst/>
          </a:prstGeom>
        </p:spPr>
        <p:txBody>
          <a:bodyPr wrap="none">
            <a:spAutoFit/>
          </a:bodyPr>
          <a:lstStyle/>
          <a:p>
            <a:pPr eaLnBrk="1" fontAlgn="auto" hangingPunct="1">
              <a:spcBef>
                <a:spcPts val="0"/>
              </a:spcBef>
              <a:spcAft>
                <a:spcPts val="0"/>
              </a:spcAft>
              <a:defRPr/>
            </a:pPr>
            <a:r>
              <a:rPr lang="en-US" altLang="zh-CN" sz="3600">
                <a:solidFill>
                  <a:prstClr val="white"/>
                </a:solidFill>
                <a:latin typeface="微軟正黑體" panose="020B0604030504040204" pitchFamily="34" charset="-120"/>
                <a:ea typeface="微軟正黑體" panose="020B0604030504040204" pitchFamily="34" charset="-120"/>
              </a:rPr>
              <a:t>CONTENTS</a:t>
            </a:r>
            <a:endParaRPr lang="zh-CN" altLang="en-US" sz="1600">
              <a:latin typeface="微軟正黑體" panose="020B0604030504040204" pitchFamily="34" charset="-120"/>
              <a:ea typeface="微軟正黑體" panose="020B0604030504040204" pitchFamily="34" charset="-120"/>
            </a:endParaRPr>
          </a:p>
        </p:txBody>
      </p:sp>
      <p:sp>
        <p:nvSpPr>
          <p:cNvPr id="22" name="矩形 21"/>
          <p:cNvSpPr/>
          <p:nvPr/>
        </p:nvSpPr>
        <p:spPr>
          <a:xfrm>
            <a:off x="4933950" y="2499097"/>
            <a:ext cx="3748088" cy="277812"/>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 全球繁體中文版資料庫」平台特色</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勾選項目輸出</a:t>
            </a: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7544" y="749300"/>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將欲輸出的文章勾選後點選下方勾選項目進行瀏覽</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631379"/>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點選右方輸出按鈕可選擇下載、電子信箱、列印的方式輸出書目資料或引用格式</a:t>
            </a:r>
            <a:endParaRPr lang="en-US" altLang="zh-TW" sz="1400" dirty="0">
              <a:latin typeface="微軟正黑體" panose="020B0604030504040204" pitchFamily="34" charset="-120"/>
              <a:ea typeface="微軟正黑體" panose="020B0604030504040204" pitchFamily="34" charset="-120"/>
            </a:endParaRPr>
          </a:p>
        </p:txBody>
      </p:sp>
      <p:sp>
        <p:nvSpPr>
          <p:cNvPr id="12" name="內容版面配置區 2"/>
          <p:cNvSpPr txBox="1">
            <a:spLocks/>
          </p:cNvSpPr>
          <p:nvPr/>
        </p:nvSpPr>
        <p:spPr bwMode="auto">
          <a:xfrm>
            <a:off x="467544" y="2513458"/>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選擇輸出引用格式則可直接輸出</a:t>
            </a:r>
            <a:r>
              <a:rPr lang="en-US" altLang="zh-TW" sz="1400" dirty="0">
                <a:latin typeface="微軟正黑體" panose="020B0604030504040204" pitchFamily="34" charset="-120"/>
                <a:ea typeface="微軟正黑體" panose="020B0604030504040204" pitchFamily="34" charset="-120"/>
              </a:rPr>
              <a:t>RIS</a:t>
            </a:r>
            <a:r>
              <a:rPr lang="zh-TW" altLang="en-US" sz="1400" dirty="0">
                <a:latin typeface="微軟正黑體" panose="020B0604030504040204" pitchFamily="34" charset="-120"/>
                <a:ea typeface="微軟正黑體" panose="020B0604030504040204" pitchFamily="34" charset="-120"/>
              </a:rPr>
              <a:t>格式</a:t>
            </a:r>
            <a:endParaRPr lang="en-US" altLang="zh-TW" sz="1400" dirty="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3831286" y="195776"/>
            <a:ext cx="5205210" cy="4797607"/>
            <a:chOff x="4152900" y="401246"/>
            <a:chExt cx="4768716" cy="4361085"/>
          </a:xfrm>
          <a:effectLst>
            <a:outerShdw blurRad="50800" dist="38100" dir="2700000" algn="tl" rotWithShape="0">
              <a:prstClr val="black">
                <a:alpha val="40000"/>
              </a:prstClr>
            </a:outerShdw>
          </a:effectLst>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52900" y="3804703"/>
              <a:ext cx="4768716" cy="95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152900" y="1259930"/>
              <a:ext cx="4768714" cy="2638097"/>
              <a:chOff x="4152900" y="349474"/>
              <a:chExt cx="4768714" cy="263809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49474"/>
                <a:ext cx="4768714" cy="26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336490" y="2309366"/>
                <a:ext cx="14401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2900" y="401246"/>
              <a:ext cx="4768714" cy="8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矩形 15"/>
          <p:cNvSpPr/>
          <p:nvPr/>
        </p:nvSpPr>
        <p:spPr bwMode="auto">
          <a:xfrm>
            <a:off x="7289653" y="4587975"/>
            <a:ext cx="666723"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1284" y="1275606"/>
            <a:ext cx="5205210" cy="30182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bwMode="auto">
          <a:xfrm>
            <a:off x="8244408" y="2139702"/>
            <a:ext cx="434225"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31286" y="895753"/>
            <a:ext cx="5170291" cy="3559115"/>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0" name="矩形 19"/>
          <p:cNvSpPr/>
          <p:nvPr/>
        </p:nvSpPr>
        <p:spPr bwMode="auto">
          <a:xfrm>
            <a:off x="3923928" y="1679649"/>
            <a:ext cx="2088232" cy="244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4067944" y="3688497"/>
            <a:ext cx="4104456" cy="323413"/>
            <a:chOff x="4067944" y="2839537"/>
            <a:chExt cx="4104456" cy="323413"/>
          </a:xfrm>
        </p:grpSpPr>
        <p:sp>
          <p:nvSpPr>
            <p:cNvPr id="24" name="矩形 23"/>
            <p:cNvSpPr/>
            <p:nvPr/>
          </p:nvSpPr>
          <p:spPr bwMode="auto">
            <a:xfrm>
              <a:off x="4067944" y="2920620"/>
              <a:ext cx="2448272"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6" name="圓角矩形圖說文字 25"/>
            <p:cNvSpPr/>
            <p:nvPr/>
          </p:nvSpPr>
          <p:spPr>
            <a:xfrm>
              <a:off x="6732240" y="2839537"/>
              <a:ext cx="1440160" cy="323413"/>
            </a:xfrm>
            <a:prstGeom prst="wedgeRoundRectCallout">
              <a:avLst>
                <a:gd name="adj1" fmla="val -70279"/>
                <a:gd name="adj2" fmla="val 712"/>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文章</a:t>
              </a:r>
              <a:r>
                <a:rPr lang="en-US" altLang="zh-TW" sz="1400" dirty="0">
                  <a:solidFill>
                    <a:schemeClr val="tx1"/>
                  </a:solidFill>
                  <a:latin typeface="微軟正黑體" panose="020B0604030504040204" pitchFamily="34" charset="-120"/>
                  <a:ea typeface="微軟正黑體" panose="020B0604030504040204" pitchFamily="34" charset="-120"/>
                </a:rPr>
                <a:t>URL</a:t>
              </a:r>
              <a:r>
                <a:rPr lang="zh-TW" altLang="en-US" sz="1400" dirty="0">
                  <a:solidFill>
                    <a:schemeClr val="tx1"/>
                  </a:solidFill>
                  <a:latin typeface="微軟正黑體" panose="020B0604030504040204" pitchFamily="34" charset="-120"/>
                  <a:ea typeface="微軟正黑體" panose="020B0604030504040204" pitchFamily="34" charset="-120"/>
                </a:rPr>
                <a:t>連結</a:t>
              </a:r>
            </a:p>
          </p:txBody>
        </p:sp>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31286" y="1382374"/>
            <a:ext cx="5170292" cy="3550047"/>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2" name="矩形 21"/>
          <p:cNvSpPr/>
          <p:nvPr/>
        </p:nvSpPr>
        <p:spPr bwMode="auto">
          <a:xfrm>
            <a:off x="5940152" y="199568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0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75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2" presetClass="entr" presetSubtype="8"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fade">
                                      <p:cBhvr>
                                        <p:cTn id="45" dur="500"/>
                                        <p:tgtEl>
                                          <p:spTgt spid="1031"/>
                                        </p:tgtEl>
                                      </p:cBhvr>
                                    </p:animEffect>
                                  </p:childTnLst>
                                </p:cTn>
                              </p:par>
                            </p:childTnLst>
                          </p:cTn>
                        </p:par>
                        <p:par>
                          <p:cTn id="46" fill="hold">
                            <p:stCondLst>
                              <p:cond delay="500"/>
                            </p:stCondLst>
                            <p:childTnLst>
                              <p:par>
                                <p:cTn id="47" presetID="42" presetClass="entr" presetSubtype="0" fill="hold" grpId="0" nodeType="after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ppt_x</p:attrName>
                                        </p:attrNameLst>
                                      </p:cBhvr>
                                      <p:tavLst>
                                        <p:tav tm="0">
                                          <p:val>
                                            <p:strVal val="#ppt_x"/>
                                          </p:val>
                                        </p:tav>
                                        <p:tav tm="100000">
                                          <p:val>
                                            <p:strVal val="#ppt_x"/>
                                          </p:val>
                                        </p:tav>
                                      </p:tavLst>
                                    </p:anim>
                                    <p:anim calcmode="lin" valueType="num">
                                      <p:cBhvr>
                                        <p:cTn id="5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P spid="18"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瀏覽紀錄</a:t>
            </a: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7544" y="749300"/>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點選頁面下方的瀏覽紀錄即可瀏覽已點選過的文章列表</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631379"/>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可再次觀看已點選過的文章</a:t>
            </a:r>
            <a:endParaRPr lang="en-US" altLang="zh-TW" sz="1400"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3831286" y="195776"/>
            <a:ext cx="5205209" cy="4797607"/>
            <a:chOff x="4152900" y="401246"/>
            <a:chExt cx="4768715" cy="4361086"/>
          </a:xfrm>
          <a:effectLst>
            <a:outerShdw blurRad="50800" dist="38100" dir="2700000" algn="tl" rotWithShape="0">
              <a:prstClr val="black">
                <a:alpha val="40000"/>
              </a:prstClr>
            </a:outerShdw>
          </a:effectLst>
        </p:grpSpPr>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52900" y="3804704"/>
              <a:ext cx="4768715" cy="95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群組 28"/>
            <p:cNvGrpSpPr/>
            <p:nvPr/>
          </p:nvGrpSpPr>
          <p:grpSpPr>
            <a:xfrm>
              <a:off x="4152900" y="1259930"/>
              <a:ext cx="4768714" cy="2638097"/>
              <a:chOff x="4152900" y="349474"/>
              <a:chExt cx="4768714" cy="2638097"/>
            </a:xfrm>
          </p:grpSpPr>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49474"/>
                <a:ext cx="4768714" cy="26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7336490" y="2309366"/>
                <a:ext cx="14401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2900" y="401246"/>
              <a:ext cx="4768714" cy="8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矩形 24"/>
          <p:cNvSpPr/>
          <p:nvPr/>
        </p:nvSpPr>
        <p:spPr bwMode="auto">
          <a:xfrm>
            <a:off x="7884368" y="4587974"/>
            <a:ext cx="622279" cy="272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dirty="0">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147500" y="1347614"/>
            <a:ext cx="5048007" cy="3062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195E72B3-BF29-10C9-41FE-DC5D7FBB20B8}"/>
              </a:ext>
            </a:extLst>
          </p:cNvPr>
          <p:cNvGrpSpPr/>
          <p:nvPr/>
        </p:nvGrpSpPr>
        <p:grpSpPr>
          <a:xfrm>
            <a:off x="3317597" y="149225"/>
            <a:ext cx="5413094" cy="4654773"/>
            <a:chOff x="3317597" y="149225"/>
            <a:chExt cx="5413094" cy="4654773"/>
          </a:xfrm>
        </p:grpSpPr>
        <p:grpSp>
          <p:nvGrpSpPr>
            <p:cNvPr id="3" name="群組 2"/>
            <p:cNvGrpSpPr/>
            <p:nvPr/>
          </p:nvGrpSpPr>
          <p:grpSpPr>
            <a:xfrm>
              <a:off x="3317597" y="149225"/>
              <a:ext cx="5413094" cy="4654773"/>
              <a:chOff x="1929621" y="254985"/>
              <a:chExt cx="6657053" cy="572446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6783" y="254985"/>
                <a:ext cx="5979891" cy="452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4" r="12503" b="64417"/>
              <a:stretch/>
            </p:blipFill>
            <p:spPr bwMode="auto">
              <a:xfrm>
                <a:off x="1929621" y="4542330"/>
                <a:ext cx="6632095" cy="143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a:extLst>
                <a:ext uri="{FF2B5EF4-FFF2-40B4-BE49-F238E27FC236}">
                  <a16:creationId xmlns:a16="http://schemas.microsoft.com/office/drawing/2014/main" id="{98569119-ECFB-2358-D72E-FB20908C6189}"/>
                </a:ext>
              </a:extLst>
            </p:cNvPr>
            <p:cNvPicPr>
              <a:picLocks noChangeAspect="1"/>
            </p:cNvPicPr>
            <p:nvPr/>
          </p:nvPicPr>
          <p:blipFill>
            <a:blip r:embed="rId4"/>
            <a:stretch>
              <a:fillRect/>
            </a:stretch>
          </p:blipFill>
          <p:spPr>
            <a:xfrm>
              <a:off x="6948264" y="170150"/>
              <a:ext cx="720000" cy="128465"/>
            </a:xfrm>
            <a:prstGeom prst="rect">
              <a:avLst/>
            </a:prstGeom>
          </p:spPr>
        </p:pic>
      </p:grpSp>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列印功能</a:t>
            </a: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9" name="矩形 8"/>
          <p:cNvSpPr/>
          <p:nvPr/>
        </p:nvSpPr>
        <p:spPr bwMode="auto">
          <a:xfrm>
            <a:off x="7740352" y="1131590"/>
            <a:ext cx="274173" cy="169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93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列印功能</a:t>
            </a: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507560"/>
            <a:ext cx="3172346" cy="9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按下列印按鈕後，使用列印帳號密碼進行登入，並輸入相關基本資料及列印份數</a:t>
            </a:r>
            <a:endParaRPr lang="en-US" altLang="zh-TW" sz="1400" dirty="0">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13" r="8380"/>
          <a:stretch/>
        </p:blipFill>
        <p:spPr bwMode="auto">
          <a:xfrm>
            <a:off x="3623196" y="727458"/>
            <a:ext cx="5235826" cy="364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bwMode="auto">
          <a:xfrm>
            <a:off x="3923928" y="2139702"/>
            <a:ext cx="4608512"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23063"/>
            <a:ext cx="3292707" cy="4652108"/>
          </a:xfrm>
          <a:prstGeom prst="rect">
            <a:avLst/>
          </a:prstGeom>
        </p:spPr>
      </p:pic>
      <p:sp>
        <p:nvSpPr>
          <p:cNvPr id="16" name="矩形 15"/>
          <p:cNvSpPr/>
          <p:nvPr/>
        </p:nvSpPr>
        <p:spPr bwMode="auto">
          <a:xfrm>
            <a:off x="5436096" y="987574"/>
            <a:ext cx="2520280" cy="2664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2" name="內容版面配置區 2"/>
          <p:cNvSpPr txBox="1">
            <a:spLocks/>
          </p:cNvSpPr>
          <p:nvPr/>
        </p:nvSpPr>
        <p:spPr bwMode="auto">
          <a:xfrm>
            <a:off x="450850" y="2513459"/>
            <a:ext cx="3172346" cy="49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點選確認送出將立即扣除列印點數</a:t>
            </a:r>
            <a:endParaRPr lang="en-US" altLang="zh-TW" sz="1400" dirty="0">
              <a:latin typeface="微軟正黑體" panose="020B0604030504040204" pitchFamily="34" charset="-120"/>
              <a:ea typeface="微軟正黑體" panose="020B0604030504040204" pitchFamily="34" charset="-120"/>
            </a:endParaRPr>
          </a:p>
        </p:txBody>
      </p:sp>
      <p:sp>
        <p:nvSpPr>
          <p:cNvPr id="23" name="矩形 22"/>
          <p:cNvSpPr/>
          <p:nvPr/>
        </p:nvSpPr>
        <p:spPr bwMode="auto">
          <a:xfrm>
            <a:off x="6012160" y="4593343"/>
            <a:ext cx="1296144" cy="243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467544" y="3003798"/>
            <a:ext cx="3172346" cy="7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送出後即會跳出列印畫面，按下列印按鈕即可列印文章</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91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6" grpId="0" animBg="1"/>
      <p:bldP spid="22" grpId="0"/>
      <p:bldP spid="2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97000" y="555625"/>
            <a:ext cx="6616700" cy="405923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 name="矩形 1"/>
          <p:cNvSpPr/>
          <p:nvPr/>
        </p:nvSpPr>
        <p:spPr>
          <a:xfrm>
            <a:off x="1692275" y="712788"/>
            <a:ext cx="6169025" cy="37226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9" name="文本框 28"/>
          <p:cNvSpPr txBox="1"/>
          <p:nvPr/>
        </p:nvSpPr>
        <p:spPr>
          <a:xfrm>
            <a:off x="3797635" y="1452141"/>
            <a:ext cx="2031325" cy="646331"/>
          </a:xfrm>
          <a:prstGeom prst="rect">
            <a:avLst/>
          </a:prstGeom>
          <a:noFill/>
        </p:spPr>
        <p:txBody>
          <a:bodyPr wrap="none" anchor="ctr">
            <a:spAutoFit/>
          </a:bodyPr>
          <a:lstStyle/>
          <a:p>
            <a:pPr algn="just" defTabSz="914400" eaLnBrk="1" fontAlgn="auto" hangingPunct="1">
              <a:spcBef>
                <a:spcPts val="0"/>
              </a:spcBef>
              <a:spcAft>
                <a:spcPts val="0"/>
              </a:spcAft>
              <a:defRPr/>
            </a:pPr>
            <a:r>
              <a:rPr lang="zh-TW" altLang="en-US" sz="3600" dirty="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rPr>
              <a:t>謝謝聆聽</a:t>
            </a:r>
            <a:endParaRPr lang="zh-CN" altLang="en-US" sz="3600" dirty="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53253" name="组合 30"/>
          <p:cNvGrpSpPr>
            <a:grpSpLocks/>
          </p:cNvGrpSpPr>
          <p:nvPr/>
        </p:nvGrpSpPr>
        <p:grpSpPr bwMode="auto">
          <a:xfrm flipV="1">
            <a:off x="2640013" y="2260600"/>
            <a:ext cx="4130675" cy="46038"/>
            <a:chOff x="1239791" y="3373704"/>
            <a:chExt cx="5327375" cy="56535"/>
          </a:xfrm>
        </p:grpSpPr>
        <p:sp>
          <p:nvSpPr>
            <p:cNvPr id="32" name="矩形 31"/>
            <p:cNvSpPr/>
            <p:nvPr/>
          </p:nvSpPr>
          <p:spPr>
            <a:xfrm>
              <a:off x="1239791" y="3373704"/>
              <a:ext cx="1068751"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5498415" y="3373704"/>
              <a:ext cx="1068751"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2304447" y="3373704"/>
              <a:ext cx="1068751"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4433759" y="3373704"/>
              <a:ext cx="1068751"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3371150" y="3373704"/>
              <a:ext cx="1068751"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53254" name="文字方塊 12"/>
          <p:cNvSpPr txBox="1">
            <a:spLocks noChangeArrowheads="1"/>
          </p:cNvSpPr>
          <p:nvPr/>
        </p:nvSpPr>
        <p:spPr bwMode="auto">
          <a:xfrm>
            <a:off x="2127250" y="2427734"/>
            <a:ext cx="5156200" cy="13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200000"/>
              </a:lnSpc>
            </a:pPr>
            <a:r>
              <a:rPr lang="zh-TW" altLang="en-US" sz="1600" b="1" dirty="0">
                <a:solidFill>
                  <a:schemeClr val="bg1"/>
                </a:solidFill>
                <a:latin typeface="微軟正黑體" pitchFamily="34" charset="-120"/>
                <a:ea typeface="微軟正黑體" pitchFamily="34" charset="-120"/>
                <a:cs typeface="宋体" pitchFamily="2" charset="-122"/>
              </a:rPr>
              <a:t>漢珍數位圖書股份有限公司臺灣獨家代理</a:t>
            </a:r>
            <a:endParaRPr lang="en-US" altLang="zh-TW" sz="1600" b="1" dirty="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endParaRPr lang="en-US" altLang="zh-TW" sz="1100" b="1" dirty="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r>
              <a:rPr lang="en-US" altLang="zh-TW" sz="1100" b="1" dirty="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台北總公司</a:t>
            </a:r>
            <a:r>
              <a:rPr lang="en-US" altLang="zh-TW" sz="1100" b="1" dirty="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電話：</a:t>
            </a:r>
            <a:r>
              <a:rPr lang="en-US" altLang="zh-TW" sz="1100" b="1" dirty="0">
                <a:solidFill>
                  <a:schemeClr val="bg1"/>
                </a:solidFill>
                <a:latin typeface="微軟正黑體" pitchFamily="34" charset="-120"/>
                <a:ea typeface="微軟正黑體" pitchFamily="34" charset="-120"/>
                <a:cs typeface="宋体" pitchFamily="2" charset="-122"/>
              </a:rPr>
              <a:t>(02)2736-1058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(02)2736-3001</a:t>
            </a:r>
          </a:p>
          <a:p>
            <a:pPr algn="ctr" eaLnBrk="1" hangingPunct="1">
              <a:lnSpc>
                <a:spcPts val="1700"/>
              </a:lnSpc>
            </a:pPr>
            <a:r>
              <a:rPr lang="en-US" altLang="zh-TW" sz="1100" b="1" dirty="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南部辦事處</a:t>
            </a:r>
            <a:r>
              <a:rPr lang="en-US" altLang="zh-TW" sz="1100" b="1" dirty="0">
                <a:solidFill>
                  <a:schemeClr val="bg1"/>
                </a:solidFill>
                <a:latin typeface="微軟正黑體" pitchFamily="34" charset="-120"/>
                <a:ea typeface="微軟正黑體" pitchFamily="34" charset="-120"/>
                <a:cs typeface="宋体" pitchFamily="2" charset="-122"/>
              </a:rPr>
              <a:t>】 </a:t>
            </a:r>
            <a:r>
              <a:rPr lang="zh-TW" altLang="en-US" sz="1100" b="1" dirty="0">
                <a:solidFill>
                  <a:schemeClr val="bg1"/>
                </a:solidFill>
                <a:latin typeface="微軟正黑體" pitchFamily="34" charset="-120"/>
                <a:ea typeface="微軟正黑體" pitchFamily="34" charset="-120"/>
                <a:cs typeface="宋体" pitchFamily="2" charset="-122"/>
              </a:rPr>
              <a:t>電話：</a:t>
            </a:r>
            <a:r>
              <a:rPr lang="en-US" altLang="zh-TW" sz="1100" b="1" dirty="0">
                <a:solidFill>
                  <a:schemeClr val="bg1"/>
                </a:solidFill>
                <a:latin typeface="微軟正黑體" pitchFamily="34" charset="-120"/>
                <a:ea typeface="微軟正黑體" pitchFamily="34" charset="-120"/>
                <a:cs typeface="宋体" pitchFamily="2" charset="-122"/>
              </a:rPr>
              <a:t>(06)302-5369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(06)302-5427  </a:t>
            </a:r>
          </a:p>
          <a:p>
            <a:pPr eaLnBrk="1" hangingPunct="1">
              <a:lnSpc>
                <a:spcPts val="1700"/>
              </a:lnSpc>
            </a:pPr>
            <a:r>
              <a:rPr lang="zh-TW" altLang="en-US" sz="1100" b="1" dirty="0">
                <a:solidFill>
                  <a:schemeClr val="bg1"/>
                </a:solidFill>
                <a:latin typeface="微軟正黑體" pitchFamily="34" charset="-120"/>
                <a:ea typeface="微軟正黑體" pitchFamily="34" charset="-120"/>
                <a:cs typeface="宋体" pitchFamily="2" charset="-122"/>
              </a:rPr>
              <a:t>                      網址：</a:t>
            </a:r>
            <a:r>
              <a:rPr lang="en-US" altLang="zh-TW" sz="1100" b="1" dirty="0">
                <a:solidFill>
                  <a:schemeClr val="bg1"/>
                </a:solidFill>
                <a:latin typeface="微軟正黑體" pitchFamily="34" charset="-120"/>
                <a:ea typeface="微軟正黑體" pitchFamily="34" charset="-120"/>
                <a:cs typeface="宋体" pitchFamily="2" charset="-122"/>
              </a:rPr>
              <a:t>www.tbmc.com.tw</a:t>
            </a:r>
            <a:r>
              <a:rPr lang="zh-TW" altLang="en-US" sz="1100" b="1" dirty="0">
                <a:solidFill>
                  <a:schemeClr val="bg1"/>
                </a:solidFill>
                <a:latin typeface="微軟正黑體" pitchFamily="34" charset="-120"/>
                <a:ea typeface="微軟正黑體" pitchFamily="34" charset="-120"/>
                <a:cs typeface="宋体" pitchFamily="2" charset="-122"/>
              </a:rPr>
              <a:t> </a:t>
            </a:r>
            <a:r>
              <a:rPr lang="en-US" altLang="zh-TW" sz="1100" b="1" dirty="0">
                <a:solidFill>
                  <a:schemeClr val="bg1"/>
                </a:solidFill>
                <a:latin typeface="微軟正黑體" pitchFamily="34" charset="-120"/>
                <a:ea typeface="微軟正黑體" pitchFamily="34" charset="-120"/>
                <a:cs typeface="宋体" pitchFamily="2" charset="-122"/>
              </a:rPr>
              <a:t>   </a:t>
            </a:r>
            <a:r>
              <a:rPr lang="zh-TW" altLang="en-US" sz="1100" b="1" dirty="0">
                <a:solidFill>
                  <a:schemeClr val="bg1"/>
                </a:solidFill>
                <a:latin typeface="微軟正黑體" pitchFamily="34" charset="-120"/>
                <a:ea typeface="微軟正黑體" pitchFamily="34" charset="-120"/>
                <a:cs typeface="宋体" pitchFamily="2" charset="-122"/>
              </a:rPr>
              <a:t>服務信箱：</a:t>
            </a:r>
            <a:r>
              <a:rPr lang="en-US" altLang="zh-TW" sz="1100" b="1" dirty="0">
                <a:solidFill>
                  <a:schemeClr val="bg1"/>
                </a:solidFill>
                <a:latin typeface="微軟正黑體" pitchFamily="34" charset="-120"/>
                <a:ea typeface="微軟正黑體" pitchFamily="34" charset="-120"/>
                <a:cs typeface="宋体" pitchFamily="2" charset="-122"/>
              </a:rPr>
              <a:t>info@tbmc.com.tw</a:t>
            </a:r>
            <a:endParaRPr lang="zh-TW" altLang="en-US" sz="1100" b="1" dirty="0">
              <a:solidFill>
                <a:schemeClr val="bg1"/>
              </a:solidFill>
              <a:latin typeface="微軟正黑體" pitchFamily="34" charset="-120"/>
              <a:ea typeface="微軟正黑體" pitchFamily="34" charset="-120"/>
              <a:cs typeface="宋体" pitchFamily="2" charset="-122"/>
            </a:endParaRPr>
          </a:p>
        </p:txBody>
      </p:sp>
      <p:grpSp>
        <p:nvGrpSpPr>
          <p:cNvPr id="53256" name="组合 6"/>
          <p:cNvGrpSpPr>
            <a:grpSpLocks/>
          </p:cNvGrpSpPr>
          <p:nvPr/>
        </p:nvGrpSpPr>
        <p:grpSpPr bwMode="auto">
          <a:xfrm flipV="1">
            <a:off x="0" y="5056188"/>
            <a:ext cx="9144000" cy="87312"/>
            <a:chOff x="1239791" y="3373704"/>
            <a:chExt cx="5327375" cy="56535"/>
          </a:xfrm>
        </p:grpSpPr>
        <p:sp>
          <p:nvSpPr>
            <p:cNvPr id="16" name="矩形 1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8" name="矩形 17"/>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1" name="矩形 2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98588"/>
            <a:ext cx="5486400" cy="28082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文本框 14"/>
          <p:cNvSpPr txBox="1">
            <a:spLocks noChangeArrowheads="1"/>
          </p:cNvSpPr>
          <p:nvPr/>
        </p:nvSpPr>
        <p:spPr bwMode="auto">
          <a:xfrm>
            <a:off x="395288" y="2198688"/>
            <a:ext cx="2587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2800" b="1" dirty="0">
                <a:solidFill>
                  <a:prstClr val="white"/>
                </a:solidFill>
                <a:latin typeface="微軟正黑體" panose="020B0604030504040204" pitchFamily="34" charset="-120"/>
                <a:ea typeface="微軟正黑體" panose="020B0604030504040204" pitchFamily="34" charset="-120"/>
              </a:rPr>
              <a:t>01.</a:t>
            </a:r>
            <a:r>
              <a:rPr lang="zh-TW" altLang="en-US" sz="2800" b="1" dirty="0">
                <a:solidFill>
                  <a:prstClr val="white"/>
                </a:solidFill>
                <a:latin typeface="微軟正黑體" panose="020B0604030504040204" pitchFamily="34" charset="-120"/>
                <a:ea typeface="微軟正黑體" panose="020B0604030504040204" pitchFamily="34" charset="-120"/>
              </a:rPr>
              <a:t> 資料庫介紹</a:t>
            </a:r>
            <a:endParaRPr lang="en-US" altLang="zh-CN" sz="2800" b="1" dirty="0">
              <a:solidFill>
                <a:prstClr val="white"/>
              </a:solidFill>
              <a:latin typeface="微軟正黑體" panose="020B0604030504040204" pitchFamily="34" charset="-120"/>
              <a:ea typeface="微軟正黑體" panose="020B0604030504040204" pitchFamily="34" charset="-120"/>
            </a:endParaRPr>
          </a:p>
        </p:txBody>
      </p:sp>
      <p:sp>
        <p:nvSpPr>
          <p:cNvPr id="12292" name="Rectangle 15"/>
          <p:cNvSpPr>
            <a:spLocks noChangeArrowheads="1"/>
          </p:cNvSpPr>
          <p:nvPr/>
        </p:nvSpPr>
        <p:spPr bwMode="auto">
          <a:xfrm>
            <a:off x="968375" y="2722563"/>
            <a:ext cx="35496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關於</a:t>
            </a:r>
            <a:r>
              <a:rPr lang="en-US" altLang="zh-TW" sz="1500">
                <a:solidFill>
                  <a:schemeClr val="bg1"/>
                </a:solidFill>
                <a:latin typeface="微軟正黑體" panose="020B0604030504040204" pitchFamily="34" charset="-120"/>
                <a:ea typeface="微軟正黑體" panose="020B0604030504040204" pitchFamily="34" charset="-120"/>
              </a:rPr>
              <a:t>《</a:t>
            </a:r>
            <a:r>
              <a:rPr lang="zh-TW" altLang="en-US" sz="1500">
                <a:solidFill>
                  <a:schemeClr val="bg1"/>
                </a:solidFill>
                <a:latin typeface="微軟正黑體" panose="020B0604030504040204" pitchFamily="34" charset="-120"/>
                <a:ea typeface="微軟正黑體" panose="020B0604030504040204" pitchFamily="34" charset="-120"/>
              </a:rPr>
              <a:t>哈佛商業評論</a:t>
            </a:r>
            <a:r>
              <a:rPr lang="en-US" altLang="zh-TW" sz="1500">
                <a:solidFill>
                  <a:schemeClr val="bg1"/>
                </a:solidFill>
                <a:latin typeface="微軟正黑體" panose="020B0604030504040204" pitchFamily="34" charset="-120"/>
                <a:ea typeface="微軟正黑體" panose="020B0604030504040204" pitchFamily="34" charset="-120"/>
              </a:rPr>
              <a:t>》</a:t>
            </a:r>
            <a:endParaRPr lang="vi-VN" altLang="zh-CN" sz="1500">
              <a:solidFill>
                <a:schemeClr val="bg1"/>
              </a:solidFill>
              <a:latin typeface="Calibri" pitchFamily="34" charset="0"/>
              <a:ea typeface="微軟正黑體" panose="020B0604030504040204" pitchFamily="34" charset="-12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4338"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33453" y="1058863"/>
            <a:ext cx="4578350" cy="345757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4341"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dirty="0">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Rectangle 15"/>
          <p:cNvSpPr>
            <a:spLocks noChangeArrowheads="1"/>
          </p:cNvSpPr>
          <p:nvPr/>
        </p:nvSpPr>
        <p:spPr bwMode="auto">
          <a:xfrm>
            <a:off x="3931866" y="1001713"/>
            <a:ext cx="47609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sz="1400" dirty="0">
                <a:solidFill>
                  <a:schemeClr val="bg1"/>
                </a:solidFill>
                <a:latin typeface="微軟正黑體" panose="020B0604030504040204" pitchFamily="34" charset="-120"/>
                <a:ea typeface="微軟正黑體" panose="020B0604030504040204" pitchFamily="34" charset="-120"/>
              </a:rPr>
              <a:t>“Almost single-handedly sets the management agenda. ”— Economist</a:t>
            </a:r>
          </a:p>
          <a:p>
            <a:pPr defTabSz="914400" eaLnBrk="1" fontAlgn="auto" hangingPunct="1">
              <a:lnSpc>
                <a:spcPts val="3000"/>
              </a:lnSpc>
              <a:spcBef>
                <a:spcPts val="0"/>
              </a:spcBef>
              <a:spcAft>
                <a:spcPts val="0"/>
              </a:spcAft>
              <a:defRPr/>
            </a:pPr>
            <a:r>
              <a:rPr lang="zh-TW" altLang="en-US" sz="1400" dirty="0">
                <a:solidFill>
                  <a:schemeClr val="bg1"/>
                </a:solidFill>
                <a:latin typeface="微軟正黑體" panose="020B0604030504040204" pitchFamily="34" charset="-120"/>
                <a:ea typeface="微軟正黑體" panose="020B0604030504040204" pitchFamily="34" charset="-120"/>
              </a:rPr>
              <a:t>      經濟學人：「</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獨樹管理界的議題。」</a:t>
            </a:r>
          </a:p>
        </p:txBody>
      </p:sp>
      <p:pic>
        <p:nvPicPr>
          <p:cNvPr id="14344"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9803" y="2154238"/>
            <a:ext cx="47529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a:solidFill>
                  <a:schemeClr val="bg1"/>
                </a:solidFill>
                <a:latin typeface="微軟正黑體" panose="020B0604030504040204" pitchFamily="34" charset="-120"/>
                <a:ea typeface="微軟正黑體" panose="020B0604030504040204" pitchFamily="34" charset="-120"/>
              </a:rPr>
              <a:t>“ </a:t>
            </a:r>
            <a:r>
              <a:rPr lang="en-US" altLang="zh-CN" sz="1400" dirty="0">
                <a:solidFill>
                  <a:schemeClr val="bg1"/>
                </a:solidFill>
                <a:latin typeface="微軟正黑體" panose="020B0604030504040204" pitchFamily="34" charset="-120"/>
                <a:ea typeface="微軟正黑體" panose="020B0604030504040204" pitchFamily="34" charset="-120"/>
              </a:rPr>
              <a:t>There is no denying HBR's clout. ”</a:t>
            </a:r>
          </a:p>
          <a:p>
            <a:pPr defTabSz="914400" eaLnBrk="1" fontAlgn="auto" hangingPunct="1">
              <a:lnSpc>
                <a:spcPts val="3000"/>
              </a:lnSpc>
              <a:spcBef>
                <a:spcPts val="0"/>
              </a:spcBef>
              <a:spcAft>
                <a:spcPts val="0"/>
              </a:spcAft>
              <a:defRPr/>
            </a:pPr>
            <a:r>
              <a:rPr lang="en-US" altLang="zh-CN" sz="1400" dirty="0">
                <a:solidFill>
                  <a:schemeClr val="bg1"/>
                </a:solidFill>
                <a:latin typeface="微軟正黑體" panose="020B0604030504040204" pitchFamily="34" charset="-120"/>
                <a:ea typeface="微軟正黑體" panose="020B0604030504040204" pitchFamily="34" charset="-120"/>
              </a:rPr>
              <a:t>       — Financial Times      </a:t>
            </a:r>
          </a:p>
          <a:p>
            <a:pPr defTabSz="914400" eaLnBrk="1" fontAlgn="auto" hangingPunct="1">
              <a:lnSpc>
                <a:spcPts val="3000"/>
              </a:lnSpc>
              <a:spcBef>
                <a:spcPts val="0"/>
              </a:spcBef>
              <a:spcAft>
                <a:spcPts val="0"/>
              </a:spcAft>
              <a:defRPr/>
            </a:pPr>
            <a:r>
              <a:rPr lang="en-US" altLang="zh-TW" sz="1400" dirty="0">
                <a:solidFill>
                  <a:schemeClr val="bg1"/>
                </a:solidFill>
                <a:latin typeface="微軟正黑體" panose="020B0604030504040204" pitchFamily="34" charset="-120"/>
                <a:ea typeface="微軟正黑體" panose="020B0604030504040204" pitchFamily="34" charset="-120"/>
              </a:rPr>
              <a:t>      </a:t>
            </a:r>
            <a:r>
              <a:rPr lang="zh-TW" altLang="en-US" sz="1400" dirty="0">
                <a:solidFill>
                  <a:schemeClr val="bg1"/>
                </a:solidFill>
                <a:latin typeface="微軟正黑體" panose="020B0604030504040204" pitchFamily="34" charset="-120"/>
                <a:ea typeface="微軟正黑體" panose="020B0604030504040204" pitchFamily="34" charset="-120"/>
              </a:rPr>
              <a:t>金融時報：「</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的影響力不容否認。」</a:t>
            </a:r>
          </a:p>
        </p:txBody>
      </p:sp>
      <p:sp>
        <p:nvSpPr>
          <p:cNvPr id="15" name="Rectangle 15"/>
          <p:cNvSpPr>
            <a:spLocks noChangeArrowheads="1"/>
          </p:cNvSpPr>
          <p:nvPr/>
        </p:nvSpPr>
        <p:spPr bwMode="auto">
          <a:xfrm>
            <a:off x="3923928" y="3275013"/>
            <a:ext cx="47688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a:solidFill>
                  <a:schemeClr val="bg1"/>
                </a:solidFill>
                <a:latin typeface="微軟正黑體" panose="020B0604030504040204" pitchFamily="34" charset="-120"/>
                <a:ea typeface="微軟正黑體" panose="020B0604030504040204" pitchFamily="34" charset="-120"/>
              </a:rPr>
              <a:t>“</a:t>
            </a:r>
            <a:r>
              <a:rPr lang="en-US" altLang="zh-CN" sz="1400" dirty="0">
                <a:solidFill>
                  <a:schemeClr val="bg1"/>
                </a:solidFill>
                <a:latin typeface="微軟正黑體" panose="020B0604030504040204" pitchFamily="34" charset="-120"/>
                <a:ea typeface="微軟正黑體" panose="020B0604030504040204" pitchFamily="34" charset="-120"/>
              </a:rPr>
              <a:t>Widely considered the bible of management theory. ”—  Wall Street Journal</a:t>
            </a:r>
          </a:p>
          <a:p>
            <a:pPr defTabSz="914400" eaLnBrk="1" fontAlgn="auto" hangingPunct="1">
              <a:lnSpc>
                <a:spcPts val="3000"/>
              </a:lnSpc>
              <a:spcBef>
                <a:spcPts val="0"/>
              </a:spcBef>
              <a:spcAft>
                <a:spcPts val="0"/>
              </a:spcAft>
              <a:defRPr/>
            </a:pPr>
            <a:r>
              <a:rPr lang="en-US" altLang="zh-TW" sz="1400" dirty="0">
                <a:solidFill>
                  <a:schemeClr val="bg1"/>
                </a:solidFill>
                <a:latin typeface="微軟正黑體" panose="020B0604030504040204" pitchFamily="34" charset="-120"/>
                <a:ea typeface="微軟正黑體" panose="020B0604030504040204" pitchFamily="34" charset="-120"/>
              </a:rPr>
              <a:t>      </a:t>
            </a:r>
            <a:r>
              <a:rPr lang="zh-TW" altLang="en-US" sz="1400" dirty="0">
                <a:solidFill>
                  <a:schemeClr val="bg1"/>
                </a:solidFill>
                <a:latin typeface="微軟正黑體" panose="020B0604030504040204" pitchFamily="34" charset="-120"/>
                <a:ea typeface="微軟正黑體" panose="020B0604030504040204" pitchFamily="34" charset="-120"/>
              </a:rPr>
              <a:t>華爾街日報：「眾所公認的管理理論聖經。」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25515" y="915988"/>
            <a:ext cx="4578350" cy="374332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6389"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2" name="Rectangle 15"/>
          <p:cNvSpPr>
            <a:spLocks noChangeArrowheads="1"/>
          </p:cNvSpPr>
          <p:nvPr/>
        </p:nvSpPr>
        <p:spPr bwMode="auto">
          <a:xfrm>
            <a:off x="3923928" y="917575"/>
            <a:ext cx="4579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dirty="0">
                <a:solidFill>
                  <a:schemeClr val="bg1"/>
                </a:solidFill>
                <a:latin typeface="微軟正黑體" panose="020B0604030504040204" pitchFamily="34" charset="-120"/>
                <a:ea typeface="微軟正黑體" panose="020B0604030504040204" pitchFamily="34" charset="-120"/>
              </a:rPr>
              <a:t>“Estimable. ”— Forbes</a:t>
            </a:r>
          </a:p>
          <a:p>
            <a:pPr defTabSz="914400" eaLnBrk="1" fontAlgn="auto" hangingPunct="1">
              <a:lnSpc>
                <a:spcPts val="3000"/>
              </a:lnSpc>
              <a:spcBef>
                <a:spcPts val="0"/>
              </a:spcBef>
              <a:spcAft>
                <a:spcPts val="0"/>
              </a:spcAf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en-US" altLang="zh-CN"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富比士</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雜誌：「可敬的刊物。」</a:t>
            </a:r>
          </a:p>
        </p:txBody>
      </p:sp>
      <p:pic>
        <p:nvPicPr>
          <p:cNvPr id="16392"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1865" y="1708150"/>
            <a:ext cx="45688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2800"/>
              </a:lnSpc>
              <a:spcBef>
                <a:spcPts val="0"/>
              </a:spcBef>
              <a:spcAft>
                <a:spcPts val="0"/>
              </a:spcAft>
              <a:buFont typeface="Wingdings" panose="05000000000000000000" pitchFamily="2" charset="2"/>
              <a:buChar char="n"/>
              <a:defRPr/>
            </a:pPr>
            <a:r>
              <a:rPr lang="en-US" altLang="zh-TW" dirty="0">
                <a:solidFill>
                  <a:schemeClr val="bg1"/>
                </a:solidFill>
                <a:latin typeface="微軟正黑體" panose="020B0604030504040204" pitchFamily="34" charset="-120"/>
                <a:ea typeface="微軟正黑體" panose="020B0604030504040204" pitchFamily="34" charset="-120"/>
              </a:rPr>
              <a:t>“A publication that for years has uniquely bridged the gap between business academia and the real world, setting the former's intellectual agenda and, through its exceptional editing, making it accessible to the latter. ”— Economist </a:t>
            </a:r>
          </a:p>
          <a:p>
            <a:pPr defTabSz="914400" eaLnBrk="1" fontAlgn="auto" hangingPunct="1">
              <a:lnSpc>
                <a:spcPts val="2800"/>
              </a:lnSpc>
              <a:spcBef>
                <a:spcPts val="0"/>
              </a:spcBef>
              <a:spcAft>
                <a:spcPts val="0"/>
              </a:spcAft>
              <a:defRPr/>
            </a:pPr>
            <a:r>
              <a:rPr lang="zh-TW" altLang="en-US" dirty="0">
                <a:solidFill>
                  <a:schemeClr val="bg1"/>
                </a:solidFill>
                <a:latin typeface="微軟正黑體" panose="020B0604030504040204" pitchFamily="34" charset="-120"/>
                <a:ea typeface="微軟正黑體" panose="020B0604030504040204" pitchFamily="34" charset="-120"/>
              </a:rPr>
              <a:t>      經濟學人：「</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哈佛商業評論</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多年來扮演管理學界和實</a:t>
            </a:r>
            <a:endParaRPr lang="en-US" altLang="zh-TW" dirty="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務界的橋樑，不僅樹立學界間的研究議題，也透過優異的</a:t>
            </a:r>
            <a:endParaRPr lang="en-US" altLang="zh-TW" dirty="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編輯，將學界研究的精華好讀易懂地介紹給實務界。」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nodeType="afterGroup">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18435" name="组合 6"/>
          <p:cNvGrpSpPr>
            <a:grpSpLocks/>
          </p:cNvGrpSpPr>
          <p:nvPr/>
        </p:nvGrpSpPr>
        <p:grpSpPr bwMode="auto">
          <a:xfrm flipV="1">
            <a:off x="0" y="5056188"/>
            <a:ext cx="9144000" cy="87312"/>
            <a:chOff x="1239791" y="3373704"/>
            <a:chExt cx="5327375" cy="56535"/>
          </a:xfrm>
        </p:grpSpPr>
        <p:sp>
          <p:nvSpPr>
            <p:cNvPr id="8" name="矩形 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9" name="矩形 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0" name="矩形 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 name="矩形 10"/>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2" name="矩形 11"/>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grpSp>
        <p:nvGrpSpPr>
          <p:cNvPr id="14" name="群組 13"/>
          <p:cNvGrpSpPr>
            <a:grpSpLocks/>
          </p:cNvGrpSpPr>
          <p:nvPr/>
        </p:nvGrpSpPr>
        <p:grpSpPr bwMode="auto">
          <a:xfrm>
            <a:off x="-19050" y="1652588"/>
            <a:ext cx="2324100" cy="1438275"/>
            <a:chOff x="-19092" y="1652985"/>
            <a:chExt cx="2323481" cy="1437439"/>
          </a:xfrm>
        </p:grpSpPr>
        <p:sp>
          <p:nvSpPr>
            <p:cNvPr id="18483" name="矩形 73"/>
            <p:cNvSpPr>
              <a:spLocks noChangeArrowheads="1"/>
            </p:cNvSpPr>
            <p:nvPr/>
          </p:nvSpPr>
          <p:spPr bwMode="auto">
            <a:xfrm>
              <a:off x="-19092" y="2036289"/>
              <a:ext cx="2323481"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ts val="2500"/>
                </a:lnSpc>
              </a:pPr>
              <a:r>
                <a:rPr lang="en-US" altLang="zh-TW" sz="1500" b="1">
                  <a:solidFill>
                    <a:srgbClr val="2E5660"/>
                  </a:solidFill>
                  <a:latin typeface="微軟正黑體" panose="020B0604030504040204" pitchFamily="34" charset="-120"/>
                  <a:ea typeface="微軟正黑體" panose="020B0604030504040204" pitchFamily="34" charset="-120"/>
                </a:rPr>
                <a:t>《</a:t>
              </a:r>
              <a:r>
                <a:rPr lang="zh-TW" altLang="en-US" sz="1500" b="1">
                  <a:solidFill>
                    <a:srgbClr val="2E5660"/>
                  </a:solidFill>
                  <a:latin typeface="微軟正黑體" panose="020B0604030504040204" pitchFamily="34" charset="-120"/>
                  <a:ea typeface="微軟正黑體" panose="020B0604030504040204" pitchFamily="34" charset="-120"/>
                </a:rPr>
                <a:t>哈佛商業評論</a:t>
              </a:r>
              <a:r>
                <a:rPr lang="en-US" altLang="zh-TW" sz="1500" b="1">
                  <a:solidFill>
                    <a:srgbClr val="2E5660"/>
                  </a:solidFill>
                  <a:latin typeface="微軟正黑體" panose="020B0604030504040204" pitchFamily="34" charset="-120"/>
                  <a:ea typeface="微軟正黑體" panose="020B0604030504040204" pitchFamily="34" charset="-120"/>
                </a:rPr>
                <a:t>》</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全球繁體中文版</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 </a:t>
              </a:r>
              <a:r>
                <a:rPr lang="en-US" altLang="zh-TW" sz="1500" b="1">
                  <a:solidFill>
                    <a:srgbClr val="2E5660"/>
                  </a:solidFill>
                  <a:latin typeface="微軟正黑體" panose="020B0604030504040204" pitchFamily="34" charset="-120"/>
                  <a:ea typeface="微軟正黑體" panose="020B0604030504040204" pitchFamily="34" charset="-120"/>
                </a:rPr>
                <a:t>2006</a:t>
              </a:r>
              <a:r>
                <a:rPr lang="zh-TW" altLang="en-US" sz="1500" b="1">
                  <a:solidFill>
                    <a:srgbClr val="2E5660"/>
                  </a:solidFill>
                  <a:latin typeface="微軟正黑體" panose="020B0604030504040204" pitchFamily="34" charset="-120"/>
                  <a:ea typeface="微軟正黑體" panose="020B0604030504040204" pitchFamily="34" charset="-120"/>
                </a:rPr>
                <a:t>年</a:t>
              </a:r>
              <a:r>
                <a:rPr lang="en-US" altLang="zh-TW" sz="1500" b="1">
                  <a:solidFill>
                    <a:srgbClr val="2E5660"/>
                  </a:solidFill>
                  <a:latin typeface="微軟正黑體" panose="020B0604030504040204" pitchFamily="34" charset="-120"/>
                  <a:ea typeface="微軟正黑體" panose="020B0604030504040204" pitchFamily="34" charset="-120"/>
                </a:rPr>
                <a:t>9</a:t>
              </a:r>
              <a:r>
                <a:rPr lang="zh-TW" altLang="en-US" sz="1500" b="1">
                  <a:solidFill>
                    <a:srgbClr val="2E5660"/>
                  </a:solidFill>
                  <a:latin typeface="微軟正黑體" panose="020B0604030504040204" pitchFamily="34" charset="-120"/>
                  <a:ea typeface="微軟正黑體" panose="020B0604030504040204" pitchFamily="34" charset="-120"/>
                </a:rPr>
                <a:t>月</a:t>
              </a:r>
              <a:r>
                <a:rPr lang="en-US" altLang="zh-TW" sz="1500" b="1">
                  <a:solidFill>
                    <a:srgbClr val="2E5660"/>
                  </a:solidFill>
                  <a:latin typeface="微軟正黑體" panose="020B0604030504040204" pitchFamily="34" charset="-120"/>
                  <a:ea typeface="微軟正黑體" panose="020B0604030504040204" pitchFamily="34" charset="-120"/>
                </a:rPr>
                <a:t>1</a:t>
              </a:r>
              <a:r>
                <a:rPr lang="zh-TW" altLang="en-US" sz="1500" b="1">
                  <a:solidFill>
                    <a:srgbClr val="2E5660"/>
                  </a:solidFill>
                  <a:latin typeface="微軟正黑體" panose="020B0604030504040204" pitchFamily="34" charset="-120"/>
                  <a:ea typeface="微軟正黑體" panose="020B0604030504040204" pitchFamily="34" charset="-120"/>
                </a:rPr>
                <a:t>日正式發行！</a:t>
              </a:r>
              <a:endParaRPr lang="en-US" altLang="zh-TW" sz="1500">
                <a:solidFill>
                  <a:srgbClr val="2E5660"/>
                </a:solidFill>
                <a:latin typeface="微軟正黑體" panose="020B0604030504040204" pitchFamily="34" charset="-120"/>
                <a:ea typeface="微軟正黑體" panose="020B0604030504040204" pitchFamily="34" charset="-120"/>
              </a:endParaRPr>
            </a:p>
          </p:txBody>
        </p:sp>
        <p:sp>
          <p:nvSpPr>
            <p:cNvPr id="75" name="文本框 74"/>
            <p:cNvSpPr txBox="1"/>
            <p:nvPr/>
          </p:nvSpPr>
          <p:spPr>
            <a:xfrm>
              <a:off x="744293" y="1652985"/>
              <a:ext cx="791951" cy="369672"/>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2E5660"/>
                  </a:solidFill>
                  <a:latin typeface="微軟正黑體" panose="020B0604030504040204" pitchFamily="34" charset="-120"/>
                  <a:ea typeface="微軟正黑體" panose="020B0604030504040204" pitchFamily="34" charset="-120"/>
                </a:rPr>
                <a:t>發 行</a:t>
              </a:r>
              <a:endParaRPr lang="zh-CN" altLang="en-US" sz="1800" b="1" spc="200" dirty="0">
                <a:solidFill>
                  <a:srgbClr val="2E5660"/>
                </a:solidFill>
                <a:latin typeface="微軟正黑體" panose="020B0604030504040204" pitchFamily="34" charset="-120"/>
                <a:ea typeface="微軟正黑體" panose="020B0604030504040204" pitchFamily="34" charset="-120"/>
              </a:endParaRPr>
            </a:p>
          </p:txBody>
        </p:sp>
      </p:grpSp>
      <p:grpSp>
        <p:nvGrpSpPr>
          <p:cNvPr id="15" name="群組 14"/>
          <p:cNvGrpSpPr>
            <a:grpSpLocks/>
          </p:cNvGrpSpPr>
          <p:nvPr/>
        </p:nvGrpSpPr>
        <p:grpSpPr bwMode="auto">
          <a:xfrm>
            <a:off x="1423988" y="3614738"/>
            <a:ext cx="2944812" cy="804862"/>
            <a:chOff x="1424253" y="3613964"/>
            <a:chExt cx="2944192" cy="805102"/>
          </a:xfrm>
        </p:grpSpPr>
        <p:sp>
          <p:nvSpPr>
            <p:cNvPr id="18481" name="矩形 75"/>
            <p:cNvSpPr>
              <a:spLocks noChangeArrowheads="1"/>
            </p:cNvSpPr>
            <p:nvPr/>
          </p:nvSpPr>
          <p:spPr bwMode="auto">
            <a:xfrm>
              <a:off x="1424253" y="3980484"/>
              <a:ext cx="294419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613620"/>
                  </a:solidFill>
                  <a:latin typeface="微軟正黑體" panose="020B0604030504040204" pitchFamily="34" charset="-120"/>
                  <a:ea typeface="微軟正黑體" panose="020B0604030504040204" pitchFamily="34" charset="-120"/>
                  <a:cs typeface="Arial" pitchFamily="34" charset="0"/>
                </a:rPr>
                <a:t>提升台灣及華人世界的管理觀念</a:t>
              </a:r>
            </a:p>
          </p:txBody>
        </p:sp>
        <p:sp>
          <p:nvSpPr>
            <p:cNvPr id="77" name="文本框 76"/>
            <p:cNvSpPr txBox="1"/>
            <p:nvPr/>
          </p:nvSpPr>
          <p:spPr>
            <a:xfrm>
              <a:off x="2500351" y="3613964"/>
              <a:ext cx="791995" cy="369997"/>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613620"/>
                  </a:solidFill>
                  <a:latin typeface="微軟正黑體" panose="020B0604030504040204" pitchFamily="34" charset="-120"/>
                  <a:ea typeface="微軟正黑體" panose="020B0604030504040204" pitchFamily="34" charset="-120"/>
                </a:rPr>
                <a:t>提 升</a:t>
              </a:r>
              <a:endParaRPr lang="zh-CN" altLang="en-US" sz="1800" b="1" spc="200" dirty="0">
                <a:solidFill>
                  <a:srgbClr val="613620"/>
                </a:solidFill>
                <a:latin typeface="微軟正黑體" panose="020B0604030504040204" pitchFamily="34" charset="-120"/>
                <a:ea typeface="微軟正黑體" panose="020B0604030504040204" pitchFamily="34" charset="-120"/>
              </a:endParaRPr>
            </a:p>
          </p:txBody>
        </p:sp>
      </p:grpSp>
      <p:grpSp>
        <p:nvGrpSpPr>
          <p:cNvPr id="16" name="群組 15"/>
          <p:cNvGrpSpPr>
            <a:grpSpLocks/>
          </p:cNvGrpSpPr>
          <p:nvPr/>
        </p:nvGrpSpPr>
        <p:grpSpPr bwMode="auto">
          <a:xfrm>
            <a:off x="5780088" y="1065213"/>
            <a:ext cx="3119437" cy="803275"/>
            <a:chOff x="5780807" y="1064718"/>
            <a:chExt cx="3118004" cy="803431"/>
          </a:xfrm>
        </p:grpSpPr>
        <p:sp>
          <p:nvSpPr>
            <p:cNvPr id="18479" name="矩形 126"/>
            <p:cNvSpPr>
              <a:spLocks noChangeArrowheads="1"/>
            </p:cNvSpPr>
            <p:nvPr/>
          </p:nvSpPr>
          <p:spPr bwMode="auto">
            <a:xfrm>
              <a:off x="5780807" y="1429567"/>
              <a:ext cx="311800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C51729"/>
                  </a:solidFill>
                  <a:latin typeface="微軟正黑體" panose="020B0604030504040204" pitchFamily="34" charset="-120"/>
                  <a:ea typeface="微軟正黑體" panose="020B0604030504040204" pitchFamily="34" charset="-120"/>
                  <a:cs typeface="Arial" pitchFamily="34" charset="0"/>
                </a:rPr>
                <a:t>改進管理實務運作，增加經營績效</a:t>
              </a:r>
            </a:p>
          </p:txBody>
        </p:sp>
        <p:sp>
          <p:nvSpPr>
            <p:cNvPr id="128" name="文本框 127"/>
            <p:cNvSpPr txBox="1"/>
            <p:nvPr/>
          </p:nvSpPr>
          <p:spPr>
            <a:xfrm>
              <a:off x="6937562" y="1064718"/>
              <a:ext cx="791799" cy="369959"/>
            </a:xfrm>
            <a:prstGeom prst="rect">
              <a:avLst/>
            </a:prstGeom>
            <a:noFill/>
          </p:spPr>
          <p:txBody>
            <a:bodyPr wrap="none">
              <a:spAutoFit/>
            </a:bodyPr>
            <a:lstStyle>
              <a:defPPr>
                <a:defRPr lang="zh-CN"/>
              </a:defPPr>
              <a:lvl1pPr algn="ctr">
                <a:defRPr sz="1800" b="1" spc="200">
                  <a:solidFill>
                    <a:srgbClr val="613620"/>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zh-TW" altLang="en-US" dirty="0">
                  <a:solidFill>
                    <a:srgbClr val="C51729"/>
                  </a:solidFill>
                  <a:latin typeface="微軟正黑體" panose="020B0604030504040204" pitchFamily="34" charset="-120"/>
                  <a:ea typeface="微軟正黑體" panose="020B0604030504040204" pitchFamily="34" charset="-120"/>
                </a:rPr>
                <a:t>改 進</a:t>
              </a:r>
              <a:endParaRPr lang="zh-CN" altLang="en-US" dirty="0">
                <a:solidFill>
                  <a:srgbClr val="C51729"/>
                </a:solidFill>
                <a:latin typeface="微軟正黑體" panose="020B0604030504040204" pitchFamily="34" charset="-120"/>
                <a:ea typeface="微軟正黑體" panose="020B0604030504040204" pitchFamily="34" charset="-120"/>
              </a:endParaRPr>
            </a:p>
          </p:txBody>
        </p:sp>
      </p:grpSp>
      <p:grpSp>
        <p:nvGrpSpPr>
          <p:cNvPr id="6" name="群組 5"/>
          <p:cNvGrpSpPr>
            <a:grpSpLocks/>
          </p:cNvGrpSpPr>
          <p:nvPr/>
        </p:nvGrpSpPr>
        <p:grpSpPr bwMode="auto">
          <a:xfrm>
            <a:off x="5041900" y="2211388"/>
            <a:ext cx="2089150" cy="2068512"/>
            <a:chOff x="5041689" y="2211572"/>
            <a:chExt cx="2089788" cy="2067790"/>
          </a:xfrm>
        </p:grpSpPr>
        <p:sp>
          <p:nvSpPr>
            <p:cNvPr id="62" name="Freeform 15"/>
            <p:cNvSpPr>
              <a:spLocks noEditPoints="1"/>
            </p:cNvSpPr>
            <p:nvPr/>
          </p:nvSpPr>
          <p:spPr bwMode="auto">
            <a:xfrm>
              <a:off x="5041689" y="2211572"/>
              <a:ext cx="2089788" cy="2067790"/>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9" name="椭圆 68"/>
            <p:cNvSpPr/>
            <p:nvPr/>
          </p:nvSpPr>
          <p:spPr>
            <a:xfrm>
              <a:off x="5529201" y="2689242"/>
              <a:ext cx="1114765" cy="1112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3" name="椭圆 72"/>
            <p:cNvSpPr/>
            <p:nvPr/>
          </p:nvSpPr>
          <p:spPr>
            <a:xfrm>
              <a:off x="5596280" y="2755166"/>
              <a:ext cx="980601" cy="980601"/>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sp>
          <p:nvSpPr>
            <p:cNvPr id="131" name="AutoShape 4"/>
            <p:cNvSpPr>
              <a:spLocks/>
            </p:cNvSpPr>
            <p:nvPr/>
          </p:nvSpPr>
          <p:spPr bwMode="auto">
            <a:xfrm>
              <a:off x="5799158" y="2946327"/>
              <a:ext cx="589142" cy="591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4" name="群組 3"/>
          <p:cNvGrpSpPr>
            <a:grpSpLocks/>
          </p:cNvGrpSpPr>
          <p:nvPr/>
        </p:nvGrpSpPr>
        <p:grpSpPr bwMode="auto">
          <a:xfrm>
            <a:off x="3879850" y="1023938"/>
            <a:ext cx="1831975" cy="1801812"/>
            <a:chOff x="3880207" y="1023692"/>
            <a:chExt cx="1831681" cy="1802351"/>
          </a:xfrm>
        </p:grpSpPr>
        <p:sp>
          <p:nvSpPr>
            <p:cNvPr id="61" name="Freeform 14"/>
            <p:cNvSpPr>
              <a:spLocks noEditPoints="1"/>
            </p:cNvSpPr>
            <p:nvPr/>
          </p:nvSpPr>
          <p:spPr bwMode="auto">
            <a:xfrm>
              <a:off x="3880207" y="1023692"/>
              <a:ext cx="1831681" cy="1802351"/>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8" name="椭圆 67"/>
            <p:cNvSpPr/>
            <p:nvPr/>
          </p:nvSpPr>
          <p:spPr>
            <a:xfrm>
              <a:off x="4329398" y="1458797"/>
              <a:ext cx="933300" cy="932141"/>
            </a:xfrm>
            <a:prstGeom prst="ellipse">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2" name="椭圆 71"/>
            <p:cNvSpPr/>
            <p:nvPr/>
          </p:nvSpPr>
          <p:spPr>
            <a:xfrm>
              <a:off x="4380890" y="1499983"/>
              <a:ext cx="830314" cy="830314"/>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2" name="组合 131"/>
            <p:cNvGrpSpPr/>
            <p:nvPr/>
          </p:nvGrpSpPr>
          <p:grpSpPr>
            <a:xfrm>
              <a:off x="4547603" y="1714677"/>
              <a:ext cx="492735" cy="400925"/>
              <a:chOff x="7730164" y="3530664"/>
              <a:chExt cx="366051" cy="297846"/>
            </a:xfrm>
            <a:solidFill>
              <a:schemeClr val="accent1"/>
            </a:solidFill>
          </p:grpSpPr>
          <p:sp>
            <p:nvSpPr>
              <p:cNvPr id="133" name="AutoShape 5"/>
              <p:cNvSpPr>
                <a:spLocks/>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4" name="AutoShape 6"/>
              <p:cNvSpPr>
                <a:spLocks/>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2" name="群組 1"/>
          <p:cNvGrpSpPr>
            <a:grpSpLocks/>
          </p:cNvGrpSpPr>
          <p:nvPr/>
        </p:nvGrpSpPr>
        <p:grpSpPr bwMode="auto">
          <a:xfrm>
            <a:off x="2060575" y="1603375"/>
            <a:ext cx="1096963" cy="1077913"/>
            <a:chOff x="2060258" y="1602967"/>
            <a:chExt cx="1096955" cy="1077891"/>
          </a:xfrm>
        </p:grpSpPr>
        <p:sp>
          <p:nvSpPr>
            <p:cNvPr id="59" name="Freeform 12"/>
            <p:cNvSpPr>
              <a:spLocks noEditPoints="1"/>
            </p:cNvSpPr>
            <p:nvPr/>
          </p:nvSpPr>
          <p:spPr bwMode="auto">
            <a:xfrm>
              <a:off x="2060258" y="1602967"/>
              <a:ext cx="1096955" cy="1077891"/>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5" name="椭圆 4"/>
            <p:cNvSpPr/>
            <p:nvPr/>
          </p:nvSpPr>
          <p:spPr>
            <a:xfrm>
              <a:off x="2319019" y="1852200"/>
              <a:ext cx="579433" cy="579425"/>
            </a:xfrm>
            <a:prstGeom prst="ellipse">
              <a:avLst/>
            </a:prstGeom>
            <a:solidFill>
              <a:srgbClr val="2E5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65" name="椭圆 64"/>
            <p:cNvSpPr/>
            <p:nvPr/>
          </p:nvSpPr>
          <p:spPr>
            <a:xfrm>
              <a:off x="2338501" y="1871678"/>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5" name="组合 134"/>
            <p:cNvGrpSpPr/>
            <p:nvPr/>
          </p:nvGrpSpPr>
          <p:grpSpPr>
            <a:xfrm>
              <a:off x="2500202" y="1992396"/>
              <a:ext cx="191792" cy="279576"/>
              <a:chOff x="2612963" y="2767277"/>
              <a:chExt cx="251543" cy="366676"/>
            </a:xfrm>
            <a:solidFill>
              <a:srgbClr val="2E5660"/>
            </a:solidFill>
          </p:grpSpPr>
          <p:sp>
            <p:nvSpPr>
              <p:cNvPr id="136" name="AutoShape 113"/>
              <p:cNvSpPr>
                <a:spLocks/>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7" name="AutoShape 114"/>
              <p:cNvSpPr>
                <a:spLocks/>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3" name="群組 2"/>
          <p:cNvGrpSpPr>
            <a:grpSpLocks/>
          </p:cNvGrpSpPr>
          <p:nvPr/>
        </p:nvGrpSpPr>
        <p:grpSpPr bwMode="auto">
          <a:xfrm>
            <a:off x="2824163" y="2138363"/>
            <a:ext cx="1412875" cy="1438275"/>
            <a:chOff x="2824314" y="2138246"/>
            <a:chExt cx="1412257" cy="1438654"/>
          </a:xfrm>
        </p:grpSpPr>
        <p:sp>
          <p:nvSpPr>
            <p:cNvPr id="60" name="Freeform 13"/>
            <p:cNvSpPr>
              <a:spLocks noEditPoints="1"/>
            </p:cNvSpPr>
            <p:nvPr/>
          </p:nvSpPr>
          <p:spPr bwMode="auto">
            <a:xfrm>
              <a:off x="2824314" y="2138246"/>
              <a:ext cx="1412257" cy="1438654"/>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7" name="椭圆 66"/>
            <p:cNvSpPr/>
            <p:nvPr/>
          </p:nvSpPr>
          <p:spPr>
            <a:xfrm>
              <a:off x="3155956" y="2482824"/>
              <a:ext cx="748972" cy="749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1" name="椭圆 70"/>
            <p:cNvSpPr/>
            <p:nvPr/>
          </p:nvSpPr>
          <p:spPr>
            <a:xfrm>
              <a:off x="3187361" y="2514111"/>
              <a:ext cx="666706" cy="666706"/>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8" name="组合 137"/>
            <p:cNvGrpSpPr/>
            <p:nvPr/>
          </p:nvGrpSpPr>
          <p:grpSpPr>
            <a:xfrm>
              <a:off x="3332031" y="2671710"/>
              <a:ext cx="351508" cy="351508"/>
              <a:chOff x="3288121" y="2035176"/>
              <a:chExt cx="366050" cy="366050"/>
            </a:xfrm>
            <a:solidFill>
              <a:schemeClr val="accent3"/>
            </a:solidFill>
          </p:grpSpPr>
          <p:sp>
            <p:nvSpPr>
              <p:cNvPr id="139" name="AutoShape 123"/>
              <p:cNvSpPr>
                <a:spLocks/>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0" name="AutoShape 124"/>
              <p:cNvSpPr>
                <a:spLocks/>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1" name="AutoShape 125"/>
              <p:cNvSpPr>
                <a:spLocks/>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sp>
        <p:nvSpPr>
          <p:cNvPr id="18443"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關於「哈佛商業評論」</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 與世界一流的管理接軌</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pic>
        <p:nvPicPr>
          <p:cNvPr id="18446"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7360" y="2189164"/>
            <a:ext cx="1587623" cy="21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 calcmode="lin" valueType="num">
                                      <p:cBhvr>
                                        <p:cTn id="15" dur="750" fill="hold"/>
                                        <p:tgtEl>
                                          <p:spTgt spid="2"/>
                                        </p:tgtEl>
                                        <p:attrNameLst>
                                          <p:attrName>style.rotation</p:attrName>
                                        </p:attrNameLst>
                                      </p:cBhvr>
                                      <p:tavLst>
                                        <p:tav tm="0">
                                          <p:val>
                                            <p:fltVal val="90"/>
                                          </p:val>
                                        </p:tav>
                                        <p:tav tm="100000">
                                          <p:val>
                                            <p:fltVal val="0"/>
                                          </p:val>
                                        </p:tav>
                                      </p:tavLst>
                                    </p:anim>
                                    <p:animEffect transition="in" filter="fade">
                                      <p:cBhvr>
                                        <p:cTn id="16" dur="750"/>
                                        <p:tgtEl>
                                          <p:spTgt spid="2"/>
                                        </p:tgtEl>
                                      </p:cBhvr>
                                    </p:animEffect>
                                  </p:childTnLst>
                                </p:cTn>
                              </p:par>
                            </p:childTnLst>
                          </p:cTn>
                        </p:par>
                        <p:par>
                          <p:cTn id="17" fill="hold" nodeType="afterGroup">
                            <p:stCondLst>
                              <p:cond delay="75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 calcmode="lin" valueType="num">
                                      <p:cBhvr>
                                        <p:cTn id="22" dur="750" fill="hold"/>
                                        <p:tgtEl>
                                          <p:spTgt spid="3"/>
                                        </p:tgtEl>
                                        <p:attrNameLst>
                                          <p:attrName>style.rotation</p:attrName>
                                        </p:attrNameLst>
                                      </p:cBhvr>
                                      <p:tavLst>
                                        <p:tav tm="0">
                                          <p:val>
                                            <p:fltVal val="90"/>
                                          </p:val>
                                        </p:tav>
                                        <p:tav tm="100000">
                                          <p:val>
                                            <p:fltVal val="0"/>
                                          </p:val>
                                        </p:tav>
                                      </p:tavLst>
                                    </p:anim>
                                    <p:animEffect transition="in" filter="fade">
                                      <p:cBhvr>
                                        <p:cTn id="23" dur="750"/>
                                        <p:tgtEl>
                                          <p:spTgt spid="3"/>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90"/>
                                          </p:val>
                                        </p:tav>
                                        <p:tav tm="100000">
                                          <p:val>
                                            <p:fltVal val="0"/>
                                          </p:val>
                                        </p:tav>
                                      </p:tavLst>
                                    </p:anim>
                                    <p:animEffect transition="in" filter="fade">
                                      <p:cBhvr>
                                        <p:cTn id="29" dur="750"/>
                                        <p:tgtEl>
                                          <p:spTgt spid="15"/>
                                        </p:tgtEl>
                                      </p:cBhvr>
                                    </p:animEffect>
                                  </p:childTnLst>
                                </p:cTn>
                              </p:par>
                            </p:childTnLst>
                          </p:cTn>
                        </p:par>
                        <p:par>
                          <p:cTn id="30" fill="hold" nodeType="afterGroup">
                            <p:stCondLst>
                              <p:cond delay="1500"/>
                            </p:stCondLst>
                            <p:childTnLst>
                              <p:par>
                                <p:cTn id="31" presetID="3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 calcmode="lin" valueType="num">
                                      <p:cBhvr>
                                        <p:cTn id="35" dur="750" fill="hold"/>
                                        <p:tgtEl>
                                          <p:spTgt spid="4"/>
                                        </p:tgtEl>
                                        <p:attrNameLst>
                                          <p:attrName>style.rotation</p:attrName>
                                        </p:attrNameLst>
                                      </p:cBhvr>
                                      <p:tavLst>
                                        <p:tav tm="0">
                                          <p:val>
                                            <p:fltVal val="90"/>
                                          </p:val>
                                        </p:tav>
                                        <p:tav tm="100000">
                                          <p:val>
                                            <p:fltVal val="0"/>
                                          </p:val>
                                        </p:tav>
                                      </p:tavLst>
                                    </p:anim>
                                    <p:animEffect transition="in" filter="fade">
                                      <p:cBhvr>
                                        <p:cTn id="36" dur="750"/>
                                        <p:tgtEl>
                                          <p:spTgt spid="4"/>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 calcmode="lin" valueType="num">
                                      <p:cBhvr>
                                        <p:cTn id="41" dur="750" fill="hold"/>
                                        <p:tgtEl>
                                          <p:spTgt spid="16"/>
                                        </p:tgtEl>
                                        <p:attrNameLst>
                                          <p:attrName>style.rotation</p:attrName>
                                        </p:attrNameLst>
                                      </p:cBhvr>
                                      <p:tavLst>
                                        <p:tav tm="0">
                                          <p:val>
                                            <p:fltVal val="90"/>
                                          </p:val>
                                        </p:tav>
                                        <p:tav tm="100000">
                                          <p:val>
                                            <p:fltVal val="0"/>
                                          </p:val>
                                        </p:tav>
                                      </p:tavLst>
                                    </p:anim>
                                    <p:animEffect transition="in" filter="fade">
                                      <p:cBhvr>
                                        <p:cTn id="42" dur="750"/>
                                        <p:tgtEl>
                                          <p:spTgt spid="16"/>
                                        </p:tgtEl>
                                      </p:cBhvr>
                                    </p:animEffect>
                                  </p:childTnLst>
                                </p:cTn>
                              </p:par>
                            </p:childTnLst>
                          </p:cTn>
                        </p:par>
                        <p:par>
                          <p:cTn id="43" fill="hold" nodeType="afterGroup">
                            <p:stCondLst>
                              <p:cond delay="2250"/>
                            </p:stCondLst>
                            <p:childTnLst>
                              <p:par>
                                <p:cTn id="44" presetID="3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750" fill="hold"/>
                                        <p:tgtEl>
                                          <p:spTgt spid="6"/>
                                        </p:tgtEl>
                                        <p:attrNameLst>
                                          <p:attrName>ppt_w</p:attrName>
                                        </p:attrNameLst>
                                      </p:cBhvr>
                                      <p:tavLst>
                                        <p:tav tm="0">
                                          <p:val>
                                            <p:fltVal val="0"/>
                                          </p:val>
                                        </p:tav>
                                        <p:tav tm="100000">
                                          <p:val>
                                            <p:strVal val="#ppt_w"/>
                                          </p:val>
                                        </p:tav>
                                      </p:tavLst>
                                    </p:anim>
                                    <p:anim calcmode="lin" valueType="num">
                                      <p:cBhvr>
                                        <p:cTn id="47" dur="750" fill="hold"/>
                                        <p:tgtEl>
                                          <p:spTgt spid="6"/>
                                        </p:tgtEl>
                                        <p:attrNameLst>
                                          <p:attrName>ppt_h</p:attrName>
                                        </p:attrNameLst>
                                      </p:cBhvr>
                                      <p:tavLst>
                                        <p:tav tm="0">
                                          <p:val>
                                            <p:fltVal val="0"/>
                                          </p:val>
                                        </p:tav>
                                        <p:tav tm="100000">
                                          <p:val>
                                            <p:strVal val="#ppt_h"/>
                                          </p:val>
                                        </p:tav>
                                      </p:tavLst>
                                    </p:anim>
                                    <p:anim calcmode="lin" valueType="num">
                                      <p:cBhvr>
                                        <p:cTn id="48" dur="750" fill="hold"/>
                                        <p:tgtEl>
                                          <p:spTgt spid="6"/>
                                        </p:tgtEl>
                                        <p:attrNameLst>
                                          <p:attrName>style.rotation</p:attrName>
                                        </p:attrNameLst>
                                      </p:cBhvr>
                                      <p:tavLst>
                                        <p:tav tm="0">
                                          <p:val>
                                            <p:fltVal val="90"/>
                                          </p:val>
                                        </p:tav>
                                        <p:tav tm="100000">
                                          <p:val>
                                            <p:fltVal val="0"/>
                                          </p:val>
                                        </p:tav>
                                      </p:tavLst>
                                    </p:anim>
                                    <p:animEffect transition="in" filter="fade">
                                      <p:cBhvr>
                                        <p:cTn id="4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
          <p:cNvSpPr txBox="1"/>
          <p:nvPr/>
        </p:nvSpPr>
        <p:spPr>
          <a:xfrm>
            <a:off x="1419224" y="1853992"/>
            <a:ext cx="7473255" cy="861774"/>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每月譯自英文版當期最新內容：</a:t>
            </a:r>
            <a:r>
              <a:rPr lang="zh-TW" altLang="en-US" sz="1600" dirty="0">
                <a:solidFill>
                  <a:schemeClr val="accent3"/>
                </a:solidFill>
                <a:latin typeface="微軟正黑體" panose="020B0604030504040204" pitchFamily="34" charset="-120"/>
                <a:ea typeface="微軟正黑體" panose="020B0604030504040204" pitchFamily="34" charset="-120"/>
              </a:rPr>
              <a:t>焦點企劃／哈佛個案研究／管理新趨勢</a:t>
            </a:r>
            <a:r>
              <a:rPr lang="en-US" altLang="zh-TW" sz="1600" dirty="0">
                <a:solidFill>
                  <a:schemeClr val="accent3"/>
                </a:solidFill>
                <a:latin typeface="微軟正黑體" panose="020B0604030504040204" pitchFamily="34" charset="-120"/>
                <a:ea typeface="微軟正黑體" panose="020B0604030504040204" pitchFamily="34" charset="-120"/>
              </a:rPr>
              <a:t>/</a:t>
            </a:r>
          </a:p>
          <a:p>
            <a:pPr defTabSz="914400" eaLnBrk="1" fontAlgn="auto" hangingPunct="1">
              <a:lnSpc>
                <a:spcPts val="3000"/>
              </a:lnSpc>
              <a:spcBef>
                <a:spcPts val="0"/>
              </a:spcBef>
              <a:spcAft>
                <a:spcPts val="0"/>
              </a:spcAft>
              <a:defRPr/>
            </a:pPr>
            <a:r>
              <a:rPr lang="zh-TW" altLang="en-US" sz="1600" dirty="0">
                <a:solidFill>
                  <a:schemeClr val="accent3"/>
                </a:solidFill>
                <a:latin typeface="微軟正黑體" panose="020B0604030504040204" pitchFamily="34" charset="-120"/>
                <a:ea typeface="微軟正黑體" panose="020B0604030504040204" pitchFamily="34" charset="-120"/>
              </a:rPr>
              <a:t>實戰作為／哈佛書房／構想觀察／關鍵論述</a:t>
            </a:r>
          </a:p>
        </p:txBody>
      </p:sp>
      <p:sp>
        <p:nvSpPr>
          <p:cNvPr id="20484" name="TextBox 5"/>
          <p:cNvSpPr txBox="1">
            <a:spLocks noChangeArrowheads="1"/>
          </p:cNvSpPr>
          <p:nvPr/>
        </p:nvSpPr>
        <p:spPr bwMode="auto">
          <a:xfrm>
            <a:off x="450850" y="1001713"/>
            <a:ext cx="4409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哈佛商業評論</a:t>
            </a:r>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全球中文版資料庫內容</a:t>
            </a:r>
          </a:p>
        </p:txBody>
      </p:sp>
      <p:grpSp>
        <p:nvGrpSpPr>
          <p:cNvPr id="20485" name="群組 5"/>
          <p:cNvGrpSpPr>
            <a:grpSpLocks/>
          </p:cNvGrpSpPr>
          <p:nvPr/>
        </p:nvGrpSpPr>
        <p:grpSpPr bwMode="auto">
          <a:xfrm>
            <a:off x="617538" y="3195638"/>
            <a:ext cx="598487" cy="598487"/>
            <a:chOff x="3109491" y="3578362"/>
            <a:chExt cx="598732" cy="598732"/>
          </a:xfrm>
        </p:grpSpPr>
        <p:sp>
          <p:nvSpPr>
            <p:cNvPr id="26" name="椭圆 25"/>
            <p:cNvSpPr/>
            <p:nvPr/>
          </p:nvSpPr>
          <p:spPr>
            <a:xfrm>
              <a:off x="3109491" y="357836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4" name="AutoShape 4"/>
            <p:cNvSpPr>
              <a:spLocks/>
            </p:cNvSpPr>
            <p:nvPr/>
          </p:nvSpPr>
          <p:spPr bwMode="auto">
            <a:xfrm>
              <a:off x="3265130" y="3732412"/>
              <a:ext cx="287455" cy="290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6" name="群組 3"/>
          <p:cNvGrpSpPr>
            <a:grpSpLocks/>
          </p:cNvGrpSpPr>
          <p:nvPr/>
        </p:nvGrpSpPr>
        <p:grpSpPr bwMode="auto">
          <a:xfrm>
            <a:off x="617538" y="1821329"/>
            <a:ext cx="598487" cy="598488"/>
            <a:chOff x="856539" y="3587343"/>
            <a:chExt cx="598732" cy="598732"/>
          </a:xfrm>
        </p:grpSpPr>
        <p:sp>
          <p:nvSpPr>
            <p:cNvPr id="25" name="椭圆 24"/>
            <p:cNvSpPr/>
            <p:nvPr/>
          </p:nvSpPr>
          <p:spPr>
            <a:xfrm>
              <a:off x="856539" y="3587343"/>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7" name="AutoShape 59"/>
            <p:cNvSpPr>
              <a:spLocks/>
            </p:cNvSpPr>
            <p:nvPr/>
          </p:nvSpPr>
          <p:spPr bwMode="auto">
            <a:xfrm>
              <a:off x="1004236" y="3793802"/>
              <a:ext cx="257280" cy="25728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7" name="组合 6"/>
          <p:cNvGrpSpPr>
            <a:grpSpLocks/>
          </p:cNvGrpSpPr>
          <p:nvPr/>
        </p:nvGrpSpPr>
        <p:grpSpPr bwMode="auto">
          <a:xfrm flipV="1">
            <a:off x="0" y="5056188"/>
            <a:ext cx="9144000" cy="87312"/>
            <a:chOff x="1239791" y="3373704"/>
            <a:chExt cx="5327375" cy="56535"/>
          </a:xfrm>
        </p:grpSpPr>
        <p:sp>
          <p:nvSpPr>
            <p:cNvPr id="18" name="矩形 1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2" name="矩形 21"/>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1" name="矩形 3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3" name="矩形 32"/>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2" name="标题 2"/>
          <p:cNvSpPr txBox="1">
            <a:spLocks/>
          </p:cNvSpPr>
          <p:nvPr/>
        </p:nvSpPr>
        <p:spPr>
          <a:xfrm>
            <a:off x="450850" y="274638"/>
            <a:ext cx="8081963" cy="355600"/>
          </a:xfrm>
          <a:prstGeom prst="rect">
            <a:avLst/>
          </a:prstGeom>
        </p:spPr>
        <p:txBody>
          <a:bodyPr/>
          <a:lstStyle>
            <a:lvl1pPr algn="l" defTabSz="685800" rtl="0" eaLnBrk="1" latinLnBrk="0" hangingPunct="1">
              <a:lnSpc>
                <a:spcPct val="90000"/>
              </a:lnSpc>
              <a:spcBef>
                <a:spcPct val="0"/>
              </a:spcBef>
              <a:buNone/>
              <a:defRPr sz="1600" b="0" kern="1200">
                <a:solidFill>
                  <a:srgbClr val="613620"/>
                </a:solidFill>
                <a:latin typeface="+mj-lt"/>
                <a:ea typeface="+mj-ea"/>
                <a:cs typeface="+mj-cs"/>
              </a:defRPr>
            </a:lvl1pPr>
          </a:lstStyle>
          <a:p>
            <a:pPr fontAlgn="auto">
              <a:spcAft>
                <a:spcPts val="0"/>
              </a:spcAft>
              <a:defRPr/>
            </a:pP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zh-TW" altLang="en-US" sz="2000" b="1" dirty="0">
                <a:solidFill>
                  <a:srgbClr val="C51729"/>
                </a:solidFill>
                <a:latin typeface="微軟正黑體" panose="020B0604030504040204" pitchFamily="34" charset="-120"/>
                <a:ea typeface="微軟正黑體" panose="020B0604030504040204" pitchFamily="34" charset="-120"/>
              </a:rPr>
              <a:t>哈佛商業評論</a:t>
            </a: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 最新與最經典觀點的激盪</a:t>
            </a:r>
            <a:endParaRPr lang="zh-CN"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6" name="TextBox 4"/>
          <p:cNvSpPr txBox="1"/>
          <p:nvPr/>
        </p:nvSpPr>
        <p:spPr>
          <a:xfrm>
            <a:off x="1417638" y="3195484"/>
            <a:ext cx="7115175" cy="1246495"/>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哈佛商業評論系列叢書經典文章：</a:t>
            </a:r>
          </a:p>
          <a:p>
            <a:pPr defTabSz="914400" eaLnBrk="1" fontAlgn="auto" hangingPunct="1">
              <a:lnSpc>
                <a:spcPts val="3000"/>
              </a:lnSpc>
              <a:spcBef>
                <a:spcPts val="0"/>
              </a:spcBef>
              <a:spcAft>
                <a:spcPts val="0"/>
              </a:spcAft>
              <a:defRPr/>
            </a:pPr>
            <a:r>
              <a:rPr lang="zh-TW" altLang="en-US" sz="1600" dirty="0">
                <a:solidFill>
                  <a:schemeClr val="accent3"/>
                </a:solidFill>
                <a:latin typeface="微軟正黑體" panose="020B0604030504040204" pitchFamily="34" charset="-120"/>
                <a:ea typeface="微軟正黑體" panose="020B0604030504040204" pitchFamily="34" charset="-120"/>
              </a:rPr>
              <a:t>價值鏈管理／變革／高科技產業管理／知識管理 </a:t>
            </a:r>
            <a:r>
              <a:rPr lang="en-US" altLang="zh-TW" sz="1600" dirty="0">
                <a:solidFill>
                  <a:schemeClr val="accent3"/>
                </a:solidFill>
                <a:latin typeface="微軟正黑體" panose="020B0604030504040204" pitchFamily="34" charset="-120"/>
                <a:ea typeface="微軟正黑體" panose="020B0604030504040204" pitchFamily="34" charset="-120"/>
              </a:rPr>
              <a:t>/</a:t>
            </a:r>
            <a:r>
              <a:rPr lang="zh-TW" altLang="en-US" sz="1600" dirty="0">
                <a:solidFill>
                  <a:schemeClr val="accent3"/>
                </a:solidFill>
                <a:latin typeface="微軟正黑體" panose="020B0604030504040204" pitchFamily="34" charset="-120"/>
                <a:ea typeface="微軟正黑體" panose="020B0604030504040204" pitchFamily="34" charset="-120"/>
              </a:rPr>
              <a:t> 品牌管理 ／有效溝通／合併與收購／創新企業八講</a:t>
            </a:r>
            <a:r>
              <a:rPr lang="en-US" altLang="zh-TW" sz="1600" dirty="0">
                <a:solidFill>
                  <a:schemeClr val="accent3"/>
                </a:solidFill>
                <a:latin typeface="微軟正黑體" panose="020B0604030504040204" pitchFamily="34" charset="-120"/>
                <a:ea typeface="微軟正黑體" panose="020B0604030504040204" pitchFamily="34" charset="-12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5"/>
          <p:cNvGrpSpPr>
            <a:grpSpLocks/>
          </p:cNvGrpSpPr>
          <p:nvPr/>
        </p:nvGrpSpPr>
        <p:grpSpPr bwMode="auto">
          <a:xfrm>
            <a:off x="-368300" y="0"/>
            <a:ext cx="5110163" cy="5132388"/>
            <a:chOff x="4034254" y="-1"/>
            <a:chExt cx="5109746" cy="5133109"/>
          </a:xfrm>
        </p:grpSpPr>
        <p:sp>
          <p:nvSpPr>
            <p:cNvPr id="9" name="Oval 2"/>
            <p:cNvSpPr/>
            <p:nvPr/>
          </p:nvSpPr>
          <p:spPr>
            <a:xfrm>
              <a:off x="4034254" y="-1"/>
              <a:ext cx="5109746" cy="5133109"/>
            </a:xfrm>
            <a:prstGeom prst="ellipse">
              <a:avLst/>
            </a:prstGeom>
            <a:solidFill>
              <a:schemeClr val="bg1">
                <a:alpha val="20000"/>
              </a:scheme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sp>
          <p:nvSpPr>
            <p:cNvPr id="11" name="Oval 3"/>
            <p:cNvSpPr/>
            <p:nvPr/>
          </p:nvSpPr>
          <p:spPr>
            <a:xfrm>
              <a:off x="4683489" y="552527"/>
              <a:ext cx="3896994" cy="3896272"/>
            </a:xfrm>
            <a:prstGeom prst="ellipse">
              <a:avLst/>
            </a:prstGeom>
            <a:solidFill>
              <a:srgbClr val="B0002E"/>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grpSp>
      <p:sp>
        <p:nvSpPr>
          <p:cNvPr id="22531" name="文本框 14"/>
          <p:cNvSpPr txBox="1">
            <a:spLocks noChangeArrowheads="1"/>
          </p:cNvSpPr>
          <p:nvPr/>
        </p:nvSpPr>
        <p:spPr bwMode="auto">
          <a:xfrm>
            <a:off x="709613" y="2068513"/>
            <a:ext cx="2228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02.</a:t>
            </a:r>
            <a:r>
              <a:rPr lang="zh-TW" altLang="en-US" sz="2800" b="1" dirty="0">
                <a:solidFill>
                  <a:srgbClr val="FFFFFF"/>
                </a:solidFill>
                <a:latin typeface="微軟正黑體" panose="020B0604030504040204" pitchFamily="34" charset="-120"/>
                <a:ea typeface="微軟正黑體" panose="020B0604030504040204" pitchFamily="34" charset="-120"/>
              </a:rPr>
              <a:t> 平台特色</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
        <p:nvSpPr>
          <p:cNvPr id="22533" name="Rectangle 15"/>
          <p:cNvSpPr>
            <a:spLocks noChangeArrowheads="1"/>
          </p:cNvSpPr>
          <p:nvPr/>
        </p:nvSpPr>
        <p:spPr bwMode="auto">
          <a:xfrm>
            <a:off x="1295400" y="2643188"/>
            <a:ext cx="2486025" cy="7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dirty="0">
                <a:solidFill>
                  <a:schemeClr val="bg1"/>
                </a:solidFill>
                <a:latin typeface="微軟正黑體" panose="020B0604030504040204" pitchFamily="34" charset="-120"/>
                <a:ea typeface="微軟正黑體" panose="020B0604030504040204" pitchFamily="34" charset="-120"/>
              </a:rPr>
              <a:t>「哈佛商業評論 全球繁體中文版資料庫」平台特色</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4578" name="组合 7"/>
          <p:cNvGrpSpPr>
            <a:grpSpLocks/>
          </p:cNvGrpSpPr>
          <p:nvPr/>
        </p:nvGrpSpPr>
        <p:grpSpPr bwMode="auto">
          <a:xfrm>
            <a:off x="763588" y="1047750"/>
            <a:ext cx="534987" cy="512763"/>
            <a:chOff x="494341" y="1010194"/>
            <a:chExt cx="1252003" cy="1197934"/>
          </a:xfrm>
        </p:grpSpPr>
        <p:sp>
          <p:nvSpPr>
            <p:cNvPr id="7" name="矩形 6"/>
            <p:cNvSpPr/>
            <p:nvPr/>
          </p:nvSpPr>
          <p:spPr>
            <a:xfrm>
              <a:off x="494341" y="1010194"/>
              <a:ext cx="1196277" cy="1197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26" name="组合 94"/>
            <p:cNvGrpSpPr>
              <a:grpSpLocks/>
            </p:cNvGrpSpPr>
            <p:nvPr/>
          </p:nvGrpSpPr>
          <p:grpSpPr bwMode="auto">
            <a:xfrm>
              <a:off x="851661" y="1325019"/>
              <a:ext cx="894683" cy="823682"/>
              <a:chOff x="12327410" y="858403"/>
              <a:chExt cx="833269" cy="767141"/>
            </a:xfrm>
          </p:grpSpPr>
          <p:sp>
            <p:nvSpPr>
              <p:cNvPr id="96"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7" name="Freeform 56"/>
              <p:cNvSpPr>
                <a:spLocks noEditPoints="1"/>
              </p:cNvSpPr>
              <p:nvPr/>
            </p:nvSpPr>
            <p:spPr bwMode="auto">
              <a:xfrm>
                <a:off x="12326789" y="858795"/>
                <a:ext cx="193767" cy="483586"/>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8" name="Freeform 57"/>
              <p:cNvSpPr>
                <a:spLocks/>
              </p:cNvSpPr>
              <p:nvPr/>
            </p:nvSpPr>
            <p:spPr bwMode="auto">
              <a:xfrm>
                <a:off x="12582838" y="865703"/>
                <a:ext cx="114183" cy="476678"/>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79" name="组合 10"/>
          <p:cNvGrpSpPr>
            <a:grpSpLocks/>
          </p:cNvGrpSpPr>
          <p:nvPr/>
        </p:nvGrpSpPr>
        <p:grpSpPr bwMode="auto">
          <a:xfrm>
            <a:off x="755650" y="1819275"/>
            <a:ext cx="542925" cy="517525"/>
            <a:chOff x="4569993" y="1010194"/>
            <a:chExt cx="1267670" cy="1197934"/>
          </a:xfrm>
        </p:grpSpPr>
        <p:sp>
          <p:nvSpPr>
            <p:cNvPr id="112" name="矩形 111"/>
            <p:cNvSpPr/>
            <p:nvPr/>
          </p:nvSpPr>
          <p:spPr>
            <a:xfrm>
              <a:off x="4569993" y="1010194"/>
              <a:ext cx="1197245" cy="1197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9" name="组合 98"/>
            <p:cNvGrpSpPr>
              <a:grpSpLocks/>
            </p:cNvGrpSpPr>
            <p:nvPr/>
          </p:nvGrpSpPr>
          <p:grpSpPr bwMode="auto">
            <a:xfrm>
              <a:off x="4913759" y="1325019"/>
              <a:ext cx="923904" cy="832088"/>
              <a:chOff x="952501" y="6013451"/>
              <a:chExt cx="511175" cy="460375"/>
            </a:xfrm>
          </p:grpSpPr>
          <p:sp>
            <p:nvSpPr>
              <p:cNvPr id="100"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1" name="Freeform 59"/>
              <p:cNvSpPr>
                <a:spLocks noEditPoints="1"/>
              </p:cNvSpPr>
              <p:nvPr/>
            </p:nvSpPr>
            <p:spPr bwMode="auto">
              <a:xfrm>
                <a:off x="953028" y="6014112"/>
                <a:ext cx="114845" cy="29073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2" name="Freeform 60"/>
              <p:cNvSpPr>
                <a:spLocks/>
              </p:cNvSpPr>
              <p:nvPr/>
            </p:nvSpPr>
            <p:spPr bwMode="auto">
              <a:xfrm>
                <a:off x="1090431" y="6014112"/>
                <a:ext cx="116896" cy="29073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0" name="组合 8"/>
          <p:cNvGrpSpPr>
            <a:grpSpLocks/>
          </p:cNvGrpSpPr>
          <p:nvPr/>
        </p:nvGrpSpPr>
        <p:grpSpPr bwMode="auto">
          <a:xfrm>
            <a:off x="755650" y="2597150"/>
            <a:ext cx="542925" cy="519113"/>
            <a:chOff x="511555" y="2749203"/>
            <a:chExt cx="1264014" cy="1197934"/>
          </a:xfrm>
        </p:grpSpPr>
        <p:sp>
          <p:nvSpPr>
            <p:cNvPr id="111" name="矩形 110"/>
            <p:cNvSpPr/>
            <p:nvPr/>
          </p:nvSpPr>
          <p:spPr>
            <a:xfrm>
              <a:off x="511555" y="2749203"/>
              <a:ext cx="1197487" cy="1197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2" name="组合 102"/>
            <p:cNvGrpSpPr>
              <a:grpSpLocks/>
            </p:cNvGrpSpPr>
            <p:nvPr/>
          </p:nvGrpSpPr>
          <p:grpSpPr bwMode="auto">
            <a:xfrm>
              <a:off x="851665" y="3115049"/>
              <a:ext cx="923904" cy="832088"/>
              <a:chOff x="5405438" y="6815138"/>
              <a:chExt cx="511175" cy="460375"/>
            </a:xfrm>
          </p:grpSpPr>
          <p:sp>
            <p:nvSpPr>
              <p:cNvPr id="104"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5" name="Freeform 62"/>
              <p:cNvSpPr>
                <a:spLocks noEditPoints="1"/>
              </p:cNvSpPr>
              <p:nvPr/>
            </p:nvSpPr>
            <p:spPr bwMode="auto">
              <a:xfrm>
                <a:off x="5405392" y="6815411"/>
                <a:ext cx="116559" cy="289844"/>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6" name="Freeform 63"/>
              <p:cNvSpPr>
                <a:spLocks/>
              </p:cNvSpPr>
              <p:nvPr/>
            </p:nvSpPr>
            <p:spPr bwMode="auto">
              <a:xfrm>
                <a:off x="5544444" y="6815411"/>
                <a:ext cx="112469" cy="289844"/>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1" name="组合 11"/>
          <p:cNvGrpSpPr>
            <a:grpSpLocks/>
          </p:cNvGrpSpPr>
          <p:nvPr/>
        </p:nvGrpSpPr>
        <p:grpSpPr bwMode="auto">
          <a:xfrm>
            <a:off x="755650" y="3370263"/>
            <a:ext cx="542925" cy="519112"/>
            <a:chOff x="4587207" y="2749203"/>
            <a:chExt cx="1264804" cy="1197934"/>
          </a:xfrm>
        </p:grpSpPr>
        <p:sp>
          <p:nvSpPr>
            <p:cNvPr id="113" name="矩形 112"/>
            <p:cNvSpPr/>
            <p:nvPr/>
          </p:nvSpPr>
          <p:spPr>
            <a:xfrm>
              <a:off x="4587207" y="2749203"/>
              <a:ext cx="1198235" cy="1197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05" name="组合 106"/>
            <p:cNvGrpSpPr>
              <a:grpSpLocks/>
            </p:cNvGrpSpPr>
            <p:nvPr/>
          </p:nvGrpSpPr>
          <p:grpSpPr bwMode="auto">
            <a:xfrm>
              <a:off x="4913759" y="3112179"/>
              <a:ext cx="938252" cy="834958"/>
              <a:chOff x="688976" y="7240588"/>
              <a:chExt cx="519113" cy="461963"/>
            </a:xfrm>
          </p:grpSpPr>
          <p:sp>
            <p:nvSpPr>
              <p:cNvPr id="108"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9" name="Freeform 65"/>
              <p:cNvSpPr>
                <a:spLocks noEditPoints="1"/>
              </p:cNvSpPr>
              <p:nvPr/>
            </p:nvSpPr>
            <p:spPr bwMode="auto">
              <a:xfrm>
                <a:off x="688365" y="7240422"/>
                <a:ext cx="116632" cy="29592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10" name="Freeform 66"/>
              <p:cNvSpPr>
                <a:spLocks noEditPoints="1"/>
              </p:cNvSpPr>
              <p:nvPr/>
            </p:nvSpPr>
            <p:spPr bwMode="auto">
              <a:xfrm>
                <a:off x="817274" y="7244476"/>
                <a:ext cx="135046" cy="287817"/>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2" name="组合 6"/>
          <p:cNvGrpSpPr>
            <a:grpSpLocks/>
          </p:cNvGrpSpPr>
          <p:nvPr/>
        </p:nvGrpSpPr>
        <p:grpSpPr bwMode="auto">
          <a:xfrm flipV="1">
            <a:off x="0" y="5056188"/>
            <a:ext cx="9144000" cy="87312"/>
            <a:chOff x="1239791" y="3373704"/>
            <a:chExt cx="5327375" cy="56535"/>
          </a:xfrm>
        </p:grpSpPr>
        <p:sp>
          <p:nvSpPr>
            <p:cNvPr id="36" name="矩形 3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7" name="矩形 36"/>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8" name="矩形 37"/>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9" name="矩形 38"/>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0" name="矩形 39"/>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24583" name="矩形 1"/>
          <p:cNvSpPr>
            <a:spLocks noChangeArrowheads="1"/>
          </p:cNvSpPr>
          <p:nvPr/>
        </p:nvSpPr>
        <p:spPr bwMode="auto">
          <a:xfrm>
            <a:off x="1346200" y="1108075"/>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dirty="0">
                <a:latin typeface="微軟正黑體" panose="020B0604030504040204" pitchFamily="34" charset="-120"/>
                <a:ea typeface="微軟正黑體" panose="020B0604030504040204" pitchFamily="34" charset="-120"/>
              </a:rPr>
              <a:t>平台介面改版</a:t>
            </a:r>
            <a:r>
              <a:rPr lang="zh-TW" altLang="en-US" sz="1400" dirty="0">
                <a:latin typeface="微軟正黑體" panose="020B0604030504040204" pitchFamily="34" charset="-120"/>
                <a:ea typeface="微軟正黑體" panose="020B0604030504040204" pitchFamily="34" charset="-120"/>
              </a:rPr>
              <a:t>：首頁畫面更清楚明瞭、精簡繁複功能</a:t>
            </a:r>
          </a:p>
        </p:txBody>
      </p:sp>
      <p:grpSp>
        <p:nvGrpSpPr>
          <p:cNvPr id="24584" name="群組 5"/>
          <p:cNvGrpSpPr>
            <a:grpSpLocks/>
          </p:cNvGrpSpPr>
          <p:nvPr/>
        </p:nvGrpSpPr>
        <p:grpSpPr bwMode="auto">
          <a:xfrm>
            <a:off x="755650" y="4144963"/>
            <a:ext cx="542925" cy="522287"/>
            <a:chOff x="440597" y="3372827"/>
            <a:chExt cx="446017" cy="429544"/>
          </a:xfrm>
        </p:grpSpPr>
        <p:grpSp>
          <p:nvGrpSpPr>
            <p:cNvPr id="24591" name="组合 11"/>
            <p:cNvGrpSpPr>
              <a:grpSpLocks/>
            </p:cNvGrpSpPr>
            <p:nvPr/>
          </p:nvGrpSpPr>
          <p:grpSpPr bwMode="auto">
            <a:xfrm>
              <a:off x="440597" y="3372827"/>
              <a:ext cx="446017" cy="426195"/>
              <a:chOff x="4587207" y="2749203"/>
              <a:chExt cx="1264801" cy="1197934"/>
            </a:xfrm>
          </p:grpSpPr>
          <p:sp>
            <p:nvSpPr>
              <p:cNvPr id="43" name="矩形 42"/>
              <p:cNvSpPr/>
              <p:nvPr/>
            </p:nvSpPr>
            <p:spPr>
              <a:xfrm>
                <a:off x="4587207" y="2749203"/>
                <a:ext cx="1198233" cy="1196339"/>
              </a:xfrm>
              <a:prstGeom prst="rect">
                <a:avLst/>
              </a:prstGeom>
              <a:solidFill>
                <a:srgbClr val="D0E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594" name="组合 106"/>
              <p:cNvGrpSpPr>
                <a:grpSpLocks/>
              </p:cNvGrpSpPr>
              <p:nvPr/>
            </p:nvGrpSpPr>
            <p:grpSpPr bwMode="auto">
              <a:xfrm>
                <a:off x="4913758" y="3112180"/>
                <a:ext cx="938250" cy="834949"/>
                <a:chOff x="688976" y="7240588"/>
                <a:chExt cx="519112" cy="461958"/>
              </a:xfrm>
            </p:grpSpPr>
            <p:sp>
              <p:nvSpPr>
                <p:cNvPr id="45" name="Freeform 64"/>
                <p:cNvSpPr>
                  <a:spLocks/>
                </p:cNvSpPr>
                <p:nvPr/>
              </p:nvSpPr>
              <p:spPr bwMode="auto">
                <a:xfrm>
                  <a:off x="708026" y="7245348"/>
                  <a:ext cx="500062" cy="457198"/>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46" name="Freeform 65"/>
                <p:cNvSpPr>
                  <a:spLocks noEditPoints="1"/>
                </p:cNvSpPr>
                <p:nvPr/>
              </p:nvSpPr>
              <p:spPr bwMode="auto">
                <a:xfrm>
                  <a:off x="688365" y="7240770"/>
                  <a:ext cx="116631" cy="294407"/>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14048" y="3397633"/>
              <a:ext cx="143456" cy="404738"/>
            </a:xfrm>
            <a:prstGeom prst="rect">
              <a:avLst/>
            </a:prstGeom>
            <a:noFill/>
          </p:spPr>
          <p:txBody>
            <a:bodyPr anchor="ctr">
              <a:spAutoFit/>
            </a:bodyPr>
            <a:lstStyle/>
            <a:p>
              <a:pPr algn="ctr" eaLnBrk="1" fontAlgn="auto" hangingPunct="1">
                <a:spcBef>
                  <a:spcPts val="0"/>
                </a:spcBef>
                <a:spcAft>
                  <a:spcPts val="0"/>
                </a:spcAft>
                <a:defRPr/>
              </a:pPr>
              <a:r>
                <a:rPr lang="en-US" altLang="zh-TW" sz="2500" kern="0" dirty="0">
                  <a:solidFill>
                    <a:schemeClr val="bg1"/>
                  </a:solidFill>
                  <a:latin typeface="微軟正黑體" panose="020B0604030504040204" pitchFamily="34" charset="-120"/>
                  <a:ea typeface="微軟正黑體" panose="020B0604030504040204" pitchFamily="34" charset="-120"/>
                </a:rPr>
                <a:t>5</a:t>
              </a:r>
              <a:endParaRPr lang="zh-CN" altLang="en-US" sz="2500" kern="0" dirty="0">
                <a:solidFill>
                  <a:schemeClr val="bg1"/>
                </a:solidFill>
                <a:latin typeface="微軟正黑體" panose="020B0604030504040204" pitchFamily="34" charset="-120"/>
                <a:ea typeface="微軟正黑體" panose="020B0604030504040204" pitchFamily="34" charset="-120"/>
              </a:endParaRPr>
            </a:p>
          </p:txBody>
        </p:sp>
      </p:grpSp>
      <p:sp>
        <p:nvSpPr>
          <p:cNvPr id="24585" name="矩形 48"/>
          <p:cNvSpPr>
            <a:spLocks noChangeArrowheads="1"/>
          </p:cNvSpPr>
          <p:nvPr/>
        </p:nvSpPr>
        <p:spPr bwMode="auto">
          <a:xfrm>
            <a:off x="1346200" y="1898650"/>
            <a:ext cx="718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熱門文章簡介</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於首頁新增熱門文章之簡短介紹，快速瀏覽文章提要及影像</a:t>
            </a:r>
          </a:p>
        </p:txBody>
      </p:sp>
      <p:sp>
        <p:nvSpPr>
          <p:cNvPr id="24586" name="矩形 49"/>
          <p:cNvSpPr>
            <a:spLocks noChangeArrowheads="1"/>
          </p:cNvSpPr>
          <p:nvPr/>
        </p:nvSpPr>
        <p:spPr bwMode="auto">
          <a:xfrm>
            <a:off x="1346200" y="2684463"/>
            <a:ext cx="718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dirty="0">
                <a:latin typeface="微軟正黑體" panose="020B0604030504040204" pitchFamily="34" charset="-120"/>
                <a:ea typeface="微軟正黑體" panose="020B0604030504040204" pitchFamily="34" charset="-120"/>
              </a:rPr>
              <a:t>首頁新增「推薦主題」：</a:t>
            </a:r>
            <a:r>
              <a:rPr lang="zh-TW" altLang="en-US" sz="1400" dirty="0">
                <a:latin typeface="微軟正黑體" panose="020B0604030504040204" pitchFamily="34" charset="-120"/>
                <a:ea typeface="微軟正黑體" panose="020B0604030504040204" pitchFamily="34" charset="-120"/>
              </a:rPr>
              <a:t>從主題類別中精選三種推薦主題，趨勢主題一覽無遺</a:t>
            </a:r>
          </a:p>
        </p:txBody>
      </p:sp>
      <p:sp>
        <p:nvSpPr>
          <p:cNvPr id="24587" name="矩形 50"/>
          <p:cNvSpPr>
            <a:spLocks noChangeArrowheads="1"/>
          </p:cNvSpPr>
          <p:nvPr/>
        </p:nvSpPr>
        <p:spPr bwMode="auto">
          <a:xfrm>
            <a:off x="1346200" y="3443288"/>
            <a:ext cx="725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優化搜尋引擎</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以下拉式選單直覺的設定搜尋條件，且可增減查詢欄位、編輯搜尋條件</a:t>
            </a:r>
            <a:endParaRPr lang="zh-TW" altLang="en-US" sz="1400" b="1">
              <a:latin typeface="微軟正黑體" panose="020B0604030504040204" pitchFamily="34" charset="-120"/>
              <a:ea typeface="微軟正黑體" panose="020B0604030504040204" pitchFamily="34" charset="-120"/>
            </a:endParaRPr>
          </a:p>
        </p:txBody>
      </p:sp>
      <p:sp>
        <p:nvSpPr>
          <p:cNvPr id="24588" name="矩形 51"/>
          <p:cNvSpPr>
            <a:spLocks noChangeArrowheads="1"/>
          </p:cNvSpPr>
          <p:nvPr/>
        </p:nvSpPr>
        <p:spPr bwMode="auto">
          <a:xfrm>
            <a:off x="1346200" y="4229100"/>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檢索結果新增排序</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可依「相關性」或文章新舊來排序檢索結果</a:t>
            </a:r>
          </a:p>
        </p:txBody>
      </p:sp>
      <p:sp>
        <p:nvSpPr>
          <p:cNvPr id="24589"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平台特色 </a:t>
            </a:r>
            <a:r>
              <a:rPr lang="en-US" altLang="zh-TW" sz="2000" b="1" dirty="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「哈佛商業評論 全球繁體中文版資料庫」</a:t>
            </a:r>
            <a:endParaRPr lang="zh-CN"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890A531-3E16-4555-A31D-E47ECDB6D5E7"/>
  <p:tag name="ISPRING_SCORM_RATE_SLIDES" val="1"/>
  <p:tag name="ISPRINGONLINEFOLDERID" val="0"/>
  <p:tag name="ISPRINGONLINEFOLDERPATH" val="Content List"/>
  <p:tag name="ISPRINGCLOUDFOLDERID" val="0"/>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PRESENTATION_TITLE" val="08【商业计划书】清新时尚商务策划书PPT模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HR下载：www.hrxz.com">
  <a:themeElements>
    <a:clrScheme name="清新配色2">
      <a:dk1>
        <a:sysClr val="windowText" lastClr="000000"/>
      </a:dk1>
      <a:lt1>
        <a:sysClr val="window" lastClr="FFFFFF"/>
      </a:lt1>
      <a:dk2>
        <a:srgbClr val="44546A"/>
      </a:dk2>
      <a:lt2>
        <a:srgbClr val="E7E6E6"/>
      </a:lt2>
      <a:accent1>
        <a:srgbClr val="C51729"/>
      </a:accent1>
      <a:accent2>
        <a:srgbClr val="2E5660"/>
      </a:accent2>
      <a:accent3>
        <a:srgbClr val="613920"/>
      </a:accent3>
      <a:accent4>
        <a:srgbClr val="CAA884"/>
      </a:accent4>
      <a:accent5>
        <a:srgbClr val="EBEBEB"/>
      </a:accent5>
      <a:accent6>
        <a:srgbClr val="70AD47"/>
      </a:accent6>
      <a:hlink>
        <a:srgbClr val="0563C1"/>
      </a:hlink>
      <a:folHlink>
        <a:srgbClr val="954F72"/>
      </a:folHlink>
    </a:clrScheme>
    <a:fontScheme name="常用3">
      <a:majorFont>
        <a:latin typeface="Calibri"/>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3282</TotalTime>
  <Words>1296</Words>
  <Application>Microsoft Office PowerPoint</Application>
  <PresentationFormat>如螢幕大小 (16:9)</PresentationFormat>
  <Paragraphs>176</Paragraphs>
  <Slides>24</Slides>
  <Notes>20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Arial Unicode MS</vt:lpstr>
      <vt:lpstr>思源黑體</vt:lpstr>
      <vt:lpstr>微軟正黑體</vt:lpstr>
      <vt:lpstr>Arial</vt:lpstr>
      <vt:lpstr>Calibri</vt:lpstr>
      <vt:lpstr>Calibri Light</vt:lpstr>
      <vt:lpstr>Wingdings</vt:lpstr>
      <vt:lpstr>HR下载：www.hrxz.com</vt:lpstr>
      <vt:lpstr>PowerPoint 簡報</vt:lpstr>
      <vt:lpstr>PowerPoint 簡報</vt:lpstr>
      <vt:lpstr>PowerPoint 簡報</vt:lpstr>
      <vt:lpstr>關於「哈佛商業評論」</vt:lpstr>
      <vt:lpstr>關於「哈佛商業評論」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hrxz.com免费PPT模板下载站</dc:title>
  <dc:subject>hrxz.com免费PPT模板下载站</dc:subject>
  <dc:creator>hrxz.com</dc:creator>
  <cp:keywords>HR下载</cp:keywords>
  <dc:description>https://www.hrxz.com</dc:description>
  <cp:lastModifiedBy>漢珍業務部</cp:lastModifiedBy>
  <cp:revision>793</cp:revision>
  <dcterms:created xsi:type="dcterms:W3CDTF">2015-12-25T01:04:51Z</dcterms:created>
  <dcterms:modified xsi:type="dcterms:W3CDTF">2025-10-23T02:04:44Z</dcterms:modified>
  <cp:category>hrxz</cp:category>
</cp:coreProperties>
</file>