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35"/>
  </p:notesMasterIdLst>
  <p:sldIdLst>
    <p:sldId id="447" r:id="rId11"/>
    <p:sldId id="353" r:id="rId12"/>
    <p:sldId id="300" r:id="rId13"/>
    <p:sldId id="448" r:id="rId14"/>
    <p:sldId id="472" r:id="rId15"/>
    <p:sldId id="473" r:id="rId16"/>
    <p:sldId id="468" r:id="rId17"/>
    <p:sldId id="491" r:id="rId18"/>
    <p:sldId id="477" r:id="rId19"/>
    <p:sldId id="480" r:id="rId20"/>
    <p:sldId id="454" r:id="rId21"/>
    <p:sldId id="456" r:id="rId22"/>
    <p:sldId id="483" r:id="rId23"/>
    <p:sldId id="485" r:id="rId24"/>
    <p:sldId id="496" r:id="rId25"/>
    <p:sldId id="489" r:id="rId26"/>
    <p:sldId id="486" r:id="rId27"/>
    <p:sldId id="494" r:id="rId28"/>
    <p:sldId id="488" r:id="rId29"/>
    <p:sldId id="497" r:id="rId30"/>
    <p:sldId id="490" r:id="rId31"/>
    <p:sldId id="492" r:id="rId32"/>
    <p:sldId id="495" r:id="rId33"/>
    <p:sldId id="481" r:id="rId34"/>
  </p:sldIdLst>
  <p:sldSz cx="12190413" cy="6859588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9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C7C9"/>
    <a:srgbClr val="266C5F"/>
    <a:srgbClr val="FFFFFF"/>
    <a:srgbClr val="77A3C1"/>
    <a:srgbClr val="000000"/>
    <a:srgbClr val="D5493A"/>
    <a:srgbClr val="5AD6BE"/>
    <a:srgbClr val="F7F7F7"/>
    <a:srgbClr val="F5F5F5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48" autoAdjust="0"/>
    <p:restoredTop sz="95244" autoAdjust="0"/>
  </p:normalViewPr>
  <p:slideViewPr>
    <p:cSldViewPr snapToGrid="0" showGuides="1">
      <p:cViewPr>
        <p:scale>
          <a:sx n="70" d="100"/>
          <a:sy n="70" d="100"/>
        </p:scale>
        <p:origin x="-1272" y="-360"/>
      </p:cViewPr>
      <p:guideLst>
        <p:guide orient="horz" pos="2161"/>
        <p:guide orient="horz" pos="90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gs" Target="tags/tag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799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03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679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679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679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679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679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679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679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6790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679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7525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038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038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038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799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836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Wingdings" pitchFamily="2" charset="2"/>
              <a:buNone/>
              <a:defRPr/>
            </a:pPr>
            <a:endParaRPr lang="en-US" altLang="zh-TW" sz="6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829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964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644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836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93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10/3/2026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44.jp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4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Ariel\Desktop\未命名-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1" b="14842"/>
          <a:stretch/>
        </p:blipFill>
        <p:spPr bwMode="auto">
          <a:xfrm>
            <a:off x="-1338" y="3004084"/>
            <a:ext cx="12191751" cy="316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PA_Line 21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6655580" y="2613382"/>
            <a:ext cx="4733192" cy="14736"/>
          </a:xfrm>
          <a:prstGeom prst="line">
            <a:avLst/>
          </a:prstGeom>
          <a:noFill/>
          <a:ln w="6350">
            <a:solidFill>
              <a:srgbClr val="266C5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  <a:solidFill>
                <a:srgbClr val="E94E60"/>
              </a:solidFill>
              <a:latin typeface="Arial" pitchFamily="34" charset="0"/>
            </a:endParaRP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0307" y="6285013"/>
            <a:ext cx="2042836" cy="449799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5961210" y="1673163"/>
            <a:ext cx="6121933" cy="1287997"/>
            <a:chOff x="6166883" y="1490919"/>
            <a:chExt cx="6121933" cy="1287997"/>
          </a:xfrm>
        </p:grpSpPr>
        <p:sp>
          <p:nvSpPr>
            <p:cNvPr id="33" name="18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66883" y="1490919"/>
              <a:ext cx="6121933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宋体" pitchFamily="2" charset="-122"/>
                </a:rPr>
                <a:t>國際博碩士論文全文資料庫</a:t>
              </a:r>
              <a:endPara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 pitchFamily="2" charset="-122"/>
              </a:endParaRPr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7415074" y="2139770"/>
              <a:ext cx="362555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D5493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宋体" pitchFamily="2" charset="-122"/>
                </a:defRPr>
              </a:lvl1pPr>
            </a:lstStyle>
            <a:p>
              <a:r>
                <a:rPr lang="en-US" altLang="zh-TW" sz="1800" dirty="0">
                  <a:solidFill>
                    <a:srgbClr val="266C5F"/>
                  </a:solidFill>
                </a:rPr>
                <a:t>Digital Dissertation Consortium</a:t>
              </a:r>
              <a:endParaRPr lang="zh-TW" altLang="en-US" sz="1800" dirty="0">
                <a:solidFill>
                  <a:srgbClr val="266C5F"/>
                </a:solidFill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8626207" y="2501917"/>
              <a:ext cx="120328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D5493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宋体" pitchFamily="2" charset="-122"/>
                </a:defRPr>
              </a:lvl1pPr>
            </a:lstStyle>
            <a:p>
              <a:pPr algn="ctr"/>
              <a:r>
                <a:rPr lang="en-US" altLang="zh-TW" sz="1800" b="0" dirty="0" smtClean="0">
                  <a:solidFill>
                    <a:schemeClr val="bg1">
                      <a:lumMod val="65000"/>
                    </a:schemeClr>
                  </a:solidFill>
                </a:rPr>
                <a:t>2026</a:t>
              </a:r>
              <a:endParaRPr lang="zh-TW" altLang="en-US" sz="1800" b="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19" name="组合 28"/>
          <p:cNvGrpSpPr/>
          <p:nvPr/>
        </p:nvGrpSpPr>
        <p:grpSpPr>
          <a:xfrm rot="2700000">
            <a:off x="801580" y="1798256"/>
            <a:ext cx="2418471" cy="2540156"/>
            <a:chOff x="0" y="986971"/>
            <a:chExt cx="4615543" cy="4847774"/>
          </a:xfrm>
        </p:grpSpPr>
        <p:sp>
          <p:nvSpPr>
            <p:cNvPr id="20" name="矩形 19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266C5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266C5F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 rot="2700000">
            <a:off x="2064899" y="1401933"/>
            <a:ext cx="3055923" cy="3556373"/>
          </a:xfrm>
          <a:prstGeom prst="rect">
            <a:avLst/>
          </a:prstGeom>
          <a:noFill/>
          <a:ln>
            <a:solidFill>
              <a:srgbClr val="266C5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 rot="2700000">
            <a:off x="4422387" y="984941"/>
            <a:ext cx="1256288" cy="1319498"/>
            <a:chOff x="0" y="986971"/>
            <a:chExt cx="4615543" cy="4847774"/>
          </a:xfrm>
        </p:grpSpPr>
        <p:sp>
          <p:nvSpPr>
            <p:cNvPr id="37" name="矩形 36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266C5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266C5F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 rot="2700000">
            <a:off x="4467236" y="4876099"/>
            <a:ext cx="634637" cy="666566"/>
            <a:chOff x="0" y="986971"/>
            <a:chExt cx="4615543" cy="4847774"/>
          </a:xfrm>
        </p:grpSpPr>
        <p:sp>
          <p:nvSpPr>
            <p:cNvPr id="40" name="矩形 39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266C5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266C5F">
                <a:alpha val="78000"/>
              </a:srgbClr>
            </a:solidFill>
            <a:ln>
              <a:solidFill>
                <a:srgbClr val="266C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014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5071896" y="137213"/>
            <a:ext cx="6786214" cy="6603110"/>
            <a:chOff x="5071896" y="137213"/>
            <a:chExt cx="6786214" cy="6603110"/>
          </a:xfrm>
        </p:grpSpPr>
        <p:grpSp>
          <p:nvGrpSpPr>
            <p:cNvPr id="30" name="群組 29"/>
            <p:cNvGrpSpPr/>
            <p:nvPr/>
          </p:nvGrpSpPr>
          <p:grpSpPr>
            <a:xfrm>
              <a:off x="5071896" y="137213"/>
              <a:ext cx="6786214" cy="6603110"/>
              <a:chOff x="-1742440" y="21303"/>
              <a:chExt cx="7952741" cy="7791293"/>
            </a:xfrm>
          </p:grpSpPr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1736206" y="21303"/>
                <a:ext cx="7946507" cy="402786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3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603" r="1411"/>
              <a:stretch/>
            </p:blipFill>
            <p:spPr bwMode="auto">
              <a:xfrm>
                <a:off x="-1742440" y="4052172"/>
                <a:ext cx="7952741" cy="27991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4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168" r="1125"/>
              <a:stretch/>
            </p:blipFill>
            <p:spPr bwMode="auto">
              <a:xfrm>
                <a:off x="-1736206" y="4052173"/>
                <a:ext cx="7946506" cy="376042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1" name="矩形 30"/>
            <p:cNvSpPr/>
            <p:nvPr/>
          </p:nvSpPr>
          <p:spPr>
            <a:xfrm>
              <a:off x="9712747" y="199975"/>
              <a:ext cx="1052622" cy="135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TextBox 2"/>
          <p:cNvSpPr txBox="1"/>
          <p:nvPr/>
        </p:nvSpPr>
        <p:spPr>
          <a:xfrm>
            <a:off x="429855" y="29265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新版平台首頁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14400"/>
            <a:ext cx="1800000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360000" y="1440000"/>
            <a:ext cx="4322823" cy="725833"/>
            <a:chOff x="429855" y="1519058"/>
            <a:chExt cx="4322823" cy="725833"/>
          </a:xfrm>
        </p:grpSpPr>
        <p:sp>
          <p:nvSpPr>
            <p:cNvPr id="14" name="Rectangle 24"/>
            <p:cNvSpPr>
              <a:spLocks noChangeArrowheads="1"/>
            </p:cNvSpPr>
            <p:nvPr/>
          </p:nvSpPr>
          <p:spPr bwMode="auto">
            <a:xfrm>
              <a:off x="1599406" y="1787556"/>
              <a:ext cx="3153272" cy="235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工具列選擇不同檢索方式</a:t>
              </a:r>
            </a:p>
          </p:txBody>
        </p:sp>
        <p:sp>
          <p:nvSpPr>
            <p:cNvPr id="15" name="椭圆 6"/>
            <p:cNvSpPr/>
            <p:nvPr/>
          </p:nvSpPr>
          <p:spPr>
            <a:xfrm>
              <a:off x="429855" y="1519058"/>
              <a:ext cx="725609" cy="725833"/>
            </a:xfrm>
            <a:prstGeom prst="ellipse">
              <a:avLst/>
            </a:prstGeom>
            <a:solidFill>
              <a:srgbClr val="266C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/>
                <a:t>01</a:t>
              </a:r>
              <a:endParaRPr lang="zh-CN" altLang="en-US" dirty="0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360000" y="2520000"/>
            <a:ext cx="4345344" cy="725833"/>
            <a:chOff x="429855" y="2749905"/>
            <a:chExt cx="4345344" cy="725833"/>
          </a:xfrm>
        </p:grpSpPr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1621927" y="2781339"/>
              <a:ext cx="3153272" cy="62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基本搜尋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9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輸入關鍵字，可針對檢索框搜尋題名、摘要、作者、指導教授、論文編號，或選所有欄位。新平台提供熱門查詢字。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椭圆 9"/>
            <p:cNvSpPr/>
            <p:nvPr/>
          </p:nvSpPr>
          <p:spPr>
            <a:xfrm>
              <a:off x="429855" y="2749905"/>
              <a:ext cx="725609" cy="725833"/>
            </a:xfrm>
            <a:prstGeom prst="ellipse">
              <a:avLst/>
            </a:prstGeom>
            <a:solidFill>
              <a:srgbClr val="266C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/>
                <a:t>02</a:t>
              </a:r>
              <a:endParaRPr lang="zh-CN" altLang="en-US" dirty="0"/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360000" y="4680000"/>
            <a:ext cx="4336877" cy="725833"/>
            <a:chOff x="429855" y="5202063"/>
            <a:chExt cx="4336877" cy="725833"/>
          </a:xfrm>
        </p:grpSpPr>
        <p:sp>
          <p:nvSpPr>
            <p:cNvPr id="20" name="Rectangle 24"/>
            <p:cNvSpPr>
              <a:spLocks noChangeArrowheads="1"/>
            </p:cNvSpPr>
            <p:nvPr/>
          </p:nvSpPr>
          <p:spPr bwMode="auto">
            <a:xfrm>
              <a:off x="1613460" y="5447447"/>
              <a:ext cx="3153272" cy="448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最新消息</a:t>
              </a:r>
              <a:endPara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DDC</a:t>
              </a:r>
              <a:r>
                <a:rPr lang="zh-TW" altLang="en-US" sz="9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最新活動消息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椭圆 13"/>
            <p:cNvSpPr/>
            <p:nvPr/>
          </p:nvSpPr>
          <p:spPr>
            <a:xfrm>
              <a:off x="429855" y="5202063"/>
              <a:ext cx="725609" cy="725833"/>
            </a:xfrm>
            <a:prstGeom prst="ellipse">
              <a:avLst/>
            </a:prstGeom>
            <a:solidFill>
              <a:srgbClr val="266C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/>
                <a:t>04</a:t>
              </a:r>
              <a:endParaRPr lang="zh-CN" altLang="en-US" dirty="0"/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360000" y="3600000"/>
            <a:ext cx="4336877" cy="725833"/>
            <a:chOff x="429855" y="5202063"/>
            <a:chExt cx="4336877" cy="725833"/>
          </a:xfrm>
        </p:grpSpPr>
        <p:sp>
          <p:nvSpPr>
            <p:cNvPr id="34" name="Rectangle 24"/>
            <p:cNvSpPr>
              <a:spLocks noChangeArrowheads="1"/>
            </p:cNvSpPr>
            <p:nvPr/>
          </p:nvSpPr>
          <p:spPr bwMode="auto">
            <a:xfrm>
              <a:off x="1613460" y="5324397"/>
              <a:ext cx="3153272" cy="463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新進論文</a:t>
              </a:r>
              <a:endPara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9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可直接查看最新上架論文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椭圆 13"/>
            <p:cNvSpPr/>
            <p:nvPr/>
          </p:nvSpPr>
          <p:spPr>
            <a:xfrm>
              <a:off x="429855" y="5202063"/>
              <a:ext cx="725609" cy="725833"/>
            </a:xfrm>
            <a:prstGeom prst="ellipse">
              <a:avLst/>
            </a:prstGeom>
            <a:solidFill>
              <a:srgbClr val="266C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/>
                <a:t>03</a:t>
              </a:r>
              <a:endParaRPr lang="zh-CN" altLang="en-US" dirty="0"/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360000" y="5760000"/>
            <a:ext cx="4336877" cy="725833"/>
            <a:chOff x="429855" y="5202063"/>
            <a:chExt cx="4336877" cy="725833"/>
          </a:xfrm>
        </p:grpSpPr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613460" y="5447447"/>
              <a:ext cx="3153272" cy="463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字型、語系</a:t>
              </a:r>
              <a:endPara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9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可更改字型大小或選擇資料庫以中英文呈現</a:t>
              </a:r>
              <a:endParaRPr lang="en-US" altLang="zh-TW" sz="9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椭圆 13"/>
            <p:cNvSpPr/>
            <p:nvPr/>
          </p:nvSpPr>
          <p:spPr>
            <a:xfrm>
              <a:off x="429855" y="5202063"/>
              <a:ext cx="725609" cy="725833"/>
            </a:xfrm>
            <a:prstGeom prst="ellipse">
              <a:avLst/>
            </a:prstGeom>
            <a:solidFill>
              <a:srgbClr val="266C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/>
                <a:t>0</a:t>
              </a:r>
              <a:r>
                <a:rPr lang="en-US" altLang="zh-TW" dirty="0"/>
                <a:t>5</a:t>
              </a:r>
              <a:endParaRPr lang="zh-CN" altLang="en-US" dirty="0"/>
            </a:p>
          </p:txBody>
        </p:sp>
      </p:grpSp>
      <p:sp>
        <p:nvSpPr>
          <p:cNvPr id="6" name="矩形 5"/>
          <p:cNvSpPr/>
          <p:nvPr/>
        </p:nvSpPr>
        <p:spPr>
          <a:xfrm>
            <a:off x="10765369" y="197154"/>
            <a:ext cx="629920" cy="1330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7989894" y="379165"/>
            <a:ext cx="2238628" cy="245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/>
          <p:cNvSpPr/>
          <p:nvPr/>
        </p:nvSpPr>
        <p:spPr>
          <a:xfrm>
            <a:off x="5252139" y="3606140"/>
            <a:ext cx="4044261" cy="30423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 40"/>
          <p:cNvSpPr/>
          <p:nvPr/>
        </p:nvSpPr>
        <p:spPr>
          <a:xfrm>
            <a:off x="9412812" y="3600000"/>
            <a:ext cx="2336171" cy="1449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矩形 42"/>
          <p:cNvSpPr/>
          <p:nvPr/>
        </p:nvSpPr>
        <p:spPr>
          <a:xfrm>
            <a:off x="6630383" y="1516200"/>
            <a:ext cx="3704242" cy="1442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67402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 animBg="1"/>
      <p:bldP spid="40" grpId="0" animBg="1"/>
      <p:bldP spid="41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1525814" y="1865406"/>
            <a:ext cx="9107342" cy="4584778"/>
            <a:chOff x="1525814" y="1865406"/>
            <a:chExt cx="9107342" cy="4584778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5814" y="1865406"/>
              <a:ext cx="9107342" cy="45847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738952" y="1970165"/>
              <a:ext cx="1462198" cy="135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2" name="TextBox 2"/>
          <p:cNvSpPr txBox="1"/>
          <p:nvPr/>
        </p:nvSpPr>
        <p:spPr>
          <a:xfrm>
            <a:off x="5284728" y="29265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基本搜尋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12854" y="1255432"/>
            <a:ext cx="5192447" cy="360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28575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可於首頁進行基本搜尋，或是進入基本搜尋查找論文</a:t>
            </a:r>
          </a:p>
        </p:txBody>
      </p:sp>
      <p:sp>
        <p:nvSpPr>
          <p:cNvPr id="2" name="矩形 1"/>
          <p:cNvSpPr/>
          <p:nvPr/>
        </p:nvSpPr>
        <p:spPr>
          <a:xfrm>
            <a:off x="5486251" y="2171853"/>
            <a:ext cx="531906" cy="3031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3933825" y="3695700"/>
            <a:ext cx="4299518" cy="19907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Rectangle 24"/>
          <p:cNvSpPr>
            <a:spLocks noChangeArrowheads="1"/>
          </p:cNvSpPr>
          <p:nvPr/>
        </p:nvSpPr>
        <p:spPr bwMode="auto">
          <a:xfrm>
            <a:off x="8702142" y="2897807"/>
            <a:ext cx="2610876" cy="88947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自動產生關鍵字</a:t>
            </a:r>
            <a:endParaRPr lang="en-US" altLang="zh-TW" sz="16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使用者僅需鍵入幾個字母，系統將自動產生建議關鍵字，節省輸入關鍵字的時間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4251953" y="4049212"/>
            <a:ext cx="4218097" cy="1155642"/>
            <a:chOff x="4066451" y="3822556"/>
            <a:chExt cx="4707858" cy="128982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66451" y="3822556"/>
              <a:ext cx="4707858" cy="1289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4066451" y="3822556"/>
              <a:ext cx="4707858" cy="128982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716931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6" grpId="0" animBg="1"/>
      <p:bldP spid="26" grpId="1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950" y="1434796"/>
            <a:ext cx="9938031" cy="4343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2"/>
          <p:cNvSpPr txBox="1"/>
          <p:nvPr/>
        </p:nvSpPr>
        <p:spPr>
          <a:xfrm>
            <a:off x="5284728" y="29265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進階搜尋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905500" y="1860256"/>
            <a:ext cx="591437" cy="3031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3829050" y="4440395"/>
            <a:ext cx="4001377" cy="5983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zh-TW" altLang="en-US" dirty="0">
              <a:solidFill>
                <a:srgbClr val="FF0000"/>
              </a:solidFill>
              <a:ea typeface="新細明體" pitchFamily="18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332475" y="4243166"/>
            <a:ext cx="3420532" cy="7956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更多專為資料庫設計的欄位 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可限制日期範圍並尋找指導教授、學校、學科、學門、典藏單位</a:t>
            </a:r>
          </a:p>
        </p:txBody>
      </p:sp>
      <p:sp>
        <p:nvSpPr>
          <p:cNvPr id="23" name="矩形 22"/>
          <p:cNvSpPr/>
          <p:nvPr/>
        </p:nvSpPr>
        <p:spPr>
          <a:xfrm>
            <a:off x="1675343" y="5164843"/>
            <a:ext cx="2772832" cy="7956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搜尋論文年代</a:t>
            </a:r>
            <a:endParaRPr lang="en-US" altLang="zh-TW" sz="16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利用卷軸式滾輪可限制年代範圍，以及可選擇是否內含補充檔案之論文</a:t>
            </a:r>
          </a:p>
        </p:txBody>
      </p:sp>
      <p:grpSp>
        <p:nvGrpSpPr>
          <p:cNvPr id="24" name="Group 29"/>
          <p:cNvGrpSpPr>
            <a:grpSpLocks/>
          </p:cNvGrpSpPr>
          <p:nvPr/>
        </p:nvGrpSpPr>
        <p:grpSpPr bwMode="auto">
          <a:xfrm>
            <a:off x="806556" y="3120866"/>
            <a:ext cx="2363788" cy="682625"/>
            <a:chOff x="104" y="936"/>
            <a:chExt cx="1489" cy="430"/>
          </a:xfrm>
        </p:grpSpPr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104" y="936"/>
              <a:ext cx="1248" cy="4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結合布林邏輯的進階檢索功能</a:t>
              </a:r>
              <a:endPara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27" name="AutoShape 19"/>
            <p:cNvCxnSpPr>
              <a:cxnSpLocks noChangeShapeType="1"/>
              <a:stCxn id="25" idx="3"/>
            </p:cNvCxnSpPr>
            <p:nvPr/>
          </p:nvCxnSpPr>
          <p:spPr bwMode="auto">
            <a:xfrm>
              <a:off x="1352" y="1151"/>
              <a:ext cx="241" cy="20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CC092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8" name="矩形 27"/>
          <p:cNvSpPr/>
          <p:nvPr/>
        </p:nvSpPr>
        <p:spPr>
          <a:xfrm>
            <a:off x="3246584" y="3381403"/>
            <a:ext cx="4487716" cy="6497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zh-TW" altLang="en-US" dirty="0">
              <a:solidFill>
                <a:srgbClr val="FF0000"/>
              </a:solidFill>
              <a:ea typeface="新細明體" pitchFamily="18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830427" y="3381403"/>
            <a:ext cx="795433" cy="6497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7924800" y="1520980"/>
            <a:ext cx="1695450" cy="231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91341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1" animBg="1"/>
      <p:bldP spid="2" grpId="0" animBg="1"/>
      <p:bldP spid="2" grpId="1" animBg="1"/>
      <p:bldP spid="23" grpId="0" animBg="1"/>
      <p:bldP spid="28" grpId="0" animBg="1"/>
      <p:bldP spid="28" grpId="1" animBg="1"/>
      <p:bldP spid="20" grpId="1" animBg="1"/>
      <p:bldP spid="20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5894" y="1412321"/>
            <a:ext cx="9406469" cy="4130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2"/>
          <p:cNvSpPr txBox="1"/>
          <p:nvPr/>
        </p:nvSpPr>
        <p:spPr>
          <a:xfrm>
            <a:off x="4488036" y="292653"/>
            <a:ext cx="3214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進階搜尋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典藏單位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7712303" y="4635057"/>
            <a:ext cx="726848" cy="1676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8553662" y="4481394"/>
            <a:ext cx="2323252" cy="7956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搜尋典藏單位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可直接於搜尋欄，輸入典藏單位關鍵字，中英文皆可。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4" t="22191" r="26233" b="4097"/>
          <a:stretch/>
        </p:blipFill>
        <p:spPr bwMode="auto">
          <a:xfrm>
            <a:off x="2072639" y="2416628"/>
            <a:ext cx="4765041" cy="388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1"/>
          <p:cNvSpPr/>
          <p:nvPr/>
        </p:nvSpPr>
        <p:spPr>
          <a:xfrm>
            <a:off x="5300354" y="2651760"/>
            <a:ext cx="1445885" cy="308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2151804" y="3220733"/>
            <a:ext cx="330358" cy="23562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5" name="Group 29"/>
          <p:cNvGrpSpPr>
            <a:grpSpLocks/>
          </p:cNvGrpSpPr>
          <p:nvPr/>
        </p:nvGrpSpPr>
        <p:grpSpPr bwMode="auto">
          <a:xfrm>
            <a:off x="74067" y="3280708"/>
            <a:ext cx="2085975" cy="682626"/>
            <a:chOff x="279" y="936"/>
            <a:chExt cx="1314" cy="430"/>
          </a:xfrm>
        </p:grpSpPr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279" y="936"/>
              <a:ext cx="1073" cy="4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可同時選擇多個典藏單位</a:t>
              </a:r>
              <a:endPara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22" name="AutoShape 19"/>
            <p:cNvCxnSpPr>
              <a:cxnSpLocks noChangeShapeType="1"/>
              <a:stCxn id="18" idx="3"/>
            </p:cNvCxnSpPr>
            <p:nvPr/>
          </p:nvCxnSpPr>
          <p:spPr bwMode="auto">
            <a:xfrm>
              <a:off x="1352" y="1151"/>
              <a:ext cx="241" cy="20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CC092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5" name="矩形 24"/>
          <p:cNvSpPr/>
          <p:nvPr/>
        </p:nvSpPr>
        <p:spPr>
          <a:xfrm>
            <a:off x="7712303" y="1532015"/>
            <a:ext cx="1695450" cy="231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45913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059939" y="1429484"/>
            <a:ext cx="10070018" cy="4563804"/>
            <a:chOff x="1212339" y="1543784"/>
            <a:chExt cx="10070018" cy="4563804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12339" y="1543784"/>
              <a:ext cx="10070018" cy="45638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矩形 28"/>
            <p:cNvSpPr/>
            <p:nvPr/>
          </p:nvSpPr>
          <p:spPr>
            <a:xfrm>
              <a:off x="7940903" y="1676400"/>
              <a:ext cx="1695450" cy="231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" name="TextBox 2"/>
          <p:cNvSpPr txBox="1"/>
          <p:nvPr/>
        </p:nvSpPr>
        <p:spPr>
          <a:xfrm>
            <a:off x="2683855" y="292653"/>
            <a:ext cx="6805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</a:t>
            </a:r>
            <a:r>
              <a:rPr lang="zh-TW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典藏單位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搜尋結果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28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臺灣大學典藏之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論文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群組 52"/>
          <p:cNvGrpSpPr/>
          <p:nvPr/>
        </p:nvGrpSpPr>
        <p:grpSpPr>
          <a:xfrm>
            <a:off x="3450659" y="2243838"/>
            <a:ext cx="5638961" cy="905996"/>
            <a:chOff x="3815784" y="2146533"/>
            <a:chExt cx="5638961" cy="905996"/>
          </a:xfrm>
        </p:grpSpPr>
        <p:sp>
          <p:nvSpPr>
            <p:cNvPr id="35" name="矩形 34"/>
            <p:cNvSpPr/>
            <p:nvPr/>
          </p:nvSpPr>
          <p:spPr>
            <a:xfrm>
              <a:off x="3815784" y="2712726"/>
              <a:ext cx="2959666" cy="33980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52" name="群組 51"/>
            <p:cNvGrpSpPr/>
            <p:nvPr/>
          </p:nvGrpSpPr>
          <p:grpSpPr>
            <a:xfrm>
              <a:off x="6852955" y="2146533"/>
              <a:ext cx="2601790" cy="736094"/>
              <a:chOff x="6852955" y="2146533"/>
              <a:chExt cx="2601790" cy="736094"/>
            </a:xfrm>
          </p:grpSpPr>
          <p:sp>
            <p:nvSpPr>
              <p:cNvPr id="37" name="Rectangle 5"/>
              <p:cNvSpPr>
                <a:spLocks noChangeArrowheads="1"/>
              </p:cNvSpPr>
              <p:nvPr/>
            </p:nvSpPr>
            <p:spPr bwMode="auto">
              <a:xfrm>
                <a:off x="7394621" y="2146533"/>
                <a:ext cx="2060124" cy="6832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2">
                    <a:lumMod val="1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搜尋結果，臺灣大學典藏</a:t>
                </a:r>
                <a:r>
                  <a:rPr lang="en-US" altLang="zh-TW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12,324</a:t>
                </a: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篇論文</a:t>
                </a:r>
                <a:endPara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39" name="AutoShape 19"/>
              <p:cNvCxnSpPr>
                <a:cxnSpLocks noChangeShapeType="1"/>
                <a:stCxn id="37" idx="1"/>
              </p:cNvCxnSpPr>
              <p:nvPr/>
            </p:nvCxnSpPr>
            <p:spPr bwMode="auto">
              <a:xfrm rot="10800000" flipV="1">
                <a:off x="6852955" y="2488165"/>
                <a:ext cx="541666" cy="394462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rgbClr val="CC092F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40" name="矩形 39"/>
          <p:cNvSpPr/>
          <p:nvPr/>
        </p:nvSpPr>
        <p:spPr>
          <a:xfrm>
            <a:off x="1306506" y="2918845"/>
            <a:ext cx="1941519" cy="29485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1" name="Group 29"/>
          <p:cNvGrpSpPr>
            <a:grpSpLocks/>
          </p:cNvGrpSpPr>
          <p:nvPr/>
        </p:nvGrpSpPr>
        <p:grpSpPr bwMode="auto">
          <a:xfrm>
            <a:off x="158672" y="4875991"/>
            <a:ext cx="1447801" cy="1714508"/>
            <a:chOff x="548" y="642"/>
            <a:chExt cx="912" cy="1080"/>
          </a:xfrm>
        </p:grpSpPr>
        <p:sp>
          <p:nvSpPr>
            <p:cNvPr id="42" name="Rectangle 5"/>
            <p:cNvSpPr>
              <a:spLocks noChangeArrowheads="1"/>
            </p:cNvSpPr>
            <p:nvPr/>
          </p:nvSpPr>
          <p:spPr bwMode="auto">
            <a:xfrm>
              <a:off x="548" y="918"/>
              <a:ext cx="912" cy="8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於左方可縮小檢索範圍</a:t>
              </a:r>
              <a:endPara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可篩選論文出版學校、指導教授、作者、學門、學科、發布年份</a:t>
              </a:r>
              <a:endParaRPr lang="en-US" altLang="zh-TW" sz="1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43" name="AutoShape 19"/>
            <p:cNvCxnSpPr>
              <a:cxnSpLocks noChangeShapeType="1"/>
              <a:stCxn id="42" idx="0"/>
            </p:cNvCxnSpPr>
            <p:nvPr/>
          </p:nvCxnSpPr>
          <p:spPr bwMode="auto">
            <a:xfrm rot="5400000" flipH="1" flipV="1">
              <a:off x="1062" y="583"/>
              <a:ext cx="276" cy="393"/>
            </a:xfrm>
            <a:prstGeom prst="bentConnector2">
              <a:avLst/>
            </a:prstGeom>
            <a:noFill/>
            <a:ln w="28575">
              <a:solidFill>
                <a:srgbClr val="CC092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" name="矩形 33"/>
          <p:cNvSpPr/>
          <p:nvPr/>
        </p:nvSpPr>
        <p:spPr>
          <a:xfrm>
            <a:off x="5330526" y="4694718"/>
            <a:ext cx="559260" cy="1929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1864376" y="2467802"/>
            <a:ext cx="6502265" cy="3850640"/>
            <a:chOff x="2094328" y="2716819"/>
            <a:chExt cx="6502265" cy="3850640"/>
          </a:xfrm>
        </p:grpSpPr>
        <p:grpSp>
          <p:nvGrpSpPr>
            <p:cNvPr id="3" name="群組 2"/>
            <p:cNvGrpSpPr/>
            <p:nvPr/>
          </p:nvGrpSpPr>
          <p:grpSpPr>
            <a:xfrm>
              <a:off x="3103028" y="2716819"/>
              <a:ext cx="5493565" cy="3850640"/>
              <a:chOff x="3103028" y="2716819"/>
              <a:chExt cx="5493565" cy="3850640"/>
            </a:xfrm>
          </p:grpSpPr>
          <p:pic>
            <p:nvPicPr>
              <p:cNvPr id="28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378412" y="2716819"/>
                <a:ext cx="4218181" cy="38506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" name="群組 4"/>
              <p:cNvGrpSpPr/>
              <p:nvPr/>
            </p:nvGrpSpPr>
            <p:grpSpPr>
              <a:xfrm>
                <a:off x="3103028" y="3518490"/>
                <a:ext cx="5408599" cy="2270080"/>
                <a:chOff x="3103028" y="3518490"/>
                <a:chExt cx="5408599" cy="2270080"/>
              </a:xfrm>
            </p:grpSpPr>
            <p:grpSp>
              <p:nvGrpSpPr>
                <p:cNvPr id="61" name="群組 60"/>
                <p:cNvGrpSpPr/>
                <p:nvPr/>
              </p:nvGrpSpPr>
              <p:grpSpPr>
                <a:xfrm>
                  <a:off x="3103028" y="3518490"/>
                  <a:ext cx="5408599" cy="2270080"/>
                  <a:chOff x="3541183" y="2996188"/>
                  <a:chExt cx="5408599" cy="2270080"/>
                </a:xfrm>
              </p:grpSpPr>
              <p:grpSp>
                <p:nvGrpSpPr>
                  <p:cNvPr id="56" name="群組 55"/>
                  <p:cNvGrpSpPr/>
                  <p:nvPr/>
                </p:nvGrpSpPr>
                <p:grpSpPr>
                  <a:xfrm>
                    <a:off x="3541183" y="2996188"/>
                    <a:ext cx="5408599" cy="2270080"/>
                    <a:chOff x="2964920" y="2996187"/>
                    <a:chExt cx="5408599" cy="2270080"/>
                  </a:xfrm>
                </p:grpSpPr>
                <p:sp>
                  <p:nvSpPr>
                    <p:cNvPr id="57" name="矩形 56"/>
                    <p:cNvSpPr/>
                    <p:nvPr/>
                  </p:nvSpPr>
                  <p:spPr>
                    <a:xfrm>
                      <a:off x="8009452" y="2996187"/>
                      <a:ext cx="364067" cy="2270080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58" name="矩形 57"/>
                    <p:cNvSpPr/>
                    <p:nvPr/>
                  </p:nvSpPr>
                  <p:spPr>
                    <a:xfrm>
                      <a:off x="2964920" y="3845613"/>
                      <a:ext cx="203200" cy="1420653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</p:grpSp>
              <p:cxnSp>
                <p:nvCxnSpPr>
                  <p:cNvPr id="60" name="AutoShape 19"/>
                  <p:cNvCxnSpPr>
                    <a:cxnSpLocks noChangeShapeType="1"/>
                    <a:stCxn id="58" idx="3"/>
                  </p:cNvCxnSpPr>
                  <p:nvPr/>
                </p:nvCxnSpPr>
                <p:spPr bwMode="auto">
                  <a:xfrm flipV="1">
                    <a:off x="3744383" y="3787223"/>
                    <a:ext cx="2290010" cy="768718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28575">
                    <a:solidFill>
                      <a:srgbClr val="CC092F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63" name="矩形 62"/>
                <p:cNvSpPr/>
                <p:nvPr/>
              </p:nvSpPr>
              <p:spPr>
                <a:xfrm>
                  <a:off x="5596238" y="4080144"/>
                  <a:ext cx="2323252" cy="68326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2">
                      <a:lumMod val="10000"/>
                    </a:schemeClr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ts val="300"/>
                    </a:spcBef>
                  </a:pPr>
                  <a:r>
                    <a:rPr lang="zh-TW" altLang="en-US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篩選欄位點選「其他」提供各項條件筆數</a:t>
                  </a:r>
                </a:p>
              </p:txBody>
            </p:sp>
          </p:grpSp>
        </p:grp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4328" y="3806794"/>
              <a:ext cx="1826900" cy="9346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59267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/>
          <p:cNvGrpSpPr/>
          <p:nvPr/>
        </p:nvGrpSpPr>
        <p:grpSpPr>
          <a:xfrm>
            <a:off x="1060991" y="1340420"/>
            <a:ext cx="10070018" cy="4563804"/>
            <a:chOff x="1212339" y="1543784"/>
            <a:chExt cx="10070018" cy="4563804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12339" y="1543784"/>
              <a:ext cx="10070018" cy="45638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矩形 34"/>
            <p:cNvSpPr/>
            <p:nvPr/>
          </p:nvSpPr>
          <p:spPr>
            <a:xfrm>
              <a:off x="7940903" y="1676400"/>
              <a:ext cx="1695450" cy="231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" name="TextBox 2"/>
          <p:cNvSpPr txBox="1"/>
          <p:nvPr/>
        </p:nvSpPr>
        <p:spPr>
          <a:xfrm>
            <a:off x="3410818" y="292653"/>
            <a:ext cx="5727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搜尋結果頁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輸出、引用、分享功能</a:t>
            </a:r>
            <a:endParaRPr lang="en-US" altLang="zh-TW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3503677" y="3096049"/>
            <a:ext cx="7265274" cy="1772709"/>
            <a:chOff x="3528283" y="1303259"/>
            <a:chExt cx="7265274" cy="1772709"/>
          </a:xfrm>
        </p:grpSpPr>
        <p:sp>
          <p:nvSpPr>
            <p:cNvPr id="22" name="矩形 21"/>
            <p:cNvSpPr/>
            <p:nvPr/>
          </p:nvSpPr>
          <p:spPr>
            <a:xfrm>
              <a:off x="9607325" y="1303259"/>
              <a:ext cx="1186232" cy="36406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7413691" y="2465032"/>
              <a:ext cx="2042607" cy="6109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輸出、分享功能</a:t>
              </a:r>
              <a:endPara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可將所選擇的論文輸出及分享。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3528283" y="1974447"/>
              <a:ext cx="234950" cy="36406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2086765" y="2190878"/>
            <a:ext cx="6201927" cy="3683434"/>
            <a:chOff x="-1" y="1974898"/>
            <a:chExt cx="6201927" cy="3683434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30" t="21710" r="21583" b="9428"/>
            <a:stretch/>
          </p:blipFill>
          <p:spPr bwMode="auto">
            <a:xfrm>
              <a:off x="-1" y="2002106"/>
              <a:ext cx="5781668" cy="3656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" name="群組 1"/>
            <p:cNvGrpSpPr/>
            <p:nvPr/>
          </p:nvGrpSpPr>
          <p:grpSpPr>
            <a:xfrm>
              <a:off x="0" y="1974898"/>
              <a:ext cx="6201926" cy="3683434"/>
              <a:chOff x="2967930" y="1810640"/>
              <a:chExt cx="6201926" cy="3683434"/>
            </a:xfrm>
          </p:grpSpPr>
          <p:pic>
            <p:nvPicPr>
              <p:cNvPr id="6146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967930" y="1810640"/>
                <a:ext cx="5781667" cy="3683434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24" name="矩形 23"/>
              <p:cNvSpPr/>
              <p:nvPr/>
            </p:nvSpPr>
            <p:spPr>
              <a:xfrm>
                <a:off x="6231334" y="2124032"/>
                <a:ext cx="2938522" cy="795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2">
                    <a:lumMod val="1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全文輸出</a:t>
                </a:r>
                <a:r>
                  <a:rPr lang="en-US" altLang="zh-TW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批次下載</a:t>
                </a:r>
                <a:r>
                  <a:rPr lang="en-US" altLang="zh-TW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</a:t>
                </a: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篇</a:t>
                </a:r>
                <a:r>
                  <a:rPr lang="en-US" altLang="zh-TW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000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勾選出需要輸出論文，點選「輸出」即可下載所選取的論文全文</a:t>
                </a:r>
                <a:r>
                  <a:rPr lang="en-US" altLang="zh-TW" sz="1000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PDF</a:t>
                </a:r>
                <a:r>
                  <a:rPr lang="zh-TW" altLang="en-US" sz="1000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檔。</a:t>
                </a:r>
              </a:p>
            </p:txBody>
          </p:sp>
        </p:grpSp>
      </p:grpSp>
      <p:grpSp>
        <p:nvGrpSpPr>
          <p:cNvPr id="8" name="群組 7"/>
          <p:cNvGrpSpPr/>
          <p:nvPr/>
        </p:nvGrpSpPr>
        <p:grpSpPr>
          <a:xfrm>
            <a:off x="3023603" y="2523456"/>
            <a:ext cx="6223559" cy="3841557"/>
            <a:chOff x="914977" y="858981"/>
            <a:chExt cx="6223559" cy="3841557"/>
          </a:xfrm>
        </p:grpSpPr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71" t="22768" r="21469" b="7312"/>
            <a:stretch/>
          </p:blipFill>
          <p:spPr bwMode="auto">
            <a:xfrm>
              <a:off x="914977" y="942976"/>
              <a:ext cx="5785408" cy="375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" name="群組 4"/>
            <p:cNvGrpSpPr/>
            <p:nvPr/>
          </p:nvGrpSpPr>
          <p:grpSpPr>
            <a:xfrm>
              <a:off x="914978" y="858981"/>
              <a:ext cx="6223558" cy="3841557"/>
              <a:chOff x="2151307" y="2157351"/>
              <a:chExt cx="6223558" cy="3841557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1307" y="2157351"/>
                <a:ext cx="5785407" cy="3841557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23" name="矩形 22"/>
              <p:cNvSpPr/>
              <p:nvPr/>
            </p:nvSpPr>
            <p:spPr>
              <a:xfrm>
                <a:off x="6051613" y="2661423"/>
                <a:ext cx="2323252" cy="795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2">
                    <a:lumMod val="1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書目資料</a:t>
                </a:r>
                <a:endPara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000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提供所選擇論文的基本概要，可選擇下載、電子信箱或將資料列印。</a:t>
                </a:r>
                <a:endParaRPr lang="en-US" altLang="zh-TW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9" name="群組 8"/>
          <p:cNvGrpSpPr/>
          <p:nvPr/>
        </p:nvGrpSpPr>
        <p:grpSpPr>
          <a:xfrm>
            <a:off x="3828097" y="2945390"/>
            <a:ext cx="5719298" cy="3604370"/>
            <a:chOff x="776295" y="2996997"/>
            <a:chExt cx="5719298" cy="3604370"/>
          </a:xfrm>
        </p:grpSpPr>
        <p:pic>
          <p:nvPicPr>
            <p:cNvPr id="34" name="Picture 4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67" t="21883" r="21167" b="5923"/>
            <a:stretch/>
          </p:blipFill>
          <p:spPr bwMode="auto">
            <a:xfrm>
              <a:off x="794769" y="3050087"/>
              <a:ext cx="5354205" cy="3534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群組 2"/>
            <p:cNvGrpSpPr/>
            <p:nvPr/>
          </p:nvGrpSpPr>
          <p:grpSpPr>
            <a:xfrm>
              <a:off x="776295" y="2996997"/>
              <a:ext cx="5719298" cy="3604370"/>
              <a:chOff x="3002763" y="3475137"/>
              <a:chExt cx="5719298" cy="3604370"/>
            </a:xfrm>
          </p:grpSpPr>
          <p:pic>
            <p:nvPicPr>
              <p:cNvPr id="6147" name="Picture 3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002763" y="3475137"/>
                <a:ext cx="5385036" cy="360437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28" name="矩形 27"/>
              <p:cNvSpPr/>
              <p:nvPr/>
            </p:nvSpPr>
            <p:spPr>
              <a:xfrm>
                <a:off x="6398809" y="3927146"/>
                <a:ext cx="2323252" cy="98026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2">
                    <a:lumMod val="1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引用格式</a:t>
                </a:r>
                <a:r>
                  <a:rPr lang="en-US" altLang="zh-TW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(APA6)</a:t>
                </a: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000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可使用列印、信箱、儲存、</a:t>
                </a:r>
                <a:r>
                  <a:rPr lang="en-US" altLang="zh-TW" sz="1000" dirty="0" err="1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RefWorks</a:t>
                </a:r>
                <a:r>
                  <a:rPr lang="zh-TW" altLang="en-US" sz="1000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、</a:t>
                </a:r>
                <a:r>
                  <a:rPr lang="en-US" altLang="zh-TW" sz="1000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EndNote(RIS)</a:t>
                </a:r>
                <a:r>
                  <a:rPr lang="zh-TW" altLang="en-US" sz="1000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多種方式，匯出所選論文引述。</a:t>
                </a:r>
              </a:p>
            </p:txBody>
          </p:sp>
        </p:grpSp>
      </p:grpSp>
      <p:grpSp>
        <p:nvGrpSpPr>
          <p:cNvPr id="4" name="群組 3"/>
          <p:cNvGrpSpPr/>
          <p:nvPr/>
        </p:nvGrpSpPr>
        <p:grpSpPr>
          <a:xfrm>
            <a:off x="4638235" y="4258602"/>
            <a:ext cx="5855060" cy="2106411"/>
            <a:chOff x="2949141" y="2512629"/>
            <a:chExt cx="5855060" cy="2106411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9141" y="2512629"/>
              <a:ext cx="5855060" cy="153618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1" name="矩形 30"/>
            <p:cNvSpPr/>
            <p:nvPr/>
          </p:nvSpPr>
          <p:spPr>
            <a:xfrm>
              <a:off x="6456343" y="3823438"/>
              <a:ext cx="2323252" cy="795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分享</a:t>
              </a:r>
              <a:endPara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en-US" altLang="zh-TW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Facebook</a:t>
              </a:r>
              <a:r>
                <a:rPr lang="zh-TW" altLang="en-US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Line</a:t>
              </a:r>
              <a:r>
                <a:rPr lang="zh-TW" altLang="en-US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、複製連結，可分享搜尋頁面結果給他人。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37001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1315738" y="1075399"/>
            <a:ext cx="9549168" cy="5046049"/>
            <a:chOff x="1552063" y="1075399"/>
            <a:chExt cx="9549168" cy="5046049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52063" y="1075399"/>
              <a:ext cx="9549168" cy="5046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矩形 18"/>
            <p:cNvSpPr/>
            <p:nvPr/>
          </p:nvSpPr>
          <p:spPr>
            <a:xfrm>
              <a:off x="8095458" y="1198718"/>
              <a:ext cx="1695450" cy="231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" name="TextBox 2"/>
          <p:cNvSpPr txBox="1"/>
          <p:nvPr/>
        </p:nvSpPr>
        <p:spPr>
          <a:xfrm>
            <a:off x="4925655" y="29265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資料內容頁面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1315738" y="2151634"/>
            <a:ext cx="7487161" cy="4506861"/>
            <a:chOff x="1848600" y="1930659"/>
            <a:chExt cx="8156214" cy="4679692"/>
          </a:xfrm>
        </p:grpSpPr>
        <p:sp>
          <p:nvSpPr>
            <p:cNvPr id="21" name="矩形 20"/>
            <p:cNvSpPr/>
            <p:nvPr/>
          </p:nvSpPr>
          <p:spPr>
            <a:xfrm>
              <a:off x="1848600" y="2932446"/>
              <a:ext cx="8156214" cy="367790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7847352" y="1930659"/>
              <a:ext cx="1562099" cy="6832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可直接瀏覽</a:t>
              </a:r>
              <a:r>
                <a: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PDF</a:t>
              </a: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全文</a:t>
              </a:r>
              <a:endPara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7685386" y="2059672"/>
            <a:ext cx="3067020" cy="1691877"/>
            <a:chOff x="7921711" y="2059672"/>
            <a:chExt cx="3067020" cy="1691877"/>
          </a:xfrm>
        </p:grpSpPr>
        <p:grpSp>
          <p:nvGrpSpPr>
            <p:cNvPr id="5" name="群組 4"/>
            <p:cNvGrpSpPr/>
            <p:nvPr/>
          </p:nvGrpSpPr>
          <p:grpSpPr>
            <a:xfrm>
              <a:off x="9207557" y="2059672"/>
              <a:ext cx="1781174" cy="1056751"/>
              <a:chOff x="10046817" y="2290709"/>
              <a:chExt cx="1781174" cy="1056751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10046817" y="2741407"/>
                <a:ext cx="1781174" cy="60605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0170642" y="2290709"/>
                <a:ext cx="1562099" cy="36099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2">
                    <a:lumMod val="1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多種輸出格式</a:t>
                </a:r>
                <a:endPara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7921711" y="3490356"/>
              <a:ext cx="705822" cy="26119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1943003" y="2962064"/>
            <a:ext cx="5742383" cy="3514930"/>
            <a:chOff x="5957060" y="4292516"/>
            <a:chExt cx="5742383" cy="3514930"/>
          </a:xfrm>
        </p:grpSpPr>
        <p:pic>
          <p:nvPicPr>
            <p:cNvPr id="26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7" t="13573" r="29082"/>
            <a:stretch/>
          </p:blipFill>
          <p:spPr bwMode="auto">
            <a:xfrm>
              <a:off x="6886035" y="4292516"/>
              <a:ext cx="4747067" cy="35149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" name="群組 5"/>
            <p:cNvGrpSpPr/>
            <p:nvPr/>
          </p:nvGrpSpPr>
          <p:grpSpPr>
            <a:xfrm>
              <a:off x="5957060" y="4292516"/>
              <a:ext cx="5742383" cy="3514930"/>
              <a:chOff x="711412" y="3190834"/>
              <a:chExt cx="5742383" cy="3514930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640387" y="3190834"/>
                <a:ext cx="4813408" cy="351493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24" name="矩形 23"/>
              <p:cNvSpPr/>
              <p:nvPr/>
            </p:nvSpPr>
            <p:spPr>
              <a:xfrm>
                <a:off x="711412" y="3430546"/>
                <a:ext cx="601133" cy="21029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1011978" y="3721666"/>
                <a:ext cx="1562099" cy="6832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2">
                    <a:lumMod val="1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詳細資料提供論文相關資訊</a:t>
                </a:r>
                <a:endPara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15885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1661486" y="1441525"/>
            <a:ext cx="8871596" cy="4815840"/>
            <a:chOff x="1661486" y="1441525"/>
            <a:chExt cx="8871596" cy="4815840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61486" y="1441525"/>
              <a:ext cx="8871596" cy="48158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矩形 28"/>
            <p:cNvSpPr/>
            <p:nvPr/>
          </p:nvSpPr>
          <p:spPr>
            <a:xfrm>
              <a:off x="7752334" y="1559080"/>
              <a:ext cx="1695450" cy="231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" name="TextBox 2"/>
          <p:cNvSpPr txBox="1"/>
          <p:nvPr/>
        </p:nvSpPr>
        <p:spPr>
          <a:xfrm>
            <a:off x="3590354" y="292653"/>
            <a:ext cx="5009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論文瀏覽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學門分類、瀏覽排行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663224" y="2700757"/>
            <a:ext cx="1838589" cy="33777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3590354" y="2737694"/>
            <a:ext cx="607912" cy="2535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4606376" y="2204307"/>
            <a:ext cx="2280199" cy="38779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瀏覽各種學門所有論文</a:t>
            </a:r>
            <a:endParaRPr lang="en-US" altLang="zh-TW" sz="16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60E53E17-EBA4-4781-9D28-6708DBD73481}"/>
              </a:ext>
            </a:extLst>
          </p:cNvPr>
          <p:cNvSpPr/>
          <p:nvPr/>
        </p:nvSpPr>
        <p:spPr>
          <a:xfrm>
            <a:off x="6648450" y="1790700"/>
            <a:ext cx="657225" cy="2612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8F0BD2C5-181C-49F3-8594-EC7253820E51}"/>
              </a:ext>
            </a:extLst>
          </p:cNvPr>
          <p:cNvSpPr/>
          <p:nvPr/>
        </p:nvSpPr>
        <p:spPr>
          <a:xfrm>
            <a:off x="1463039" y="5578226"/>
            <a:ext cx="1687483" cy="68326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提供資料庫前五名熱門瀏覽排行</a:t>
            </a:r>
            <a:endParaRPr lang="en-US" altLang="zh-TW" sz="16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3257550" y="2034475"/>
            <a:ext cx="6424634" cy="3885383"/>
            <a:chOff x="3418287" y="2052819"/>
            <a:chExt cx="6424634" cy="3885383"/>
          </a:xfrm>
        </p:grpSpPr>
        <p:grpSp>
          <p:nvGrpSpPr>
            <p:cNvPr id="6" name="群組 5"/>
            <p:cNvGrpSpPr/>
            <p:nvPr/>
          </p:nvGrpSpPr>
          <p:grpSpPr>
            <a:xfrm>
              <a:off x="5193482" y="2052819"/>
              <a:ext cx="4649439" cy="3885383"/>
              <a:chOff x="5205839" y="1930009"/>
              <a:chExt cx="4649439" cy="3885383"/>
            </a:xfrm>
          </p:grpSpPr>
          <p:grpSp>
            <p:nvGrpSpPr>
              <p:cNvPr id="2" name="群組 1"/>
              <p:cNvGrpSpPr/>
              <p:nvPr/>
            </p:nvGrpSpPr>
            <p:grpSpPr>
              <a:xfrm>
                <a:off x="5205839" y="1930009"/>
                <a:ext cx="4649439" cy="3885383"/>
                <a:chOff x="5113686" y="2025964"/>
                <a:chExt cx="4649439" cy="3885383"/>
              </a:xfrm>
            </p:grpSpPr>
            <p:pic>
              <p:nvPicPr>
                <p:cNvPr id="4098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51488" y="2025964"/>
                  <a:ext cx="4211637" cy="3885383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sp>
              <p:nvSpPr>
                <p:cNvPr id="18" name="矩形 17"/>
                <p:cNvSpPr/>
                <p:nvPr/>
              </p:nvSpPr>
              <p:spPr>
                <a:xfrm>
                  <a:off x="5113686" y="3038822"/>
                  <a:ext cx="224123" cy="230644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pic>
            <p:nvPicPr>
              <p:cNvPr id="30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702260" y="1948353"/>
                <a:ext cx="4118624" cy="3823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8" name="矩形 27"/>
            <p:cNvSpPr/>
            <p:nvPr/>
          </p:nvSpPr>
          <p:spPr>
            <a:xfrm>
              <a:off x="3418287" y="3622287"/>
              <a:ext cx="2323252" cy="795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更多</a:t>
              </a:r>
              <a:endPara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可點選欲查看學門的「更多」符號，有更詳細的學科分類。</a:t>
              </a: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3590354" y="1976321"/>
            <a:ext cx="7682152" cy="4355213"/>
            <a:chOff x="3733672" y="2365494"/>
            <a:chExt cx="7682152" cy="4355213"/>
          </a:xfrm>
        </p:grpSpPr>
        <p:grpSp>
          <p:nvGrpSpPr>
            <p:cNvPr id="5" name="群組 4"/>
            <p:cNvGrpSpPr/>
            <p:nvPr/>
          </p:nvGrpSpPr>
          <p:grpSpPr>
            <a:xfrm>
              <a:off x="3733672" y="2365494"/>
              <a:ext cx="7682152" cy="4355213"/>
              <a:chOff x="3752814" y="2128107"/>
              <a:chExt cx="7682152" cy="4355213"/>
            </a:xfrm>
          </p:grpSpPr>
          <p:grpSp>
            <p:nvGrpSpPr>
              <p:cNvPr id="4" name="群組 3"/>
              <p:cNvGrpSpPr/>
              <p:nvPr/>
            </p:nvGrpSpPr>
            <p:grpSpPr>
              <a:xfrm>
                <a:off x="3752814" y="2128107"/>
                <a:ext cx="6633246" cy="4355213"/>
                <a:chOff x="3752814" y="2128107"/>
                <a:chExt cx="6633246" cy="4355213"/>
              </a:xfrm>
            </p:grpSpPr>
            <p:sp>
              <p:nvSpPr>
                <p:cNvPr id="26" name="矩形 25"/>
                <p:cNvSpPr/>
                <p:nvPr/>
              </p:nvSpPr>
              <p:spPr>
                <a:xfrm>
                  <a:off x="8659918" y="5668857"/>
                  <a:ext cx="1726142" cy="400479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pic>
              <p:nvPicPr>
                <p:cNvPr id="4099" name="Picture 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52814" y="2128107"/>
                  <a:ext cx="4725987" cy="4355213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</p:grp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xmlns="" id="{8F0BD2C5-181C-49F3-8594-EC7253820E51}"/>
                  </a:ext>
                </a:extLst>
              </p:cNvPr>
              <p:cNvSpPr/>
              <p:nvPr/>
            </p:nvSpPr>
            <p:spPr>
              <a:xfrm>
                <a:off x="9747483" y="4908076"/>
                <a:ext cx="1687483" cy="795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2">
                    <a:lumMod val="1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更多</a:t>
                </a:r>
                <a:endPara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000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點選更多及會出現所有學門的詳細學科可供挑選</a:t>
                </a:r>
                <a:endParaRPr lang="en-US" altLang="zh-TW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58385" y="2378175"/>
              <a:ext cx="4670523" cy="4329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57303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4" grpId="1" animBg="1"/>
      <p:bldP spid="24" grpId="2" animBg="1"/>
      <p:bldP spid="27" grpId="0" animBg="1"/>
      <p:bldP spid="27" grpId="1" animBg="1"/>
      <p:bldP spid="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群組 25"/>
          <p:cNvGrpSpPr/>
          <p:nvPr/>
        </p:nvGrpSpPr>
        <p:grpSpPr>
          <a:xfrm>
            <a:off x="1661486" y="1127200"/>
            <a:ext cx="8871596" cy="4815840"/>
            <a:chOff x="1661486" y="1441525"/>
            <a:chExt cx="8871596" cy="4815840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61486" y="1441525"/>
              <a:ext cx="8871596" cy="48158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矩形 32"/>
            <p:cNvSpPr/>
            <p:nvPr/>
          </p:nvSpPr>
          <p:spPr>
            <a:xfrm>
              <a:off x="7752334" y="1559080"/>
              <a:ext cx="1695450" cy="231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"/>
          <p:cNvSpPr txBox="1"/>
          <p:nvPr/>
        </p:nvSpPr>
        <p:spPr>
          <a:xfrm>
            <a:off x="3231281" y="292653"/>
            <a:ext cx="5727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</a:t>
            </a:r>
            <a:r>
              <a:rPr lang="zh-TW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學門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搜尋結果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農業學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之論文為例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3622743" y="2436334"/>
            <a:ext cx="4892099" cy="695612"/>
            <a:chOff x="3937068" y="2426809"/>
            <a:chExt cx="4892099" cy="695612"/>
          </a:xfrm>
        </p:grpSpPr>
        <p:sp>
          <p:nvSpPr>
            <p:cNvPr id="43" name="矩形 42"/>
            <p:cNvSpPr/>
            <p:nvPr/>
          </p:nvSpPr>
          <p:spPr>
            <a:xfrm>
              <a:off x="3937068" y="2705994"/>
              <a:ext cx="1654105" cy="41642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Rectangle 5"/>
            <p:cNvSpPr>
              <a:spLocks noChangeArrowheads="1"/>
            </p:cNvSpPr>
            <p:nvPr/>
          </p:nvSpPr>
          <p:spPr bwMode="auto">
            <a:xfrm>
              <a:off x="5700046" y="2426809"/>
              <a:ext cx="3129121" cy="6832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點選學門「農業」，可查看所有「農業學」相關論文</a:t>
              </a:r>
              <a:endPara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9112" y="1496983"/>
            <a:ext cx="8848641" cy="521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1447800" y="3360780"/>
            <a:ext cx="6607152" cy="1882699"/>
            <a:chOff x="2305050" y="3360780"/>
            <a:chExt cx="6607152" cy="1882699"/>
          </a:xfrm>
        </p:grpSpPr>
        <p:grpSp>
          <p:nvGrpSpPr>
            <p:cNvPr id="38" name="群組 37"/>
            <p:cNvGrpSpPr/>
            <p:nvPr/>
          </p:nvGrpSpPr>
          <p:grpSpPr>
            <a:xfrm>
              <a:off x="2305050" y="3446271"/>
              <a:ext cx="6607152" cy="1138760"/>
              <a:chOff x="2305050" y="3446271"/>
              <a:chExt cx="6607152" cy="1138760"/>
            </a:xfrm>
          </p:grpSpPr>
          <p:sp>
            <p:nvSpPr>
              <p:cNvPr id="36" name="Rectangle 5"/>
              <p:cNvSpPr>
                <a:spLocks noChangeArrowheads="1"/>
              </p:cNvSpPr>
              <p:nvPr/>
            </p:nvSpPr>
            <p:spPr bwMode="auto">
              <a:xfrm>
                <a:off x="5617013" y="3446271"/>
                <a:ext cx="3295189" cy="10187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2">
                    <a:lumMod val="1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縮小檢索範圍</a:t>
                </a:r>
                <a:endPara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000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點選學門，可查詢跨學門論文，如點選「環境科學」，即可篩選出「農業」相關及「環境科學」相關之論文。</a:t>
                </a:r>
                <a:endParaRPr lang="en-US" altLang="zh-TW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000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點選學科，則可篩選出「農業」相關，更詳細的學科。</a:t>
                </a:r>
                <a:endParaRPr lang="en-US" altLang="zh-TW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2305050" y="3747828"/>
                <a:ext cx="1312599" cy="26128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2305050" y="4073078"/>
                <a:ext cx="1312598" cy="26128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34" name="直線單箭頭接點 33"/>
              <p:cNvCxnSpPr>
                <a:stCxn id="39" idx="3"/>
              </p:cNvCxnSpPr>
              <p:nvPr/>
            </p:nvCxnSpPr>
            <p:spPr>
              <a:xfrm flipV="1">
                <a:off x="3617649" y="3773531"/>
                <a:ext cx="414796" cy="104942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單箭頭接點 36"/>
              <p:cNvCxnSpPr>
                <a:stCxn id="40" idx="3"/>
              </p:cNvCxnSpPr>
              <p:nvPr/>
            </p:nvCxnSpPr>
            <p:spPr>
              <a:xfrm>
                <a:off x="3617648" y="4203723"/>
                <a:ext cx="429987" cy="38130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47635" y="4371071"/>
              <a:ext cx="1437728" cy="872408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57901" y="3360780"/>
              <a:ext cx="1238883" cy="796425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群組 11"/>
          <p:cNvGrpSpPr/>
          <p:nvPr/>
        </p:nvGrpSpPr>
        <p:grpSpPr>
          <a:xfrm>
            <a:off x="3099188" y="1601765"/>
            <a:ext cx="5727918" cy="1337492"/>
            <a:chOff x="3621507" y="1964686"/>
            <a:chExt cx="5727918" cy="1337492"/>
          </a:xfrm>
        </p:grpSpPr>
        <p:grpSp>
          <p:nvGrpSpPr>
            <p:cNvPr id="30" name="Group 29"/>
            <p:cNvGrpSpPr>
              <a:grpSpLocks/>
            </p:cNvGrpSpPr>
            <p:nvPr/>
          </p:nvGrpSpPr>
          <p:grpSpPr bwMode="auto">
            <a:xfrm>
              <a:off x="5807710" y="1964686"/>
              <a:ext cx="3541715" cy="1019179"/>
              <a:chOff x="-220" y="1150"/>
              <a:chExt cx="2231" cy="642"/>
            </a:xfrm>
          </p:grpSpPr>
          <p:sp>
            <p:nvSpPr>
              <p:cNvPr id="31" name="Rectangle 5"/>
              <p:cNvSpPr>
                <a:spLocks noChangeArrowheads="1"/>
              </p:cNvSpPr>
              <p:nvPr/>
            </p:nvSpPr>
            <p:spPr bwMode="auto">
              <a:xfrm>
                <a:off x="340" y="1150"/>
                <a:ext cx="1671" cy="4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2">
                    <a:lumMod val="1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搜尋結果，「農業學」相關論文為</a:t>
                </a:r>
                <a:r>
                  <a:rPr lang="en-US" altLang="zh-TW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6,265</a:t>
                </a: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篇</a:t>
                </a:r>
                <a:endPara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32" name="AutoShape 19"/>
              <p:cNvCxnSpPr>
                <a:cxnSpLocks noChangeShapeType="1"/>
              </p:cNvCxnSpPr>
              <p:nvPr/>
            </p:nvCxnSpPr>
            <p:spPr bwMode="auto">
              <a:xfrm rot="10800000" flipV="1">
                <a:off x="-220" y="1464"/>
                <a:ext cx="566" cy="328"/>
              </a:xfrm>
              <a:prstGeom prst="bentConnector3">
                <a:avLst>
                  <a:gd name="adj1" fmla="val 48304"/>
                </a:avLst>
              </a:prstGeom>
              <a:noFill/>
              <a:ln w="28575">
                <a:solidFill>
                  <a:srgbClr val="CC092F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9" name="矩形 8"/>
            <p:cNvSpPr/>
            <p:nvPr/>
          </p:nvSpPr>
          <p:spPr>
            <a:xfrm>
              <a:off x="3621507" y="2960546"/>
              <a:ext cx="2185949" cy="3416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29172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970165" y="1417320"/>
            <a:ext cx="10234182" cy="5110480"/>
            <a:chOff x="970165" y="1417320"/>
            <a:chExt cx="10234182" cy="511048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0165" y="1417320"/>
              <a:ext cx="10234182" cy="51104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矩形 21"/>
            <p:cNvSpPr/>
            <p:nvPr/>
          </p:nvSpPr>
          <p:spPr>
            <a:xfrm>
              <a:off x="7715793" y="1491615"/>
              <a:ext cx="1695450" cy="231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" name="TextBox 2"/>
          <p:cNvSpPr txBox="1"/>
          <p:nvPr/>
        </p:nvSpPr>
        <p:spPr>
          <a:xfrm>
            <a:off x="4488036" y="292653"/>
            <a:ext cx="3214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論文瀏覽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畢業學校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2125950" y="2298950"/>
            <a:ext cx="2556424" cy="877163"/>
            <a:chOff x="2434676" y="2294661"/>
            <a:chExt cx="2556424" cy="877163"/>
          </a:xfrm>
        </p:grpSpPr>
        <p:sp>
          <p:nvSpPr>
            <p:cNvPr id="14" name="矩形 13"/>
            <p:cNvSpPr/>
            <p:nvPr/>
          </p:nvSpPr>
          <p:spPr>
            <a:xfrm>
              <a:off x="4203700" y="2850326"/>
              <a:ext cx="787400" cy="32149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2434676" y="2294661"/>
              <a:ext cx="2323252" cy="3877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瀏覽所有論文發表學校</a:t>
              </a:r>
              <a:endPara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3432720" y="1699123"/>
            <a:ext cx="7111455" cy="4287893"/>
            <a:chOff x="3264085" y="1483995"/>
            <a:chExt cx="7111455" cy="4287893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88" t="21644" r="27052" b="4761"/>
            <a:stretch/>
          </p:blipFill>
          <p:spPr bwMode="auto">
            <a:xfrm>
              <a:off x="3264085" y="1575693"/>
              <a:ext cx="5021262" cy="4196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群組 2"/>
            <p:cNvGrpSpPr/>
            <p:nvPr/>
          </p:nvGrpSpPr>
          <p:grpSpPr>
            <a:xfrm>
              <a:off x="3301155" y="1483995"/>
              <a:ext cx="7074385" cy="4287893"/>
              <a:chOff x="4631720" y="1853279"/>
              <a:chExt cx="7074385" cy="4287893"/>
            </a:xfrm>
          </p:grpSpPr>
          <p:pic>
            <p:nvPicPr>
              <p:cNvPr id="7171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631720" y="1853279"/>
                <a:ext cx="4947120" cy="4287893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矩形 18"/>
              <p:cNvSpPr/>
              <p:nvPr/>
            </p:nvSpPr>
            <p:spPr>
              <a:xfrm>
                <a:off x="9773074" y="4780805"/>
                <a:ext cx="1933031" cy="42058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8951108" y="3997226"/>
                <a:ext cx="1956349" cy="6832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2">
                    <a:lumMod val="1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可搜尋及勾選特定的學校</a:t>
                </a:r>
                <a:endPara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10218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 rot="2700000">
            <a:off x="756186" y="1959808"/>
            <a:ext cx="2713630" cy="2850166"/>
            <a:chOff x="0" y="986971"/>
            <a:chExt cx="4615543" cy="4847774"/>
          </a:xfrm>
        </p:grpSpPr>
        <p:sp>
          <p:nvSpPr>
            <p:cNvPr id="30" name="矩形 29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266C5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266C5F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 rot="2700000">
            <a:off x="1680822" y="1299176"/>
            <a:ext cx="3799246" cy="3990406"/>
            <a:chOff x="0" y="986971"/>
            <a:chExt cx="4615543" cy="4847774"/>
          </a:xfrm>
        </p:grpSpPr>
        <p:sp>
          <p:nvSpPr>
            <p:cNvPr id="34" name="矩形 33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266C5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77A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00000">
            <a:off x="4445388" y="1323797"/>
            <a:ext cx="1409610" cy="1480534"/>
            <a:chOff x="0" y="986971"/>
            <a:chExt cx="4615543" cy="4847774"/>
          </a:xfrm>
        </p:grpSpPr>
        <p:sp>
          <p:nvSpPr>
            <p:cNvPr id="37" name="矩形 36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266C5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266C5F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 rot="2700000">
            <a:off x="4526822" y="5309795"/>
            <a:ext cx="712090" cy="747916"/>
            <a:chOff x="0" y="986971"/>
            <a:chExt cx="4615543" cy="4847774"/>
          </a:xfrm>
        </p:grpSpPr>
        <p:sp>
          <p:nvSpPr>
            <p:cNvPr id="40" name="矩形 39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266C5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266C5F">
                <a:alpha val="78000"/>
              </a:srgbClr>
            </a:solidFill>
            <a:ln>
              <a:solidFill>
                <a:srgbClr val="266C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2842710" y="2142916"/>
            <a:ext cx="830997" cy="218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5400" b="1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目錄</a:t>
            </a:r>
            <a:endParaRPr lang="en-US" altLang="zh-CN" sz="5400" b="1" dirty="0">
              <a:solidFill>
                <a:schemeClr val="bg1"/>
              </a:solidFill>
              <a:latin typeface="华文中宋" pitchFamily="2" charset="-122"/>
              <a:ea typeface="华文中宋" pitchFamily="2" charset="-122"/>
              <a:cs typeface="宋体" pitchFamily="2" charset="-122"/>
            </a:endParaRPr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3793826" y="2450259"/>
            <a:ext cx="184666" cy="174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1"/>
                </a:solidFill>
                <a:latin typeface="+mn-ea"/>
                <a:cs typeface="宋体" pitchFamily="2" charset="-122"/>
              </a:rPr>
              <a:t>CONTENTS</a:t>
            </a:r>
          </a:p>
        </p:txBody>
      </p:sp>
      <p:sp>
        <p:nvSpPr>
          <p:cNvPr id="50" name="Line 21"/>
          <p:cNvSpPr>
            <a:spLocks noChangeShapeType="1"/>
          </p:cNvSpPr>
          <p:nvPr/>
        </p:nvSpPr>
        <p:spPr bwMode="auto">
          <a:xfrm>
            <a:off x="3673706" y="2406718"/>
            <a:ext cx="0" cy="1748177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6861924" y="2645946"/>
            <a:ext cx="4961481" cy="1567696"/>
            <a:chOff x="6429563" y="2186763"/>
            <a:chExt cx="3975019" cy="1256001"/>
          </a:xfrm>
        </p:grpSpPr>
        <p:sp>
          <p:nvSpPr>
            <p:cNvPr id="55" name="Rectangle 39"/>
            <p:cNvSpPr>
              <a:spLocks noChangeArrowheads="1"/>
            </p:cNvSpPr>
            <p:nvPr/>
          </p:nvSpPr>
          <p:spPr bwMode="auto">
            <a:xfrm>
              <a:off x="6918195" y="2186763"/>
              <a:ext cx="3486387" cy="246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TW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關於</a:t>
              </a:r>
              <a:r>
                <a:rPr lang="en-US" altLang="zh-TW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DDC</a:t>
              </a:r>
              <a:r>
                <a:rPr lang="zh-TW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國際博碩士論文全文資料庫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Rectangle 39"/>
            <p:cNvSpPr>
              <a:spLocks noChangeArrowheads="1"/>
            </p:cNvSpPr>
            <p:nvPr/>
          </p:nvSpPr>
          <p:spPr bwMode="auto">
            <a:xfrm>
              <a:off x="6956295" y="2484896"/>
              <a:ext cx="3024336" cy="129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en-US" altLang="zh-TW" sz="105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About </a:t>
              </a:r>
              <a:r>
                <a:rPr lang="zh-TW" altLang="en-US" sz="105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、關於</a:t>
              </a:r>
              <a:r>
                <a:rPr lang="en-US" altLang="zh-TW" sz="105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PQDT</a:t>
              </a:r>
              <a:r>
                <a:rPr lang="zh-TW" altLang="en-US" sz="105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、資料庫特色</a:t>
              </a:r>
              <a:endParaRPr lang="en-US" altLang="zh-CN" sz="10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6429563" y="2237293"/>
              <a:ext cx="257184" cy="257184"/>
              <a:chOff x="4923349" y="1378653"/>
              <a:chExt cx="305414" cy="305414"/>
            </a:xfrm>
            <a:solidFill>
              <a:srgbClr val="E94E60"/>
            </a:solidFill>
          </p:grpSpPr>
          <p:sp>
            <p:nvSpPr>
              <p:cNvPr id="73" name="椭圆 72"/>
              <p:cNvSpPr/>
              <p:nvPr/>
            </p:nvSpPr>
            <p:spPr>
              <a:xfrm>
                <a:off x="4923349" y="1378653"/>
                <a:ext cx="305414" cy="305414"/>
              </a:xfrm>
              <a:prstGeom prst="ellipse">
                <a:avLst/>
              </a:prstGeom>
              <a:noFill/>
              <a:ln w="6350">
                <a:solidFill>
                  <a:srgbClr val="266C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94E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5008132" y="1463436"/>
                <a:ext cx="135848" cy="135848"/>
              </a:xfrm>
              <a:prstGeom prst="ellipse">
                <a:avLst/>
              </a:prstGeom>
              <a:solidFill>
                <a:srgbClr val="266C5F"/>
              </a:solidFill>
              <a:ln w="6350">
                <a:solidFill>
                  <a:srgbClr val="266C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E94E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8" name="Rectangle 39"/>
            <p:cNvSpPr>
              <a:spLocks noChangeArrowheads="1"/>
            </p:cNvSpPr>
            <p:nvPr/>
          </p:nvSpPr>
          <p:spPr bwMode="auto">
            <a:xfrm>
              <a:off x="6918195" y="3015178"/>
              <a:ext cx="3024336" cy="246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TW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平台介紹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Rectangle 39"/>
            <p:cNvSpPr>
              <a:spLocks noChangeArrowheads="1"/>
            </p:cNvSpPr>
            <p:nvPr/>
          </p:nvSpPr>
          <p:spPr bwMode="auto">
            <a:xfrm>
              <a:off x="6956295" y="3313308"/>
              <a:ext cx="3024336" cy="129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TW" altLang="en-US" sz="105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新功能、新舊平台比較</a:t>
              </a:r>
              <a:endParaRPr lang="en-US" altLang="zh-CN" sz="10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6429563" y="3065708"/>
              <a:ext cx="257184" cy="257184"/>
              <a:chOff x="4923349" y="1378653"/>
              <a:chExt cx="305414" cy="305414"/>
            </a:xfrm>
            <a:solidFill>
              <a:srgbClr val="E94E60"/>
            </a:solidFill>
          </p:grpSpPr>
          <p:sp>
            <p:nvSpPr>
              <p:cNvPr id="71" name="椭圆 70"/>
              <p:cNvSpPr/>
              <p:nvPr/>
            </p:nvSpPr>
            <p:spPr>
              <a:xfrm>
                <a:off x="4923349" y="1378653"/>
                <a:ext cx="305414" cy="305414"/>
              </a:xfrm>
              <a:prstGeom prst="ellipse">
                <a:avLst/>
              </a:prstGeom>
              <a:noFill/>
              <a:ln w="6350">
                <a:solidFill>
                  <a:srgbClr val="266C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94E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5008132" y="1463434"/>
                <a:ext cx="135848" cy="135848"/>
              </a:xfrm>
              <a:prstGeom prst="ellipse">
                <a:avLst/>
              </a:prstGeom>
              <a:solidFill>
                <a:srgbClr val="266C5F"/>
              </a:solidFill>
              <a:ln w="6350">
                <a:solidFill>
                  <a:srgbClr val="266C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94E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16319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4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092773" y="1417320"/>
            <a:ext cx="9988966" cy="5110480"/>
            <a:chOff x="1092773" y="1417320"/>
            <a:chExt cx="9988966" cy="511048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92773" y="1417320"/>
              <a:ext cx="9988966" cy="51104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矩形 21"/>
            <p:cNvSpPr/>
            <p:nvPr/>
          </p:nvSpPr>
          <p:spPr>
            <a:xfrm>
              <a:off x="7715793" y="1491615"/>
              <a:ext cx="1695450" cy="231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" name="TextBox 2"/>
          <p:cNvSpPr txBox="1"/>
          <p:nvPr/>
        </p:nvSpPr>
        <p:spPr>
          <a:xfrm>
            <a:off x="4488036" y="292653"/>
            <a:ext cx="3573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論文瀏覽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推薦查詢詞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2627779" y="2394200"/>
            <a:ext cx="3061535" cy="781913"/>
            <a:chOff x="1929565" y="2389911"/>
            <a:chExt cx="3061535" cy="781913"/>
          </a:xfrm>
        </p:grpSpPr>
        <p:sp>
          <p:nvSpPr>
            <p:cNvPr id="14" name="矩形 13"/>
            <p:cNvSpPr/>
            <p:nvPr/>
          </p:nvSpPr>
          <p:spPr>
            <a:xfrm>
              <a:off x="4203700" y="2850326"/>
              <a:ext cx="787400" cy="32149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929565" y="2389911"/>
              <a:ext cx="2667835" cy="3877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瀏覽推薦的查詢詞相關論文</a:t>
              </a:r>
              <a:endPara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84642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2467" y="1436897"/>
            <a:ext cx="9745477" cy="4906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2"/>
          <p:cNvSpPr txBox="1"/>
          <p:nvPr/>
        </p:nvSpPr>
        <p:spPr>
          <a:xfrm>
            <a:off x="4566583" y="292653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美加博碩論文索引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399118" y="1763790"/>
            <a:ext cx="9846310" cy="4572574"/>
            <a:chOff x="523365" y="1804397"/>
            <a:chExt cx="9846310" cy="4572574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20" r="1166"/>
            <a:stretch/>
          </p:blipFill>
          <p:spPr bwMode="auto">
            <a:xfrm>
              <a:off x="525578" y="2427620"/>
              <a:ext cx="7444640" cy="3949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群組 2"/>
            <p:cNvGrpSpPr/>
            <p:nvPr/>
          </p:nvGrpSpPr>
          <p:grpSpPr>
            <a:xfrm>
              <a:off x="523365" y="1804397"/>
              <a:ext cx="9846310" cy="4483734"/>
              <a:chOff x="523365" y="2109197"/>
              <a:chExt cx="9846310" cy="4483734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7627647" y="2109197"/>
                <a:ext cx="1027206" cy="30319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365" y="2646695"/>
                <a:ext cx="7446851" cy="394623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35" name="Rectangle 24"/>
              <p:cNvSpPr>
                <a:spLocks noChangeArrowheads="1"/>
              </p:cNvSpPr>
              <p:nvPr/>
            </p:nvSpPr>
            <p:spPr bwMode="auto">
              <a:xfrm>
                <a:off x="7431559" y="4074753"/>
                <a:ext cx="2938116" cy="8863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bg2">
                    <a:lumMod val="10000"/>
                  </a:schemeClr>
                </a:solidFill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可直接連結進入論文收錄</a:t>
                </a:r>
                <a:r>
                  <a:rPr lang="en-US" altLang="zh-TW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ProQuest</a:t>
                </a: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美加博碩士論文索引資料庫</a:t>
                </a:r>
                <a:r>
                  <a:rPr lang="zh-TW" altLang="en-US" sz="1000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endParaRPr lang="en-US" altLang="zh-CN" sz="8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39990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6" r="1166"/>
          <a:stretch/>
        </p:blipFill>
        <p:spPr bwMode="auto">
          <a:xfrm>
            <a:off x="1079817" y="1287082"/>
            <a:ext cx="10510077" cy="4974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2"/>
          <p:cNvSpPr txBox="1"/>
          <p:nvPr/>
        </p:nvSpPr>
        <p:spPr>
          <a:xfrm>
            <a:off x="4566583" y="292653"/>
            <a:ext cx="3536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美加博碩論文索引 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4131494" y="3502263"/>
            <a:ext cx="4567504" cy="886397"/>
            <a:chOff x="5713121" y="3867635"/>
            <a:chExt cx="4567504" cy="886397"/>
          </a:xfrm>
        </p:grpSpPr>
        <p:sp>
          <p:nvSpPr>
            <p:cNvPr id="10" name="矩形 9"/>
            <p:cNvSpPr/>
            <p:nvPr/>
          </p:nvSpPr>
          <p:spPr>
            <a:xfrm>
              <a:off x="5713121" y="4107860"/>
              <a:ext cx="513603" cy="30319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Rectangle 24"/>
            <p:cNvSpPr>
              <a:spLocks noChangeArrowheads="1"/>
            </p:cNvSpPr>
            <p:nvPr/>
          </p:nvSpPr>
          <p:spPr bwMode="auto">
            <a:xfrm>
              <a:off x="6782717" y="3867635"/>
              <a:ext cx="3497908" cy="8863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2">
                  <a:lumMod val="10000"/>
                </a:schemeClr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使用</a:t>
              </a:r>
              <a:r>
                <a: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ProQuest</a:t>
              </a: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資料庫索引論文，可查看聯盟是否有典藏此論文，如無典藏可點選</a:t>
              </a:r>
              <a:r>
                <a: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DDC Link</a:t>
              </a: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前往推薦</a:t>
              </a:r>
              <a:endParaRPr lang="en-US" altLang="zh-CN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3836318" y="1871669"/>
            <a:ext cx="6970401" cy="4390197"/>
            <a:chOff x="3030629" y="2193561"/>
            <a:chExt cx="6970401" cy="4390197"/>
          </a:xfrm>
        </p:grpSpPr>
        <p:grpSp>
          <p:nvGrpSpPr>
            <p:cNvPr id="5" name="群組 4"/>
            <p:cNvGrpSpPr/>
            <p:nvPr/>
          </p:nvGrpSpPr>
          <p:grpSpPr>
            <a:xfrm>
              <a:off x="3030629" y="2193561"/>
              <a:ext cx="6970401" cy="4390197"/>
              <a:chOff x="966565" y="1317569"/>
              <a:chExt cx="6970402" cy="4390197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966565" y="1317569"/>
                <a:ext cx="6970402" cy="4390197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3" name="Rectangle 24"/>
              <p:cNvSpPr>
                <a:spLocks noChangeArrowheads="1"/>
              </p:cNvSpPr>
              <p:nvPr/>
            </p:nvSpPr>
            <p:spPr bwMode="auto">
              <a:xfrm>
                <a:off x="5809906" y="3284068"/>
                <a:ext cx="2012008" cy="8863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bg2">
                    <a:lumMod val="10000"/>
                  </a:schemeClr>
                </a:solidFill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進入畫面後，就能推薦圖書館收錄本論文全文囉</a:t>
                </a:r>
                <a:r>
                  <a:rPr lang="en-US" altLang="zh-TW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~</a:t>
                </a:r>
                <a:endPara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7429500" y="2301240"/>
              <a:ext cx="1434095" cy="194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68005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85" y="1198788"/>
            <a:ext cx="8309292" cy="4697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2"/>
          <p:cNvSpPr txBox="1"/>
          <p:nvPr/>
        </p:nvSpPr>
        <p:spPr>
          <a:xfrm>
            <a:off x="4566583" y="292653"/>
            <a:ext cx="3512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美加博碩論文索引 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2532697" y="3209809"/>
            <a:ext cx="3020378" cy="118186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也可點選論文進入論文頁面，點選「摘要</a:t>
            </a: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詳細資料」並利用「國際博碩士論文全文資料庫」連結進入</a:t>
            </a: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DDC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查看是否收錄全文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453672" y="3909765"/>
            <a:ext cx="580176" cy="420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752472" y="3283200"/>
            <a:ext cx="680328" cy="2944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1323" y="2810101"/>
            <a:ext cx="4747914" cy="261991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4035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 rot="2700000">
            <a:off x="681829" y="1864125"/>
            <a:ext cx="2862343" cy="3006362"/>
            <a:chOff x="0" y="986971"/>
            <a:chExt cx="4615543" cy="4847774"/>
          </a:xfrm>
        </p:grpSpPr>
        <p:sp>
          <p:nvSpPr>
            <p:cNvPr id="60" name="矩形 59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266C5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266C5F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 rot="2700000">
            <a:off x="2332200" y="1403028"/>
            <a:ext cx="3616790" cy="4209090"/>
          </a:xfrm>
          <a:prstGeom prst="rect">
            <a:avLst/>
          </a:prstGeom>
          <a:noFill/>
          <a:ln>
            <a:solidFill>
              <a:srgbClr val="266C5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 rot="2700000">
            <a:off x="5182811" y="1190047"/>
            <a:ext cx="1486859" cy="1561670"/>
            <a:chOff x="0" y="986971"/>
            <a:chExt cx="4615543" cy="4847774"/>
          </a:xfrm>
        </p:grpSpPr>
        <p:sp>
          <p:nvSpPr>
            <p:cNvPr id="24" name="矩形 23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266C5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266C5F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2700000">
            <a:off x="4879379" y="5449963"/>
            <a:ext cx="751113" cy="788905"/>
            <a:chOff x="0" y="986971"/>
            <a:chExt cx="4615543" cy="4847774"/>
          </a:xfrm>
        </p:grpSpPr>
        <p:sp>
          <p:nvSpPr>
            <p:cNvPr id="28" name="矩形 27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266C5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266C5F">
                <a:alpha val="78000"/>
              </a:srgbClr>
            </a:solidFill>
            <a:ln>
              <a:solidFill>
                <a:srgbClr val="266C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PA_Line 21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7318606" y="3193138"/>
            <a:ext cx="4733192" cy="14736"/>
          </a:xfrm>
          <a:prstGeom prst="line">
            <a:avLst/>
          </a:prstGeom>
          <a:noFill/>
          <a:ln w="6350">
            <a:solidFill>
              <a:srgbClr val="266C5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  <a:solidFill>
                <a:srgbClr val="E94E60"/>
              </a:solidFill>
              <a:latin typeface="Arial" pitchFamily="34" charset="0"/>
            </a:endParaRP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0307" y="6285013"/>
            <a:ext cx="2042836" cy="449799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6421988" y="2252919"/>
            <a:ext cx="10516296" cy="3171935"/>
            <a:chOff x="6421988" y="1490919"/>
            <a:chExt cx="10516296" cy="3171935"/>
          </a:xfrm>
        </p:grpSpPr>
        <p:sp>
          <p:nvSpPr>
            <p:cNvPr id="33" name="18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9004280" y="1490919"/>
              <a:ext cx="2219094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宋体" pitchFamily="2" charset="-122"/>
                </a:rPr>
                <a:t>謝謝</a:t>
              </a:r>
              <a:endPara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 pitchFamily="2" charset="-122"/>
              </a:endParaRPr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8139080" y="2139770"/>
              <a:ext cx="879920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D5493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宋体" pitchFamily="2" charset="-122"/>
                </a:defRPr>
              </a:lvl1pPr>
            </a:lstStyle>
            <a:p>
              <a:r>
                <a:rPr lang="en-US" altLang="zh-TW" sz="1800" dirty="0">
                  <a:solidFill>
                    <a:srgbClr val="266C5F"/>
                  </a:solidFill>
                </a:rPr>
                <a:t>Thanks for your attention.</a:t>
              </a:r>
              <a:endParaRPr lang="zh-TW" altLang="en-US" sz="1800" dirty="0">
                <a:solidFill>
                  <a:srgbClr val="266C5F"/>
                </a:solidFill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6421988" y="2693084"/>
              <a:ext cx="6214512" cy="1969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D5493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宋体" pitchFamily="2" charset="-122"/>
                </a:defRPr>
              </a:lvl1pPr>
            </a:lstStyle>
            <a:p>
              <a:pPr algn="ctr"/>
              <a:r>
                <a:rPr lang="en-US" altLang="zh-TW" sz="1600" dirty="0">
                  <a:solidFill>
                    <a:schemeClr val="tx1"/>
                  </a:solidFill>
                </a:rPr>
                <a:t>【</a:t>
              </a:r>
              <a:r>
                <a:rPr lang="zh-TW" altLang="en-US" sz="1600" dirty="0">
                  <a:solidFill>
                    <a:schemeClr val="tx1"/>
                  </a:solidFill>
                </a:rPr>
                <a:t>台北總公司</a:t>
              </a:r>
              <a:r>
                <a:rPr lang="en-US" altLang="zh-TW" sz="1600" dirty="0">
                  <a:solidFill>
                    <a:schemeClr val="tx1"/>
                  </a:solidFill>
                </a:rPr>
                <a:t>】110 </a:t>
              </a:r>
              <a:r>
                <a:rPr lang="zh-TW" altLang="en-US" sz="1600" dirty="0">
                  <a:solidFill>
                    <a:schemeClr val="tx1"/>
                  </a:solidFill>
                </a:rPr>
                <a:t>台北市和平東路三段</a:t>
              </a:r>
              <a:r>
                <a:rPr lang="en-US" altLang="zh-TW" sz="1600" dirty="0">
                  <a:solidFill>
                    <a:schemeClr val="tx1"/>
                  </a:solidFill>
                </a:rPr>
                <a:t>315</a:t>
              </a:r>
              <a:r>
                <a:rPr lang="zh-TW" altLang="en-US" sz="1600" dirty="0">
                  <a:solidFill>
                    <a:schemeClr val="tx1"/>
                  </a:solidFill>
                </a:rPr>
                <a:t>號</a:t>
              </a:r>
              <a:r>
                <a:rPr lang="en-US" altLang="zh-TW" sz="1600" dirty="0">
                  <a:solidFill>
                    <a:schemeClr val="tx1"/>
                  </a:solidFill>
                </a:rPr>
                <a:t>7</a:t>
              </a:r>
              <a:r>
                <a:rPr lang="zh-TW" altLang="en-US" sz="1600" dirty="0">
                  <a:solidFill>
                    <a:schemeClr val="tx1"/>
                  </a:solidFill>
                </a:rPr>
                <a:t>樓      </a:t>
              </a:r>
              <a:endParaRPr lang="en-US" altLang="zh-TW" sz="1600" dirty="0">
                <a:solidFill>
                  <a:schemeClr val="tx1"/>
                </a:solidFill>
              </a:endParaRPr>
            </a:p>
            <a:p>
              <a:pPr algn="ctr"/>
              <a:r>
                <a:rPr lang="zh-TW" altLang="en-US" sz="1600" dirty="0">
                  <a:solidFill>
                    <a:schemeClr val="tx1"/>
                  </a:solidFill>
                </a:rPr>
                <a:t>電話：</a:t>
              </a:r>
              <a:r>
                <a:rPr lang="en-US" altLang="zh-TW" sz="1600" dirty="0">
                  <a:solidFill>
                    <a:schemeClr val="tx1"/>
                  </a:solidFill>
                </a:rPr>
                <a:t>(02)2736-1058   </a:t>
              </a:r>
              <a:r>
                <a:rPr lang="zh-TW" altLang="en-US" sz="1600" dirty="0">
                  <a:solidFill>
                    <a:schemeClr val="tx1"/>
                  </a:solidFill>
                </a:rPr>
                <a:t>傳真：</a:t>
              </a:r>
              <a:r>
                <a:rPr lang="en-US" altLang="zh-TW" sz="1600" dirty="0">
                  <a:solidFill>
                    <a:schemeClr val="tx1"/>
                  </a:solidFill>
                </a:rPr>
                <a:t>(02)2736-3001</a:t>
              </a:r>
            </a:p>
            <a:p>
              <a:pPr algn="ctr"/>
              <a:endParaRPr lang="en-US" altLang="zh-TW" sz="1600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zh-TW" sz="1600" dirty="0">
                  <a:solidFill>
                    <a:schemeClr val="tx1"/>
                  </a:solidFill>
                </a:rPr>
                <a:t>【</a:t>
              </a:r>
              <a:r>
                <a:rPr lang="zh-TW" altLang="en-US" sz="1600" dirty="0">
                  <a:solidFill>
                    <a:schemeClr val="tx1"/>
                  </a:solidFill>
                </a:rPr>
                <a:t>南部辦事處</a:t>
              </a:r>
              <a:r>
                <a:rPr lang="en-US" altLang="zh-TW" sz="1600" dirty="0">
                  <a:solidFill>
                    <a:schemeClr val="tx1"/>
                  </a:solidFill>
                </a:rPr>
                <a:t>】710 </a:t>
              </a:r>
              <a:r>
                <a:rPr lang="zh-TW" altLang="en-US" sz="1600" dirty="0">
                  <a:solidFill>
                    <a:schemeClr val="tx1"/>
                  </a:solidFill>
                </a:rPr>
                <a:t>台南市永康區中華路</a:t>
              </a:r>
              <a:r>
                <a:rPr lang="en-US" altLang="zh-TW" sz="1600" dirty="0">
                  <a:solidFill>
                    <a:schemeClr val="tx1"/>
                  </a:solidFill>
                </a:rPr>
                <a:t>425</a:t>
              </a:r>
              <a:r>
                <a:rPr lang="zh-TW" altLang="en-US" sz="1600" dirty="0">
                  <a:solidFill>
                    <a:schemeClr val="tx1"/>
                  </a:solidFill>
                </a:rPr>
                <a:t>號</a:t>
              </a:r>
              <a:r>
                <a:rPr lang="en-US" altLang="zh-TW" sz="1600" dirty="0">
                  <a:solidFill>
                    <a:schemeClr val="tx1"/>
                  </a:solidFill>
                </a:rPr>
                <a:t>9</a:t>
              </a:r>
              <a:r>
                <a:rPr lang="zh-TW" altLang="en-US" sz="1600" dirty="0">
                  <a:solidFill>
                    <a:schemeClr val="tx1"/>
                  </a:solidFill>
                </a:rPr>
                <a:t>樓之</a:t>
              </a:r>
              <a:r>
                <a:rPr lang="en-US" altLang="zh-TW" sz="1600" dirty="0">
                  <a:solidFill>
                    <a:schemeClr val="tx1"/>
                  </a:solidFill>
                </a:rPr>
                <a:t>3  </a:t>
              </a:r>
            </a:p>
            <a:p>
              <a:pPr algn="ctr"/>
              <a:r>
                <a:rPr lang="en-US" altLang="zh-TW" sz="1600" dirty="0">
                  <a:solidFill>
                    <a:schemeClr val="tx1"/>
                  </a:solidFill>
                </a:rPr>
                <a:t> </a:t>
              </a:r>
              <a:r>
                <a:rPr lang="zh-TW" altLang="en-US" sz="1600" dirty="0">
                  <a:solidFill>
                    <a:schemeClr val="tx1"/>
                  </a:solidFill>
                </a:rPr>
                <a:t>電話：</a:t>
              </a:r>
              <a:r>
                <a:rPr lang="en-US" altLang="zh-TW" sz="1600" dirty="0">
                  <a:solidFill>
                    <a:schemeClr val="tx1"/>
                  </a:solidFill>
                </a:rPr>
                <a:t>(06)302-5369    </a:t>
              </a:r>
              <a:r>
                <a:rPr lang="zh-TW" altLang="en-US" sz="1600" dirty="0">
                  <a:solidFill>
                    <a:schemeClr val="tx1"/>
                  </a:solidFill>
                </a:rPr>
                <a:t>傳真：</a:t>
              </a:r>
              <a:r>
                <a:rPr lang="en-US" altLang="zh-TW" sz="1600" dirty="0">
                  <a:solidFill>
                    <a:schemeClr val="tx1"/>
                  </a:solidFill>
                </a:rPr>
                <a:t>(06)302-5427  </a:t>
              </a:r>
            </a:p>
            <a:p>
              <a:pPr algn="ctr"/>
              <a:r>
                <a:rPr lang="zh-TW" altLang="en-US" sz="1600" dirty="0">
                  <a:solidFill>
                    <a:schemeClr val="tx1"/>
                  </a:solidFill>
                </a:rPr>
                <a:t>網址：</a:t>
              </a:r>
              <a:r>
                <a:rPr lang="en-US" altLang="zh-TW" sz="1600" dirty="0">
                  <a:solidFill>
                    <a:schemeClr val="tx1"/>
                  </a:solidFill>
                </a:rPr>
                <a:t>www.tbmc.com.tw   </a:t>
              </a:r>
            </a:p>
            <a:p>
              <a:pPr algn="ctr"/>
              <a:r>
                <a:rPr lang="en-US" altLang="zh-TW" sz="1600" dirty="0">
                  <a:solidFill>
                    <a:schemeClr val="tx1"/>
                  </a:solidFill>
                </a:rPr>
                <a:t>E-mail</a:t>
              </a:r>
              <a:r>
                <a:rPr lang="zh-TW" altLang="en-US" sz="1600" dirty="0">
                  <a:solidFill>
                    <a:schemeClr val="tx1"/>
                  </a:solidFill>
                </a:rPr>
                <a:t>：</a:t>
              </a:r>
              <a:r>
                <a:rPr lang="en-US" altLang="zh-TW" sz="1600" dirty="0">
                  <a:solidFill>
                    <a:schemeClr val="tx1"/>
                  </a:solidFill>
                </a:rPr>
                <a:t>info@tbmc.com.tw</a:t>
              </a:r>
            </a:p>
            <a:p>
              <a:pPr algn="ctr"/>
              <a:endParaRPr lang="zh-TW" alt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23812" y="6143171"/>
            <a:ext cx="81534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endParaRPr kumimoji="0" lang="en-US" altLang="zh-TW" sz="1400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957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65425" y="987222"/>
            <a:ext cx="2696320" cy="2429725"/>
            <a:chOff x="687918" y="1359259"/>
            <a:chExt cx="5202542" cy="4688151"/>
          </a:xfrm>
        </p:grpSpPr>
        <p:grpSp>
          <p:nvGrpSpPr>
            <p:cNvPr id="15" name="组合 14"/>
            <p:cNvGrpSpPr/>
            <p:nvPr/>
          </p:nvGrpSpPr>
          <p:grpSpPr>
            <a:xfrm rot="2700000">
              <a:off x="756186" y="1959808"/>
              <a:ext cx="2713630" cy="2850166"/>
              <a:chOff x="0" y="986971"/>
              <a:chExt cx="4615543" cy="4847774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449943" y="986971"/>
                <a:ext cx="4165600" cy="4847774"/>
              </a:xfrm>
              <a:prstGeom prst="rect">
                <a:avLst/>
              </a:prstGeom>
              <a:noFill/>
              <a:ln>
                <a:solidFill>
                  <a:srgbClr val="266C5F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0" y="1320801"/>
                <a:ext cx="4180114" cy="4180114"/>
              </a:xfrm>
              <a:prstGeom prst="rect">
                <a:avLst/>
              </a:prstGeom>
              <a:solidFill>
                <a:srgbClr val="266C5F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 rot="2700000">
              <a:off x="1680822" y="1299176"/>
              <a:ext cx="3799246" cy="3990406"/>
              <a:chOff x="0" y="986971"/>
              <a:chExt cx="4615543" cy="4847774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449943" y="986971"/>
                <a:ext cx="4165600" cy="4847774"/>
              </a:xfrm>
              <a:prstGeom prst="rect">
                <a:avLst/>
              </a:prstGeom>
              <a:noFill/>
              <a:ln>
                <a:solidFill>
                  <a:srgbClr val="266C5F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0" y="1320801"/>
                <a:ext cx="4180114" cy="4180114"/>
              </a:xfrm>
              <a:prstGeom prst="rect">
                <a:avLst/>
              </a:prstGeom>
              <a:solidFill>
                <a:srgbClr val="77A3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 rot="2700000">
              <a:off x="4445388" y="1323797"/>
              <a:ext cx="1409610" cy="1480534"/>
              <a:chOff x="0" y="986971"/>
              <a:chExt cx="4615543" cy="4847774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449943" y="986971"/>
                <a:ext cx="4165600" cy="4847774"/>
              </a:xfrm>
              <a:prstGeom prst="rect">
                <a:avLst/>
              </a:prstGeom>
              <a:noFill/>
              <a:ln>
                <a:solidFill>
                  <a:srgbClr val="266C5F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0" y="1320801"/>
                <a:ext cx="4180114" cy="4180114"/>
              </a:xfrm>
              <a:prstGeom prst="rect">
                <a:avLst/>
              </a:prstGeom>
              <a:solidFill>
                <a:srgbClr val="266C5F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 rot="2700000">
              <a:off x="4482450" y="5291415"/>
              <a:ext cx="764075" cy="747916"/>
              <a:chOff x="-336941" y="986971"/>
              <a:chExt cx="4952484" cy="4847774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449943" y="986971"/>
                <a:ext cx="4165600" cy="4847774"/>
              </a:xfrm>
              <a:prstGeom prst="rect">
                <a:avLst/>
              </a:prstGeom>
              <a:noFill/>
              <a:ln>
                <a:solidFill>
                  <a:srgbClr val="266C5F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-336941" y="1152319"/>
                <a:ext cx="4180123" cy="4180117"/>
              </a:xfrm>
              <a:prstGeom prst="rect">
                <a:avLst/>
              </a:prstGeom>
              <a:solidFill>
                <a:srgbClr val="266C5F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3" name="矩形 69"/>
          <p:cNvSpPr>
            <a:spLocks noChangeArrowheads="1"/>
          </p:cNvSpPr>
          <p:nvPr/>
        </p:nvSpPr>
        <p:spPr bwMode="auto">
          <a:xfrm>
            <a:off x="3545047" y="4099727"/>
            <a:ext cx="51370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buFont typeface="Arial" charset="0"/>
              <a:buNone/>
            </a:pPr>
            <a:r>
              <a:rPr lang="zh-TW" altLang="en-US" sz="4800" b="1" dirty="0">
                <a:solidFill>
                  <a:srgbClr val="266C5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資料庫介紹</a:t>
            </a:r>
            <a:endParaRPr lang="en-US" altLang="zh-CN" sz="4800" b="1" dirty="0">
              <a:solidFill>
                <a:srgbClr val="266C5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4" name="矩形 70"/>
          <p:cNvSpPr>
            <a:spLocks noChangeArrowheads="1"/>
          </p:cNvSpPr>
          <p:nvPr/>
        </p:nvSpPr>
        <p:spPr bwMode="auto">
          <a:xfrm>
            <a:off x="1114646" y="5140462"/>
            <a:ext cx="99627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關於</a:t>
            </a:r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DDC</a:t>
            </a:r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國際博碩士論文全文資料庫、</a:t>
            </a:r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PQDT</a:t>
            </a:r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資料收錄、資料庫特色、新舊平台比較</a:t>
            </a:r>
            <a:endParaRPr lang="en-US" altLang="zh-TW" sz="2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2380444" y="4672624"/>
            <a:ext cx="1456264" cy="1"/>
          </a:xfrm>
          <a:prstGeom prst="line">
            <a:avLst/>
          </a:prstGeom>
          <a:ln w="9525">
            <a:solidFill>
              <a:srgbClr val="266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8343544" y="4672624"/>
            <a:ext cx="1379619" cy="1"/>
          </a:xfrm>
          <a:prstGeom prst="line">
            <a:avLst/>
          </a:prstGeom>
          <a:ln w="9525">
            <a:solidFill>
              <a:srgbClr val="266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_14"/>
          <p:cNvSpPr txBox="1">
            <a:spLocks noChangeArrowheads="1"/>
          </p:cNvSpPr>
          <p:nvPr/>
        </p:nvSpPr>
        <p:spPr bwMode="auto">
          <a:xfrm>
            <a:off x="5051817" y="1598905"/>
            <a:ext cx="2264212" cy="64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n-US" altLang="zh-CN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70202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/>
          <p:cNvSpPr txBox="1"/>
          <p:nvPr/>
        </p:nvSpPr>
        <p:spPr>
          <a:xfrm>
            <a:off x="3084606" y="292653"/>
            <a:ext cx="6021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關於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DDC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國際博碩士論文全文資料庫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群組 25"/>
          <p:cNvGrpSpPr/>
          <p:nvPr/>
        </p:nvGrpSpPr>
        <p:grpSpPr>
          <a:xfrm>
            <a:off x="865915" y="4989599"/>
            <a:ext cx="4155148" cy="1438855"/>
            <a:chOff x="865915" y="3770399"/>
            <a:chExt cx="4155148" cy="1438855"/>
          </a:xfrm>
        </p:grpSpPr>
        <p:grpSp>
          <p:nvGrpSpPr>
            <p:cNvPr id="13" name="组合 12"/>
            <p:cNvGrpSpPr/>
            <p:nvPr/>
          </p:nvGrpSpPr>
          <p:grpSpPr>
            <a:xfrm>
              <a:off x="865915" y="3878039"/>
              <a:ext cx="660348" cy="660348"/>
              <a:chOff x="641132" y="4608589"/>
              <a:chExt cx="708547" cy="708547"/>
            </a:xfrm>
            <a:solidFill>
              <a:srgbClr val="266C5F"/>
            </a:solidFill>
          </p:grpSpPr>
          <p:sp>
            <p:nvSpPr>
              <p:cNvPr id="14" name="椭圆 13"/>
              <p:cNvSpPr/>
              <p:nvPr/>
            </p:nvSpPr>
            <p:spPr>
              <a:xfrm>
                <a:off x="641132" y="4608589"/>
                <a:ext cx="708547" cy="708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23"/>
              <p:cNvSpPr>
                <a:spLocks noEditPoints="1"/>
              </p:cNvSpPr>
              <p:nvPr/>
            </p:nvSpPr>
            <p:spPr bwMode="auto">
              <a:xfrm>
                <a:off x="750137" y="4793025"/>
                <a:ext cx="490538" cy="371475"/>
              </a:xfrm>
              <a:custGeom>
                <a:avLst/>
                <a:gdLst>
                  <a:gd name="T0" fmla="*/ 105 w 128"/>
                  <a:gd name="T1" fmla="*/ 2 h 96"/>
                  <a:gd name="T2" fmla="*/ 28 w 128"/>
                  <a:gd name="T3" fmla="*/ 0 h 96"/>
                  <a:gd name="T4" fmla="*/ 2 w 128"/>
                  <a:gd name="T5" fmla="*/ 23 h 96"/>
                  <a:gd name="T6" fmla="*/ 2 w 128"/>
                  <a:gd name="T7" fmla="*/ 34 h 96"/>
                  <a:gd name="T8" fmla="*/ 64 w 128"/>
                  <a:gd name="T9" fmla="*/ 96 h 96"/>
                  <a:gd name="T10" fmla="*/ 126 w 128"/>
                  <a:gd name="T11" fmla="*/ 34 h 96"/>
                  <a:gd name="T12" fmla="*/ 126 w 128"/>
                  <a:gd name="T13" fmla="*/ 23 h 96"/>
                  <a:gd name="T14" fmla="*/ 55 w 128"/>
                  <a:gd name="T15" fmla="*/ 28 h 96"/>
                  <a:gd name="T16" fmla="*/ 73 w 128"/>
                  <a:gd name="T17" fmla="*/ 28 h 96"/>
                  <a:gd name="T18" fmla="*/ 78 w 128"/>
                  <a:gd name="T19" fmla="*/ 9 h 96"/>
                  <a:gd name="T20" fmla="*/ 76 w 128"/>
                  <a:gd name="T21" fmla="*/ 25 h 96"/>
                  <a:gd name="T22" fmla="*/ 52 w 128"/>
                  <a:gd name="T23" fmla="*/ 25 h 96"/>
                  <a:gd name="T24" fmla="*/ 50 w 128"/>
                  <a:gd name="T25" fmla="*/ 9 h 96"/>
                  <a:gd name="T26" fmla="*/ 52 w 128"/>
                  <a:gd name="T27" fmla="*/ 25 h 96"/>
                  <a:gd name="T28" fmla="*/ 64 w 128"/>
                  <a:gd name="T29" fmla="*/ 82 h 96"/>
                  <a:gd name="T30" fmla="*/ 74 w 128"/>
                  <a:gd name="T31" fmla="*/ 32 h 96"/>
                  <a:gd name="T32" fmla="*/ 98 w 128"/>
                  <a:gd name="T33" fmla="*/ 32 h 96"/>
                  <a:gd name="T34" fmla="*/ 78 w 128"/>
                  <a:gd name="T35" fmla="*/ 32 h 96"/>
                  <a:gd name="T36" fmla="*/ 89 w 128"/>
                  <a:gd name="T37" fmla="*/ 20 h 96"/>
                  <a:gd name="T38" fmla="*/ 79 w 128"/>
                  <a:gd name="T39" fmla="*/ 28 h 96"/>
                  <a:gd name="T40" fmla="*/ 97 w 128"/>
                  <a:gd name="T41" fmla="*/ 8 h 96"/>
                  <a:gd name="T42" fmla="*/ 83 w 128"/>
                  <a:gd name="T43" fmla="*/ 8 h 96"/>
                  <a:gd name="T44" fmla="*/ 55 w 128"/>
                  <a:gd name="T45" fmla="*/ 8 h 96"/>
                  <a:gd name="T46" fmla="*/ 64 w 128"/>
                  <a:gd name="T47" fmla="*/ 15 h 96"/>
                  <a:gd name="T48" fmla="*/ 31 w 128"/>
                  <a:gd name="T49" fmla="*/ 8 h 96"/>
                  <a:gd name="T50" fmla="*/ 39 w 128"/>
                  <a:gd name="T51" fmla="*/ 14 h 96"/>
                  <a:gd name="T52" fmla="*/ 49 w 128"/>
                  <a:gd name="T53" fmla="*/ 28 h 96"/>
                  <a:gd name="T54" fmla="*/ 39 w 128"/>
                  <a:gd name="T55" fmla="*/ 20 h 96"/>
                  <a:gd name="T56" fmla="*/ 60 w 128"/>
                  <a:gd name="T57" fmla="*/ 81 h 96"/>
                  <a:gd name="T58" fmla="*/ 50 w 128"/>
                  <a:gd name="T59" fmla="*/ 32 h 96"/>
                  <a:gd name="T60" fmla="*/ 11 w 128"/>
                  <a:gd name="T61" fmla="*/ 32 h 96"/>
                  <a:gd name="T62" fmla="*/ 51 w 128"/>
                  <a:gd name="T63" fmla="*/ 74 h 96"/>
                  <a:gd name="T64" fmla="*/ 117 w 128"/>
                  <a:gd name="T65" fmla="*/ 32 h 96"/>
                  <a:gd name="T66" fmla="*/ 102 w 128"/>
                  <a:gd name="T67" fmla="*/ 32 h 96"/>
                  <a:gd name="T68" fmla="*/ 92 w 128"/>
                  <a:gd name="T69" fmla="*/ 17 h 96"/>
                  <a:gd name="T70" fmla="*/ 120 w 128"/>
                  <a:gd name="T71" fmla="*/ 28 h 96"/>
                  <a:gd name="T72" fmla="*/ 27 w 128"/>
                  <a:gd name="T73" fmla="*/ 10 h 96"/>
                  <a:gd name="T74" fmla="*/ 25 w 128"/>
                  <a:gd name="T75" fmla="*/ 28 h 96"/>
                  <a:gd name="T76" fmla="*/ 27 w 128"/>
                  <a:gd name="T77" fmla="*/ 1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8" h="96">
                    <a:moveTo>
                      <a:pt x="126" y="23"/>
                    </a:moveTo>
                    <a:cubicBezTo>
                      <a:pt x="105" y="2"/>
                      <a:pt x="105" y="2"/>
                      <a:pt x="105" y="2"/>
                    </a:cubicBezTo>
                    <a:cubicBezTo>
                      <a:pt x="104" y="1"/>
                      <a:pt x="102" y="0"/>
                      <a:pt x="100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0"/>
                      <a:pt x="24" y="1"/>
                      <a:pt x="23" y="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1" y="24"/>
                      <a:pt x="0" y="26"/>
                      <a:pt x="0" y="28"/>
                    </a:cubicBezTo>
                    <a:cubicBezTo>
                      <a:pt x="0" y="30"/>
                      <a:pt x="1" y="32"/>
                      <a:pt x="2" y="34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60" y="95"/>
                      <a:pt x="62" y="96"/>
                      <a:pt x="64" y="96"/>
                    </a:cubicBezTo>
                    <a:cubicBezTo>
                      <a:pt x="66" y="96"/>
                      <a:pt x="68" y="95"/>
                      <a:pt x="70" y="93"/>
                    </a:cubicBezTo>
                    <a:cubicBezTo>
                      <a:pt x="126" y="34"/>
                      <a:pt x="126" y="34"/>
                      <a:pt x="126" y="34"/>
                    </a:cubicBezTo>
                    <a:cubicBezTo>
                      <a:pt x="127" y="32"/>
                      <a:pt x="128" y="30"/>
                      <a:pt x="128" y="28"/>
                    </a:cubicBezTo>
                    <a:cubicBezTo>
                      <a:pt x="128" y="26"/>
                      <a:pt x="127" y="24"/>
                      <a:pt x="126" y="23"/>
                    </a:cubicBezTo>
                    <a:close/>
                    <a:moveTo>
                      <a:pt x="73" y="28"/>
                    </a:moveTo>
                    <a:cubicBezTo>
                      <a:pt x="55" y="28"/>
                      <a:pt x="55" y="28"/>
                      <a:pt x="55" y="28"/>
                    </a:cubicBezTo>
                    <a:cubicBezTo>
                      <a:pt x="64" y="21"/>
                      <a:pt x="64" y="21"/>
                      <a:pt x="64" y="21"/>
                    </a:cubicBezTo>
                    <a:lnTo>
                      <a:pt x="73" y="28"/>
                    </a:lnTo>
                    <a:close/>
                    <a:moveTo>
                      <a:pt x="67" y="18"/>
                    </a:moveTo>
                    <a:cubicBezTo>
                      <a:pt x="78" y="9"/>
                      <a:pt x="78" y="9"/>
                      <a:pt x="78" y="9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76" y="25"/>
                      <a:pt x="76" y="25"/>
                      <a:pt x="76" y="25"/>
                    </a:cubicBezTo>
                    <a:lnTo>
                      <a:pt x="67" y="18"/>
                    </a:lnTo>
                    <a:close/>
                    <a:moveTo>
                      <a:pt x="52" y="25"/>
                    </a:moveTo>
                    <a:cubicBezTo>
                      <a:pt x="42" y="17"/>
                      <a:pt x="42" y="17"/>
                      <a:pt x="42" y="17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61" y="18"/>
                      <a:pt x="61" y="18"/>
                      <a:pt x="61" y="18"/>
                    </a:cubicBezTo>
                    <a:lnTo>
                      <a:pt x="52" y="25"/>
                    </a:lnTo>
                    <a:close/>
                    <a:moveTo>
                      <a:pt x="74" y="32"/>
                    </a:moveTo>
                    <a:cubicBezTo>
                      <a:pt x="64" y="82"/>
                      <a:pt x="64" y="82"/>
                      <a:pt x="64" y="82"/>
                    </a:cubicBezTo>
                    <a:cubicBezTo>
                      <a:pt x="54" y="32"/>
                      <a:pt x="54" y="32"/>
                      <a:pt x="54" y="32"/>
                    </a:cubicBezTo>
                    <a:lnTo>
                      <a:pt x="74" y="32"/>
                    </a:lnTo>
                    <a:close/>
                    <a:moveTo>
                      <a:pt x="78" y="32"/>
                    </a:moveTo>
                    <a:cubicBezTo>
                      <a:pt x="98" y="32"/>
                      <a:pt x="98" y="32"/>
                      <a:pt x="98" y="32"/>
                    </a:cubicBezTo>
                    <a:cubicBezTo>
                      <a:pt x="68" y="81"/>
                      <a:pt x="68" y="81"/>
                      <a:pt x="68" y="81"/>
                    </a:cubicBezTo>
                    <a:lnTo>
                      <a:pt x="78" y="32"/>
                    </a:lnTo>
                    <a:close/>
                    <a:moveTo>
                      <a:pt x="79" y="28"/>
                    </a:moveTo>
                    <a:cubicBezTo>
                      <a:pt x="89" y="20"/>
                      <a:pt x="89" y="20"/>
                      <a:pt x="89" y="20"/>
                    </a:cubicBezTo>
                    <a:cubicBezTo>
                      <a:pt x="97" y="28"/>
                      <a:pt x="97" y="28"/>
                      <a:pt x="97" y="28"/>
                    </a:cubicBezTo>
                    <a:lnTo>
                      <a:pt x="79" y="28"/>
                    </a:lnTo>
                    <a:close/>
                    <a:moveTo>
                      <a:pt x="83" y="8"/>
                    </a:moveTo>
                    <a:cubicBezTo>
                      <a:pt x="97" y="8"/>
                      <a:pt x="97" y="8"/>
                      <a:pt x="97" y="8"/>
                    </a:cubicBezTo>
                    <a:cubicBezTo>
                      <a:pt x="89" y="14"/>
                      <a:pt x="89" y="14"/>
                      <a:pt x="89" y="14"/>
                    </a:cubicBezTo>
                    <a:lnTo>
                      <a:pt x="83" y="8"/>
                    </a:lnTo>
                    <a:close/>
                    <a:moveTo>
                      <a:pt x="64" y="15"/>
                    </a:moveTo>
                    <a:cubicBezTo>
                      <a:pt x="55" y="8"/>
                      <a:pt x="55" y="8"/>
                      <a:pt x="55" y="8"/>
                    </a:cubicBezTo>
                    <a:cubicBezTo>
                      <a:pt x="73" y="8"/>
                      <a:pt x="73" y="8"/>
                      <a:pt x="73" y="8"/>
                    </a:cubicBezTo>
                    <a:lnTo>
                      <a:pt x="64" y="15"/>
                    </a:lnTo>
                    <a:close/>
                    <a:moveTo>
                      <a:pt x="39" y="14"/>
                    </a:moveTo>
                    <a:cubicBezTo>
                      <a:pt x="31" y="8"/>
                      <a:pt x="31" y="8"/>
                      <a:pt x="31" y="8"/>
                    </a:cubicBezTo>
                    <a:cubicBezTo>
                      <a:pt x="45" y="8"/>
                      <a:pt x="45" y="8"/>
                      <a:pt x="45" y="8"/>
                    </a:cubicBezTo>
                    <a:lnTo>
                      <a:pt x="39" y="14"/>
                    </a:lnTo>
                    <a:close/>
                    <a:moveTo>
                      <a:pt x="39" y="20"/>
                    </a:moveTo>
                    <a:cubicBezTo>
                      <a:pt x="49" y="28"/>
                      <a:pt x="49" y="28"/>
                      <a:pt x="49" y="28"/>
                    </a:cubicBezTo>
                    <a:cubicBezTo>
                      <a:pt x="31" y="28"/>
                      <a:pt x="31" y="28"/>
                      <a:pt x="31" y="28"/>
                    </a:cubicBezTo>
                    <a:lnTo>
                      <a:pt x="39" y="20"/>
                    </a:lnTo>
                    <a:close/>
                    <a:moveTo>
                      <a:pt x="50" y="32"/>
                    </a:moveTo>
                    <a:cubicBezTo>
                      <a:pt x="60" y="81"/>
                      <a:pt x="60" y="81"/>
                      <a:pt x="60" y="81"/>
                    </a:cubicBezTo>
                    <a:cubicBezTo>
                      <a:pt x="30" y="32"/>
                      <a:pt x="30" y="32"/>
                      <a:pt x="30" y="32"/>
                    </a:cubicBezTo>
                    <a:lnTo>
                      <a:pt x="50" y="32"/>
                    </a:lnTo>
                    <a:close/>
                    <a:moveTo>
                      <a:pt x="51" y="74"/>
                    </a:moveTo>
                    <a:cubicBezTo>
                      <a:pt x="11" y="32"/>
                      <a:pt x="11" y="32"/>
                      <a:pt x="11" y="32"/>
                    </a:cubicBezTo>
                    <a:cubicBezTo>
                      <a:pt x="26" y="32"/>
                      <a:pt x="26" y="32"/>
                      <a:pt x="26" y="32"/>
                    </a:cubicBezTo>
                    <a:lnTo>
                      <a:pt x="51" y="74"/>
                    </a:lnTo>
                    <a:close/>
                    <a:moveTo>
                      <a:pt x="102" y="32"/>
                    </a:moveTo>
                    <a:cubicBezTo>
                      <a:pt x="117" y="32"/>
                      <a:pt x="117" y="32"/>
                      <a:pt x="117" y="32"/>
                    </a:cubicBezTo>
                    <a:cubicBezTo>
                      <a:pt x="77" y="74"/>
                      <a:pt x="77" y="74"/>
                      <a:pt x="77" y="74"/>
                    </a:cubicBezTo>
                    <a:lnTo>
                      <a:pt x="102" y="32"/>
                    </a:lnTo>
                    <a:close/>
                    <a:moveTo>
                      <a:pt x="103" y="28"/>
                    </a:moveTo>
                    <a:cubicBezTo>
                      <a:pt x="92" y="17"/>
                      <a:pt x="92" y="17"/>
                      <a:pt x="92" y="17"/>
                    </a:cubicBezTo>
                    <a:cubicBezTo>
                      <a:pt x="101" y="10"/>
                      <a:pt x="101" y="10"/>
                      <a:pt x="101" y="10"/>
                    </a:cubicBezTo>
                    <a:cubicBezTo>
                      <a:pt x="120" y="28"/>
                      <a:pt x="120" y="28"/>
                      <a:pt x="120" y="28"/>
                    </a:cubicBezTo>
                    <a:lnTo>
                      <a:pt x="103" y="28"/>
                    </a:lnTo>
                    <a:close/>
                    <a:moveTo>
                      <a:pt x="27" y="10"/>
                    </a:moveTo>
                    <a:cubicBezTo>
                      <a:pt x="36" y="17"/>
                      <a:pt x="36" y="17"/>
                      <a:pt x="36" y="17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8" y="28"/>
                      <a:pt x="8" y="28"/>
                      <a:pt x="8" y="28"/>
                    </a:cubicBezTo>
                    <a:lnTo>
                      <a:pt x="27" y="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16" name="TextBox 14"/>
            <p:cNvSpPr txBox="1"/>
            <p:nvPr/>
          </p:nvSpPr>
          <p:spPr>
            <a:xfrm>
              <a:off x="1596266" y="3770399"/>
              <a:ext cx="3424797" cy="1438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000">
                <a:lnSpc>
                  <a:spcPct val="125000"/>
                </a:lnSpc>
                <a:spcBef>
                  <a:spcPct val="0"/>
                </a:spcBef>
              </a:pPr>
              <a:r>
                <a: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共建共享模式</a:t>
              </a: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：會員於參加年度期間，可使用聯盟內所有論文；若退出聯盟後，僅能使用其「參加年度期間」聯盟所訂購之論文，不得使用其「未參加年度」聯盟所購置之論文。</a:t>
              </a:r>
              <a:endParaRPr lang="en-US" altLang="zh-TW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987581" y="1458286"/>
            <a:ext cx="4003519" cy="1169551"/>
            <a:chOff x="987581" y="1639261"/>
            <a:chExt cx="4003519" cy="1169551"/>
          </a:xfrm>
        </p:grpSpPr>
        <p:sp>
          <p:nvSpPr>
            <p:cNvPr id="7" name="TextBox 14"/>
            <p:cNvSpPr txBox="1"/>
            <p:nvPr/>
          </p:nvSpPr>
          <p:spPr>
            <a:xfrm>
              <a:off x="1596266" y="1639261"/>
              <a:ext cx="339483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本資料庫為數位化論文典藏</a:t>
              </a:r>
              <a:r>
                <a:rPr lang="zh-TW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聯盟</a:t>
              </a:r>
              <a:r>
                <a:rPr lang="en-US" altLang="zh-TW" sz="1400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(DDC)</a:t>
              </a:r>
              <a:r>
                <a:rPr lang="zh-TW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所</a:t>
              </a: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建置，目前收錄累積</a:t>
              </a:r>
              <a:r>
                <a:rPr lang="zh-TW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全文論文</a:t>
              </a: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篇數已</a:t>
              </a:r>
              <a:r>
                <a:rPr lang="zh-TW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達約</a:t>
              </a:r>
              <a:r>
                <a:rPr lang="en-US" altLang="zh-TW" sz="1400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30</a:t>
              </a:r>
              <a:r>
                <a:rPr lang="zh-TW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萬本，</a:t>
              </a: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每年新增約</a:t>
              </a:r>
              <a:r>
                <a:rPr lang="en-US" altLang="zh-TW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10,000</a:t>
              </a: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篇，涵蓋各</a:t>
              </a:r>
              <a:r>
                <a:rPr lang="zh-TW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學科</a:t>
              </a: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領域，對於學位論文的撰寫，及研究文獻資料的蒐集，極</a:t>
              </a:r>
              <a:r>
                <a:rPr lang="zh-TW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有助益。</a:t>
              </a:r>
              <a:endParaRPr lang="en-US" altLang="zh-TW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3" name="群組 2"/>
            <p:cNvGrpSpPr/>
            <p:nvPr/>
          </p:nvGrpSpPr>
          <p:grpSpPr>
            <a:xfrm>
              <a:off x="987581" y="1720364"/>
              <a:ext cx="321008" cy="321008"/>
              <a:chOff x="987581" y="1653689"/>
              <a:chExt cx="321008" cy="321008"/>
            </a:xfrm>
          </p:grpSpPr>
          <p:sp>
            <p:nvSpPr>
              <p:cNvPr id="20" name="椭圆 72"/>
              <p:cNvSpPr/>
              <p:nvPr/>
            </p:nvSpPr>
            <p:spPr>
              <a:xfrm>
                <a:off x="987581" y="1653689"/>
                <a:ext cx="321008" cy="321008"/>
              </a:xfrm>
              <a:prstGeom prst="ellipse">
                <a:avLst/>
              </a:prstGeom>
              <a:noFill/>
              <a:ln w="6350">
                <a:solidFill>
                  <a:srgbClr val="266C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94E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椭圆 73"/>
              <p:cNvSpPr/>
              <p:nvPr/>
            </p:nvSpPr>
            <p:spPr>
              <a:xfrm>
                <a:off x="1076693" y="1742801"/>
                <a:ext cx="142784" cy="142784"/>
              </a:xfrm>
              <a:prstGeom prst="ellipse">
                <a:avLst/>
              </a:prstGeom>
              <a:solidFill>
                <a:srgbClr val="266C5F"/>
              </a:solidFill>
              <a:ln w="6350">
                <a:solidFill>
                  <a:srgbClr val="266C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E94E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5" name="群組 24"/>
          <p:cNvGrpSpPr/>
          <p:nvPr/>
        </p:nvGrpSpPr>
        <p:grpSpPr>
          <a:xfrm>
            <a:off x="1006668" y="2891712"/>
            <a:ext cx="4014395" cy="954107"/>
            <a:chOff x="1145193" y="3017299"/>
            <a:chExt cx="3849417" cy="954107"/>
          </a:xfrm>
        </p:grpSpPr>
        <p:sp>
          <p:nvSpPr>
            <p:cNvPr id="19" name="TextBox 14"/>
            <p:cNvSpPr txBox="1"/>
            <p:nvPr/>
          </p:nvSpPr>
          <p:spPr>
            <a:xfrm>
              <a:off x="1733550" y="3017299"/>
              <a:ext cx="32610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TW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數位化論文典藏聯盟</a:t>
              </a:r>
              <a:r>
                <a:rPr lang="en-US" altLang="zh-TW" sz="1400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(DDC)2001</a:t>
              </a: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年成立</a:t>
              </a:r>
              <a:r>
                <a:rPr lang="zh-TW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迄今，截至目前為止已有超過</a:t>
              </a:r>
              <a:r>
                <a:rPr lang="en-US" altLang="zh-TW" sz="1400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100</a:t>
              </a:r>
              <a:r>
                <a:rPr lang="zh-TW" altLang="en-US" sz="1400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所</a:t>
              </a:r>
              <a:r>
                <a:rPr lang="zh-TW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港、台高等教育單位成為會員，以共見共享 模式提供聯盟會員使用</a:t>
              </a:r>
              <a:r>
                <a:rPr lang="en-US" altLang="zh-TW" sz="1400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PQDT</a:t>
              </a:r>
              <a:r>
                <a:rPr lang="zh-TW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論文全文。</a:t>
              </a:r>
              <a:endParaRPr lang="zh-TW" altLang="en-US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椭圆 72"/>
            <p:cNvSpPr/>
            <p:nvPr/>
          </p:nvSpPr>
          <p:spPr>
            <a:xfrm>
              <a:off x="1145193" y="3082151"/>
              <a:ext cx="321008" cy="321008"/>
            </a:xfrm>
            <a:prstGeom prst="ellipse">
              <a:avLst/>
            </a:prstGeom>
            <a:noFill/>
            <a:ln w="6350">
              <a:solidFill>
                <a:srgbClr val="266C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94E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73"/>
            <p:cNvSpPr/>
            <p:nvPr/>
          </p:nvSpPr>
          <p:spPr>
            <a:xfrm>
              <a:off x="1234313" y="3171263"/>
              <a:ext cx="142784" cy="142784"/>
            </a:xfrm>
            <a:prstGeom prst="ellipse">
              <a:avLst/>
            </a:prstGeom>
            <a:solidFill>
              <a:srgbClr val="266C5F"/>
            </a:solidFill>
            <a:ln w="6350">
              <a:solidFill>
                <a:srgbClr val="266C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94E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987618" y="4053711"/>
            <a:ext cx="4014395" cy="900246"/>
            <a:chOff x="1145193" y="3017299"/>
            <a:chExt cx="3849417" cy="900246"/>
          </a:xfrm>
        </p:grpSpPr>
        <p:sp>
          <p:nvSpPr>
            <p:cNvPr id="28" name="TextBox 14"/>
            <p:cNvSpPr txBox="1"/>
            <p:nvPr/>
          </p:nvSpPr>
          <p:spPr>
            <a:xfrm>
              <a:off x="1733550" y="3017299"/>
              <a:ext cx="3261060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TW" sz="1400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2026</a:t>
              </a:r>
              <a:r>
                <a:rPr lang="zh-TW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年</a:t>
              </a: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會員購置基本數量</a:t>
              </a:r>
              <a:endParaRPr lang="en-US" altLang="zh-TW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285750" indent="-285750">
                <a:lnSpc>
                  <a:spcPct val="125000"/>
                </a:lnSpc>
                <a:buFont typeface="Arial" panose="020B0604020202020204" pitchFamily="34" charset="0"/>
                <a:buChar char="•"/>
              </a:pP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新會員：</a:t>
              </a:r>
              <a:r>
                <a:rPr lang="en-US" altLang="zh-TW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170</a:t>
              </a: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本</a:t>
              </a:r>
              <a:endParaRPr lang="en-US" altLang="zh-TW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285750" indent="-285750">
                <a:lnSpc>
                  <a:spcPct val="125000"/>
                </a:lnSpc>
                <a:buFont typeface="Arial" panose="020B0604020202020204" pitchFamily="34" charset="0"/>
                <a:buChar char="•"/>
              </a:pP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舊會員：</a:t>
              </a:r>
              <a:r>
                <a:rPr lang="en-US" altLang="zh-TW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154</a:t>
              </a: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本</a:t>
              </a:r>
            </a:p>
          </p:txBody>
        </p:sp>
        <p:sp>
          <p:nvSpPr>
            <p:cNvPr id="29" name="椭圆 72"/>
            <p:cNvSpPr/>
            <p:nvPr/>
          </p:nvSpPr>
          <p:spPr>
            <a:xfrm>
              <a:off x="1145193" y="3082151"/>
              <a:ext cx="321008" cy="321008"/>
            </a:xfrm>
            <a:prstGeom prst="ellipse">
              <a:avLst/>
            </a:prstGeom>
            <a:noFill/>
            <a:ln w="6350">
              <a:solidFill>
                <a:srgbClr val="266C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94E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椭圆 73"/>
            <p:cNvSpPr/>
            <p:nvPr/>
          </p:nvSpPr>
          <p:spPr>
            <a:xfrm>
              <a:off x="1234313" y="3171263"/>
              <a:ext cx="142784" cy="142784"/>
            </a:xfrm>
            <a:prstGeom prst="ellipse">
              <a:avLst/>
            </a:prstGeom>
            <a:solidFill>
              <a:srgbClr val="266C5F"/>
            </a:solidFill>
            <a:ln w="6350">
              <a:solidFill>
                <a:srgbClr val="266C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94E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5325283" y="2228236"/>
            <a:ext cx="6762751" cy="3243021"/>
            <a:chOff x="5325283" y="2228236"/>
            <a:chExt cx="6762751" cy="3243021"/>
          </a:xfrm>
        </p:grpSpPr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25283" y="2228236"/>
              <a:ext cx="6762751" cy="324302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10079667" y="2228236"/>
              <a:ext cx="1052622" cy="1853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27755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2"/>
          <p:cNvSpPr txBox="1"/>
          <p:nvPr/>
        </p:nvSpPr>
        <p:spPr>
          <a:xfrm>
            <a:off x="4773177" y="292653"/>
            <a:ext cx="264405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PQDT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資料收錄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609521" y="1600573"/>
            <a:ext cx="10971372" cy="1999878"/>
          </a:xfrm>
          <a:prstGeom prst="rect">
            <a:avLst/>
          </a:prstGeom>
        </p:spPr>
        <p:txBody>
          <a:bodyPr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100"/>
              </a:lnSpc>
              <a:defRPr/>
            </a:pP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收錄</a:t>
            </a:r>
            <a:r>
              <a:rPr lang="en-US" altLang="zh-TW" sz="240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1,000</a:t>
            </a:r>
            <a:r>
              <a:rPr lang="zh-TW" altLang="en-US" sz="240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多所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國際知名大專院校之博碩士論文索引及摘要，以美國和加拿大之論文為最大宗</a:t>
            </a:r>
            <a:endParaRPr lang="en-US" altLang="zh-TW" sz="24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100"/>
              </a:lnSpc>
              <a:defRPr/>
            </a:pP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收錄</a:t>
            </a:r>
            <a:r>
              <a:rPr lang="en-US" altLang="zh-TW" sz="2400" dirty="0" smtClean="0">
                <a:solidFill>
                  <a:srgbClr val="D5493A"/>
                </a:solidFill>
                <a:latin typeface="微软雅黑" pitchFamily="34" charset="-122"/>
                <a:ea typeface="微软雅黑" pitchFamily="34" charset="-122"/>
              </a:rPr>
              <a:t>576+</a:t>
            </a:r>
            <a:r>
              <a:rPr lang="zh-TW" altLang="en-US" sz="2400" dirty="0">
                <a:solidFill>
                  <a:srgbClr val="D5493A"/>
                </a:solidFill>
                <a:latin typeface="微软雅黑" pitchFamily="34" charset="-122"/>
                <a:ea typeface="微软雅黑" pitchFamily="34" charset="-122"/>
              </a:rPr>
              <a:t>萬</a:t>
            </a:r>
            <a:r>
              <a:rPr lang="zh-TW" altLang="en-US" sz="240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筆論文索摘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，每年持續</a:t>
            </a:r>
            <a:r>
              <a:rPr lang="zh-TW" altLang="en-US" sz="240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新增</a:t>
            </a:r>
            <a:r>
              <a:rPr lang="en-US" altLang="zh-TW" sz="2400" dirty="0">
                <a:solidFill>
                  <a:srgbClr val="D5493A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TW" altLang="en-US" sz="2400" dirty="0">
                <a:solidFill>
                  <a:srgbClr val="D5493A"/>
                </a:solidFill>
                <a:latin typeface="微软雅黑" pitchFamily="34" charset="-122"/>
                <a:ea typeface="微软雅黑" pitchFamily="34" charset="-122"/>
              </a:rPr>
              <a:t>萬</a:t>
            </a:r>
            <a:r>
              <a:rPr lang="zh-TW" altLang="en-US" sz="240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筆索摘</a:t>
            </a:r>
          </a:p>
          <a:p>
            <a:pPr>
              <a:lnSpc>
                <a:spcPts val="3100"/>
              </a:lnSpc>
              <a:defRPr/>
            </a:pP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多數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1997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年後發表之論文，提供前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24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頁預覽，方便讀者過濾所需內容</a:t>
            </a:r>
          </a:p>
          <a:p>
            <a:pPr>
              <a:lnSpc>
                <a:spcPts val="3100"/>
              </a:lnSpc>
              <a:defRPr/>
            </a:pP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涵蓋主題：理、工、農、文、法、商等各類學科，特別有助於跨領域的研究</a:t>
            </a:r>
          </a:p>
          <a:p>
            <a:pPr>
              <a:lnSpc>
                <a:spcPts val="3100"/>
              </a:lnSpc>
              <a:defRPr/>
            </a:pP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於 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ProQuest 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平台，可與期刊資料庫整合檢索，更容易掌握研究趨勢</a:t>
            </a:r>
            <a:endParaRPr lang="en-US" altLang="zh-TW" sz="24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100"/>
              </a:lnSpc>
              <a:defRPr/>
            </a:pPr>
            <a:r>
              <a:rPr lang="en-US" altLang="zh-TW" sz="240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Open Access </a:t>
            </a:r>
            <a:r>
              <a:rPr lang="zh-TW" altLang="en-US" sz="240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論文全文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，現已經有</a:t>
            </a:r>
            <a:r>
              <a:rPr lang="en-US" altLang="zh-TW" sz="2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TW" altLang="en-US" sz="2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萬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篇全文可以直接連結開啟閱讀</a:t>
            </a:r>
            <a:endParaRPr lang="en-US" altLang="zh-TW" sz="24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100"/>
              </a:lnSpc>
              <a:defRPr/>
            </a:pP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特色資源：中國大陸高校學位論文英文檢索摘要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ts val="3100"/>
              </a:lnSpc>
              <a:buNone/>
              <a:defRPr/>
            </a:pPr>
            <a:endParaRPr lang="zh-TW" altLang="en-US" sz="24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89486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681" y="1162297"/>
            <a:ext cx="10763369" cy="1761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ProQuest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 於 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2012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月起與中國高等教育文獻保障系統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(China Academic Library &amp; Information System, CALIS)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合作，收錄中國大陸</a:t>
            </a:r>
            <a:r>
              <a:rPr lang="zh-TW" altLang="en-US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超過</a:t>
            </a:r>
            <a:r>
              <a:rPr lang="en-US" altLang="zh-TW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en-US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所高校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學位論文英文索引摘要，目前已上線</a:t>
            </a:r>
            <a:r>
              <a:rPr lang="en-US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42</a:t>
            </a:r>
            <a:r>
              <a:rPr lang="zh-TW" altLang="en-US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萬多篇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，並將每年新增新出版之中國博碩士論文摘要。</a:t>
            </a: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219977"/>
              </p:ext>
            </p:extLst>
          </p:nvPr>
        </p:nvGraphicFramePr>
        <p:xfrm>
          <a:off x="3189565" y="4803282"/>
          <a:ext cx="7220982" cy="149542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069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69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069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38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清華大學 </a:t>
                      </a:r>
                      <a:r>
                        <a:rPr lang="en-US" altLang="zh-TW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(32,338)</a:t>
                      </a:r>
                      <a:endParaRPr lang="zh-TW" altLang="en-US" sz="1600" b="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899" marR="121899"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四川大學 </a:t>
                      </a:r>
                      <a:r>
                        <a:rPr lang="en-US" altLang="zh-TW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(14,435)</a:t>
                      </a:r>
                      <a:endParaRPr lang="zh-TW" altLang="en-US" sz="1600" b="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899" marR="121899"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浙江大學 </a:t>
                      </a:r>
                      <a:r>
                        <a:rPr lang="en-US" altLang="zh-TW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(6,093)</a:t>
                      </a:r>
                      <a:endParaRPr lang="zh-TW" altLang="en-US" sz="1600" b="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899" marR="121899" marT="45733" marB="4573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38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武漢大學 </a:t>
                      </a:r>
                      <a:r>
                        <a:rPr lang="en-US" altLang="zh-TW" sz="16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(29,442)</a:t>
                      </a:r>
                      <a:endParaRPr lang="zh-TW" altLang="en-US" sz="160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899" marR="121899"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華中科技大學 </a:t>
                      </a:r>
                      <a:r>
                        <a:rPr lang="en-US" altLang="zh-TW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(13,844)</a:t>
                      </a:r>
                      <a:endParaRPr lang="zh-TW" altLang="en-US" sz="1600" b="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899" marR="121899"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北京師範大學 </a:t>
                      </a:r>
                      <a:r>
                        <a:rPr lang="en-US" altLang="zh-TW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(5,567)</a:t>
                      </a:r>
                      <a:endParaRPr lang="zh-TW" altLang="en-US" sz="1600" b="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899" marR="121899" marT="45733" marB="45733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38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東北大學 </a:t>
                      </a:r>
                      <a:r>
                        <a:rPr lang="en-US" altLang="zh-TW" sz="16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(21,050)</a:t>
                      </a:r>
                    </a:p>
                  </a:txBody>
                  <a:tcPr marL="121899" marR="121899"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武漢理工大學</a:t>
                      </a:r>
                      <a:r>
                        <a:rPr lang="en-US" altLang="zh-TW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(12,288)</a:t>
                      </a:r>
                      <a:endParaRPr lang="zh-TW" altLang="en-US" sz="1600" b="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899" marR="121899"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復旦大學 </a:t>
                      </a:r>
                      <a:r>
                        <a:rPr lang="en-US" altLang="zh-TW" sz="16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(5,551)</a:t>
                      </a:r>
                      <a:endParaRPr lang="zh-TW" altLang="en-US" sz="1600" b="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899" marR="121899" marT="45733" marB="45733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38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大連理工大學 </a:t>
                      </a:r>
                      <a:r>
                        <a:rPr lang="en-US" altLang="zh-TW" sz="16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(14,916)</a:t>
                      </a:r>
                    </a:p>
                  </a:txBody>
                  <a:tcPr marL="121899" marR="121899"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天津大學 </a:t>
                      </a:r>
                      <a:r>
                        <a:rPr lang="en-US" altLang="zh-TW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(10,557)</a:t>
                      </a:r>
                      <a:endParaRPr lang="zh-TW" altLang="en-US" sz="1600" b="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899" marR="121899"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北京大學 </a:t>
                      </a:r>
                      <a:r>
                        <a:rPr lang="en-US" altLang="zh-TW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(4,638)</a:t>
                      </a:r>
                    </a:p>
                  </a:txBody>
                  <a:tcPr marL="121899" marR="121899" marT="45733" marB="45733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2"/>
          <p:cNvSpPr txBox="1"/>
          <p:nvPr/>
        </p:nvSpPr>
        <p:spPr>
          <a:xfrm>
            <a:off x="2872817" y="292653"/>
            <a:ext cx="6444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PQDT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特色資源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中國大陸高校論文索摘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4"/>
          <p:cNvSpPr>
            <a:spLocks noChangeArrowheads="1"/>
          </p:cNvSpPr>
          <p:nvPr/>
        </p:nvSpPr>
        <p:spPr bwMode="auto">
          <a:xfrm>
            <a:off x="2827338" y="2570163"/>
            <a:ext cx="1080000" cy="1080000"/>
          </a:xfrm>
          <a:prstGeom prst="ellipse">
            <a:avLst/>
          </a:prstGeom>
          <a:solidFill>
            <a:srgbClr val="266C5F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charset="-122"/>
              </a:rPr>
              <a:t>管理</a:t>
            </a:r>
            <a:endParaRPr lang="zh-CN" altLang="en-US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charset="-122"/>
            </a:endParaRPr>
          </a:p>
        </p:txBody>
      </p:sp>
      <p:sp>
        <p:nvSpPr>
          <p:cNvPr id="15" name="椭圆 4"/>
          <p:cNvSpPr>
            <a:spLocks noChangeArrowheads="1"/>
          </p:cNvSpPr>
          <p:nvPr/>
        </p:nvSpPr>
        <p:spPr bwMode="auto">
          <a:xfrm>
            <a:off x="3944938" y="2570163"/>
            <a:ext cx="1080000" cy="1080000"/>
          </a:xfrm>
          <a:prstGeom prst="ellipse">
            <a:avLst/>
          </a:prstGeom>
          <a:solidFill>
            <a:srgbClr val="77A3C1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charset="-122"/>
              </a:rPr>
              <a:t>電機</a:t>
            </a:r>
            <a:endParaRPr lang="zh-CN" altLang="en-US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charset="-122"/>
            </a:endParaRPr>
          </a:p>
        </p:txBody>
      </p:sp>
      <p:sp>
        <p:nvSpPr>
          <p:cNvPr id="16" name="椭圆 4"/>
          <p:cNvSpPr>
            <a:spLocks noChangeArrowheads="1"/>
          </p:cNvSpPr>
          <p:nvPr/>
        </p:nvSpPr>
        <p:spPr bwMode="auto">
          <a:xfrm>
            <a:off x="5059545" y="2570163"/>
            <a:ext cx="1080000" cy="1080000"/>
          </a:xfrm>
          <a:prstGeom prst="ellipse">
            <a:avLst/>
          </a:prstGeom>
          <a:solidFill>
            <a:srgbClr val="266C5F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charset="-122"/>
              </a:rPr>
              <a:t>機械</a:t>
            </a:r>
            <a:endParaRPr lang="zh-CN" altLang="en-US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charset="-122"/>
            </a:endParaRPr>
          </a:p>
        </p:txBody>
      </p:sp>
      <p:sp>
        <p:nvSpPr>
          <p:cNvPr id="17" name="椭圆 4"/>
          <p:cNvSpPr>
            <a:spLocks noChangeArrowheads="1"/>
          </p:cNvSpPr>
          <p:nvPr/>
        </p:nvSpPr>
        <p:spPr bwMode="auto">
          <a:xfrm>
            <a:off x="6167620" y="2570163"/>
            <a:ext cx="1080000" cy="1080000"/>
          </a:xfrm>
          <a:prstGeom prst="ellipse">
            <a:avLst/>
          </a:prstGeom>
          <a:solidFill>
            <a:srgbClr val="77A3C1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charset="-122"/>
              </a:rPr>
              <a:t>電腦</a:t>
            </a:r>
            <a:endParaRPr lang="zh-CN" altLang="en-US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charset="-122"/>
            </a:endParaRPr>
          </a:p>
        </p:txBody>
      </p:sp>
      <p:sp>
        <p:nvSpPr>
          <p:cNvPr id="18" name="椭圆 4"/>
          <p:cNvSpPr>
            <a:spLocks noChangeArrowheads="1"/>
          </p:cNvSpPr>
          <p:nvPr/>
        </p:nvSpPr>
        <p:spPr bwMode="auto">
          <a:xfrm>
            <a:off x="7282227" y="2570163"/>
            <a:ext cx="1080000" cy="1080000"/>
          </a:xfrm>
          <a:prstGeom prst="ellipse">
            <a:avLst/>
          </a:prstGeom>
          <a:solidFill>
            <a:srgbClr val="266C5F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charset="-122"/>
              </a:rPr>
              <a:t>經濟</a:t>
            </a:r>
            <a:endParaRPr lang="zh-CN" altLang="en-US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charset="-122"/>
            </a:endParaRPr>
          </a:p>
        </p:txBody>
      </p:sp>
      <p:sp>
        <p:nvSpPr>
          <p:cNvPr id="19" name="椭圆 4"/>
          <p:cNvSpPr>
            <a:spLocks noChangeArrowheads="1"/>
          </p:cNvSpPr>
          <p:nvPr/>
        </p:nvSpPr>
        <p:spPr bwMode="auto">
          <a:xfrm>
            <a:off x="8396834" y="2570163"/>
            <a:ext cx="1080000" cy="1080000"/>
          </a:xfrm>
          <a:prstGeom prst="ellipse">
            <a:avLst/>
          </a:prstGeom>
          <a:solidFill>
            <a:srgbClr val="77A3C1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charset="-122"/>
              </a:rPr>
              <a:t>工程</a:t>
            </a:r>
            <a:endParaRPr lang="zh-CN" altLang="en-US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charset="-122"/>
            </a:endParaRPr>
          </a:p>
        </p:txBody>
      </p:sp>
      <p:sp>
        <p:nvSpPr>
          <p:cNvPr id="20" name="椭圆 4"/>
          <p:cNvSpPr>
            <a:spLocks noChangeArrowheads="1"/>
          </p:cNvSpPr>
          <p:nvPr/>
        </p:nvSpPr>
        <p:spPr bwMode="auto">
          <a:xfrm>
            <a:off x="9495384" y="2570163"/>
            <a:ext cx="1080000" cy="1080000"/>
          </a:xfrm>
          <a:prstGeom prst="ellipse">
            <a:avLst/>
          </a:prstGeom>
          <a:solidFill>
            <a:srgbClr val="266C5F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charset="-122"/>
              </a:rPr>
              <a:t>材料科學</a:t>
            </a:r>
            <a:endParaRPr lang="zh-CN" altLang="en-US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4556" y="4107363"/>
            <a:ext cx="9510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大陸重點高校論文收錄篇數 </a:t>
            </a:r>
            <a:r>
              <a:rPr lang="en-US" altLang="zh-TW" sz="20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(2021</a:t>
            </a:r>
            <a:r>
              <a:rPr lang="zh-TW" altLang="en-US" sz="20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0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sz="20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月之統計數字，依收錄數量排序</a:t>
            </a:r>
            <a:r>
              <a:rPr lang="en-US" altLang="zh-TW" sz="20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0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60939" y="2429351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收錄主題</a:t>
            </a:r>
          </a:p>
        </p:txBody>
      </p:sp>
      <p:sp>
        <p:nvSpPr>
          <p:cNvPr id="25" name="椭圆 73"/>
          <p:cNvSpPr/>
          <p:nvPr/>
        </p:nvSpPr>
        <p:spPr>
          <a:xfrm>
            <a:off x="733793" y="1333226"/>
            <a:ext cx="142784" cy="142784"/>
          </a:xfrm>
          <a:prstGeom prst="ellipse">
            <a:avLst/>
          </a:prstGeom>
          <a:solidFill>
            <a:srgbClr val="266C5F"/>
          </a:solidFill>
          <a:ln w="6350">
            <a:solidFill>
              <a:srgbClr val="266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E94E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73"/>
          <p:cNvSpPr/>
          <p:nvPr/>
        </p:nvSpPr>
        <p:spPr>
          <a:xfrm>
            <a:off x="733793" y="2591083"/>
            <a:ext cx="142784" cy="142784"/>
          </a:xfrm>
          <a:prstGeom prst="ellipse">
            <a:avLst/>
          </a:prstGeom>
          <a:solidFill>
            <a:srgbClr val="266C5F"/>
          </a:solidFill>
          <a:ln w="6350">
            <a:solidFill>
              <a:srgbClr val="266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E94E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椭圆 73"/>
          <p:cNvSpPr/>
          <p:nvPr/>
        </p:nvSpPr>
        <p:spPr>
          <a:xfrm>
            <a:off x="737457" y="4225050"/>
            <a:ext cx="142784" cy="142784"/>
          </a:xfrm>
          <a:prstGeom prst="ellipse">
            <a:avLst/>
          </a:prstGeom>
          <a:solidFill>
            <a:srgbClr val="266C5F"/>
          </a:solidFill>
          <a:ln w="6350">
            <a:solidFill>
              <a:srgbClr val="266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E94E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127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21"/>
          <p:cNvSpPr txBox="1">
            <a:spLocks noChangeArrowheads="1"/>
          </p:cNvSpPr>
          <p:nvPr/>
        </p:nvSpPr>
        <p:spPr bwMode="auto">
          <a:xfrm>
            <a:off x="4933950" y="3851624"/>
            <a:ext cx="2552699" cy="102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資料分門別類</a:t>
            </a:r>
            <a:endParaRPr lang="en-US" altLang="zh-TW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介面簡約清爽</a:t>
            </a:r>
            <a:endParaRPr lang="en-US" altLang="zh-TW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精簡繁複功能</a:t>
            </a:r>
            <a:endParaRPr lang="en-US" altLang="zh-TW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4" name="群組 53"/>
          <p:cNvGrpSpPr/>
          <p:nvPr/>
        </p:nvGrpSpPr>
        <p:grpSpPr>
          <a:xfrm>
            <a:off x="4633913" y="1669771"/>
            <a:ext cx="3021012" cy="3826154"/>
            <a:chOff x="4633913" y="1669771"/>
            <a:chExt cx="3021012" cy="3826154"/>
          </a:xfrm>
        </p:grpSpPr>
        <p:sp>
          <p:nvSpPr>
            <p:cNvPr id="12" name="矩形 23"/>
            <p:cNvSpPr>
              <a:spLocks noChangeArrowheads="1"/>
            </p:cNvSpPr>
            <p:nvPr/>
          </p:nvSpPr>
          <p:spPr bwMode="auto">
            <a:xfrm>
              <a:off x="4633913" y="3041997"/>
              <a:ext cx="3021012" cy="2453928"/>
            </a:xfrm>
            <a:prstGeom prst="rect">
              <a:avLst/>
            </a:prstGeom>
            <a:noFill/>
            <a:ln w="19050">
              <a:solidFill>
                <a:srgbClr val="266C5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charset="0"/>
                <a:buNone/>
              </a:pPr>
              <a:endParaRPr lang="zh-CN" alt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圆角矩形 24"/>
            <p:cNvSpPr>
              <a:spLocks noChangeArrowheads="1"/>
            </p:cNvSpPr>
            <p:nvPr/>
          </p:nvSpPr>
          <p:spPr bwMode="auto">
            <a:xfrm>
              <a:off x="5509703" y="1669771"/>
              <a:ext cx="1269432" cy="1269015"/>
            </a:xfrm>
            <a:prstGeom prst="roundRect">
              <a:avLst>
                <a:gd name="adj" fmla="val 16667"/>
              </a:avLst>
            </a:prstGeom>
            <a:solidFill>
              <a:srgbClr val="266C5F"/>
            </a:solidFill>
            <a:ln>
              <a:noFill/>
            </a:ln>
          </p:spPr>
          <p:txBody>
            <a:bodyPr anchor="ctr"/>
            <a:lstStyle/>
            <a:p>
              <a:pPr algn="ctr">
                <a:buFont typeface="Arial" charset="0"/>
                <a:buNone/>
              </a:pPr>
              <a:endParaRPr lang="zh-CN" alt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文本框 20"/>
            <p:cNvSpPr txBox="1">
              <a:spLocks noChangeArrowheads="1"/>
            </p:cNvSpPr>
            <p:nvPr/>
          </p:nvSpPr>
          <p:spPr bwMode="auto">
            <a:xfrm>
              <a:off x="5008960" y="3323210"/>
              <a:ext cx="22709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zh-TW" altLang="en-US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平台介面改版</a:t>
              </a:r>
              <a:endParaRPr lang="zh-CN" altLang="en-US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5948363" y="2039564"/>
              <a:ext cx="392110" cy="466569"/>
            </a:xfrm>
            <a:custGeom>
              <a:avLst/>
              <a:gdLst>
                <a:gd name="T0" fmla="*/ 2147483647 w 671"/>
                <a:gd name="T1" fmla="*/ 2147483647 h 798"/>
                <a:gd name="T2" fmla="*/ 2147483647 w 671"/>
                <a:gd name="T3" fmla="*/ 2147483647 h 798"/>
                <a:gd name="T4" fmla="*/ 2147483647 w 671"/>
                <a:gd name="T5" fmla="*/ 2147483647 h 798"/>
                <a:gd name="T6" fmla="*/ 2147483647 w 671"/>
                <a:gd name="T7" fmla="*/ 2147483647 h 798"/>
                <a:gd name="T8" fmla="*/ 2147483647 w 671"/>
                <a:gd name="T9" fmla="*/ 2147483647 h 798"/>
                <a:gd name="T10" fmla="*/ 2147483647 w 671"/>
                <a:gd name="T11" fmla="*/ 2147483647 h 798"/>
                <a:gd name="T12" fmla="*/ 2147483647 w 671"/>
                <a:gd name="T13" fmla="*/ 2147483647 h 798"/>
                <a:gd name="T14" fmla="*/ 2147483647 w 671"/>
                <a:gd name="T15" fmla="*/ 2147483647 h 798"/>
                <a:gd name="T16" fmla="*/ 2147483647 w 671"/>
                <a:gd name="T17" fmla="*/ 2147483647 h 798"/>
                <a:gd name="T18" fmla="*/ 2147483647 w 671"/>
                <a:gd name="T19" fmla="*/ 2147483647 h 798"/>
                <a:gd name="T20" fmla="*/ 2147483647 w 671"/>
                <a:gd name="T21" fmla="*/ 2147483647 h 798"/>
                <a:gd name="T22" fmla="*/ 2147483647 w 671"/>
                <a:gd name="T23" fmla="*/ 2147483647 h 798"/>
                <a:gd name="T24" fmla="*/ 2147483647 w 671"/>
                <a:gd name="T25" fmla="*/ 2147483647 h 798"/>
                <a:gd name="T26" fmla="*/ 2147483647 w 671"/>
                <a:gd name="T27" fmla="*/ 2147483647 h 798"/>
                <a:gd name="T28" fmla="*/ 2147483647 w 671"/>
                <a:gd name="T29" fmla="*/ 2147483647 h 798"/>
                <a:gd name="T30" fmla="*/ 2147483647 w 671"/>
                <a:gd name="T31" fmla="*/ 2147483647 h 798"/>
                <a:gd name="T32" fmla="*/ 2147483647 w 671"/>
                <a:gd name="T33" fmla="*/ 2147483647 h 798"/>
                <a:gd name="T34" fmla="*/ 2147483647 w 671"/>
                <a:gd name="T35" fmla="*/ 2147483647 h 798"/>
                <a:gd name="T36" fmla="*/ 2147483647 w 671"/>
                <a:gd name="T37" fmla="*/ 2147483647 h 798"/>
                <a:gd name="T38" fmla="*/ 2147483647 w 671"/>
                <a:gd name="T39" fmla="*/ 2147483647 h 798"/>
                <a:gd name="T40" fmla="*/ 2147483647 w 671"/>
                <a:gd name="T41" fmla="*/ 2147483647 h 798"/>
                <a:gd name="T42" fmla="*/ 2147483647 w 671"/>
                <a:gd name="T43" fmla="*/ 2147483647 h 798"/>
                <a:gd name="T44" fmla="*/ 2147483647 w 671"/>
                <a:gd name="T45" fmla="*/ 2147483647 h 798"/>
                <a:gd name="T46" fmla="*/ 2147483647 w 671"/>
                <a:gd name="T47" fmla="*/ 2147483647 h 798"/>
                <a:gd name="T48" fmla="*/ 2147483647 w 671"/>
                <a:gd name="T49" fmla="*/ 2147483647 h 798"/>
                <a:gd name="T50" fmla="*/ 2147483647 w 671"/>
                <a:gd name="T51" fmla="*/ 2147483647 h 798"/>
                <a:gd name="T52" fmla="*/ 2147483647 w 671"/>
                <a:gd name="T53" fmla="*/ 2147483647 h 798"/>
                <a:gd name="T54" fmla="*/ 2147483647 w 671"/>
                <a:gd name="T55" fmla="*/ 2147483647 h 798"/>
                <a:gd name="T56" fmla="*/ 2147483647 w 671"/>
                <a:gd name="T57" fmla="*/ 2147483647 h 798"/>
                <a:gd name="T58" fmla="*/ 0 w 671"/>
                <a:gd name="T59" fmla="*/ 2147483647 h 798"/>
                <a:gd name="T60" fmla="*/ 0 w 671"/>
                <a:gd name="T61" fmla="*/ 2147483647 h 798"/>
                <a:gd name="T62" fmla="*/ 2147483647 w 671"/>
                <a:gd name="T63" fmla="*/ 2147483647 h 798"/>
                <a:gd name="T64" fmla="*/ 2147483647 w 671"/>
                <a:gd name="T65" fmla="*/ 2147483647 h 798"/>
                <a:gd name="T66" fmla="*/ 2147483647 w 671"/>
                <a:gd name="T67" fmla="*/ 2147483647 h 798"/>
                <a:gd name="T68" fmla="*/ 2147483647 w 671"/>
                <a:gd name="T69" fmla="*/ 2147483647 h 798"/>
                <a:gd name="T70" fmla="*/ 2147483647 w 671"/>
                <a:gd name="T71" fmla="*/ 2147483647 h 798"/>
                <a:gd name="T72" fmla="*/ 2147483647 w 671"/>
                <a:gd name="T73" fmla="*/ 2147483647 h 798"/>
                <a:gd name="T74" fmla="*/ 2147483647 w 671"/>
                <a:gd name="T75" fmla="*/ 2147483647 h 798"/>
                <a:gd name="T76" fmla="*/ 2147483647 w 671"/>
                <a:gd name="T77" fmla="*/ 2147483647 h 798"/>
                <a:gd name="T78" fmla="*/ 2147483647 w 671"/>
                <a:gd name="T79" fmla="*/ 2147483647 h 798"/>
                <a:gd name="T80" fmla="*/ 2147483647 w 671"/>
                <a:gd name="T81" fmla="*/ 2147483647 h 798"/>
                <a:gd name="T82" fmla="*/ 2147483647 w 671"/>
                <a:gd name="T83" fmla="*/ 2147483647 h 798"/>
                <a:gd name="T84" fmla="*/ 2147483647 w 671"/>
                <a:gd name="T85" fmla="*/ 2147483647 h 798"/>
                <a:gd name="T86" fmla="*/ 2147483647 w 671"/>
                <a:gd name="T87" fmla="*/ 2147483647 h 798"/>
                <a:gd name="T88" fmla="*/ 2147483647 w 671"/>
                <a:gd name="T89" fmla="*/ 2147483647 h 798"/>
                <a:gd name="T90" fmla="*/ 2147483647 w 671"/>
                <a:gd name="T91" fmla="*/ 2147483647 h 798"/>
                <a:gd name="T92" fmla="*/ 2147483647 w 671"/>
                <a:gd name="T93" fmla="*/ 2147483647 h 798"/>
                <a:gd name="T94" fmla="*/ 2147483647 w 671"/>
                <a:gd name="T95" fmla="*/ 2147483647 h 798"/>
                <a:gd name="T96" fmla="*/ 2147483647 w 671"/>
                <a:gd name="T97" fmla="*/ 2147483647 h 798"/>
                <a:gd name="T98" fmla="*/ 2147483647 w 671"/>
                <a:gd name="T99" fmla="*/ 2147483647 h 798"/>
                <a:gd name="T100" fmla="*/ 2147483647 w 671"/>
                <a:gd name="T101" fmla="*/ 2147483647 h 798"/>
                <a:gd name="T102" fmla="*/ 2147483647 w 671"/>
                <a:gd name="T103" fmla="*/ 2147483647 h 798"/>
                <a:gd name="T104" fmla="*/ 2147483647 w 671"/>
                <a:gd name="T105" fmla="*/ 2147483647 h 79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71" h="798">
                  <a:moveTo>
                    <a:pt x="323" y="326"/>
                  </a:moveTo>
                  <a:lnTo>
                    <a:pt x="323" y="798"/>
                  </a:lnTo>
                  <a:lnTo>
                    <a:pt x="671" y="675"/>
                  </a:lnTo>
                  <a:lnTo>
                    <a:pt x="671" y="203"/>
                  </a:lnTo>
                  <a:lnTo>
                    <a:pt x="323" y="326"/>
                  </a:lnTo>
                  <a:close/>
                  <a:moveTo>
                    <a:pt x="292" y="356"/>
                  </a:moveTo>
                  <a:lnTo>
                    <a:pt x="292" y="422"/>
                  </a:lnTo>
                  <a:cubicBezTo>
                    <a:pt x="260" y="416"/>
                    <a:pt x="228" y="391"/>
                    <a:pt x="228" y="391"/>
                  </a:cubicBezTo>
                  <a:lnTo>
                    <a:pt x="228" y="320"/>
                  </a:lnTo>
                  <a:cubicBezTo>
                    <a:pt x="267" y="352"/>
                    <a:pt x="292" y="356"/>
                    <a:pt x="292" y="356"/>
                  </a:cubicBezTo>
                  <a:close/>
                  <a:moveTo>
                    <a:pt x="577" y="152"/>
                  </a:moveTo>
                  <a:cubicBezTo>
                    <a:pt x="575" y="145"/>
                    <a:pt x="567" y="141"/>
                    <a:pt x="559" y="143"/>
                  </a:cubicBezTo>
                  <a:lnTo>
                    <a:pt x="224" y="260"/>
                  </a:lnTo>
                  <a:cubicBezTo>
                    <a:pt x="219" y="261"/>
                    <a:pt x="215" y="265"/>
                    <a:pt x="214" y="269"/>
                  </a:cubicBezTo>
                  <a:lnTo>
                    <a:pt x="214" y="748"/>
                  </a:lnTo>
                  <a:cubicBezTo>
                    <a:pt x="226" y="772"/>
                    <a:pt x="275" y="797"/>
                    <a:pt x="305" y="797"/>
                  </a:cubicBezTo>
                  <a:lnTo>
                    <a:pt x="305" y="326"/>
                  </a:lnTo>
                  <a:cubicBezTo>
                    <a:pt x="289" y="324"/>
                    <a:pt x="253" y="305"/>
                    <a:pt x="231" y="287"/>
                  </a:cubicBezTo>
                  <a:cubicBezTo>
                    <a:pt x="231" y="286"/>
                    <a:pt x="232" y="286"/>
                    <a:pt x="232" y="286"/>
                  </a:cubicBezTo>
                  <a:lnTo>
                    <a:pt x="568" y="170"/>
                  </a:lnTo>
                  <a:cubicBezTo>
                    <a:pt x="575" y="167"/>
                    <a:pt x="579" y="159"/>
                    <a:pt x="577" y="152"/>
                  </a:cubicBezTo>
                  <a:close/>
                  <a:moveTo>
                    <a:pt x="78" y="216"/>
                  </a:moveTo>
                  <a:lnTo>
                    <a:pt x="78" y="281"/>
                  </a:lnTo>
                  <a:cubicBezTo>
                    <a:pt x="46" y="275"/>
                    <a:pt x="14" y="250"/>
                    <a:pt x="14" y="250"/>
                  </a:cubicBezTo>
                  <a:lnTo>
                    <a:pt x="14" y="180"/>
                  </a:lnTo>
                  <a:cubicBezTo>
                    <a:pt x="53" y="212"/>
                    <a:pt x="78" y="216"/>
                    <a:pt x="78" y="216"/>
                  </a:cubicBezTo>
                  <a:close/>
                  <a:moveTo>
                    <a:pt x="363" y="11"/>
                  </a:moveTo>
                  <a:cubicBezTo>
                    <a:pt x="361" y="4"/>
                    <a:pt x="353" y="0"/>
                    <a:pt x="346" y="2"/>
                  </a:cubicBezTo>
                  <a:lnTo>
                    <a:pt x="10" y="119"/>
                  </a:lnTo>
                  <a:cubicBezTo>
                    <a:pt x="5" y="121"/>
                    <a:pt x="2" y="124"/>
                    <a:pt x="0" y="128"/>
                  </a:cubicBezTo>
                  <a:lnTo>
                    <a:pt x="0" y="608"/>
                  </a:lnTo>
                  <a:cubicBezTo>
                    <a:pt x="12" y="631"/>
                    <a:pt x="61" y="656"/>
                    <a:pt x="92" y="656"/>
                  </a:cubicBezTo>
                  <a:lnTo>
                    <a:pt x="92" y="186"/>
                  </a:lnTo>
                  <a:cubicBezTo>
                    <a:pt x="76" y="183"/>
                    <a:pt x="40" y="164"/>
                    <a:pt x="17" y="146"/>
                  </a:cubicBezTo>
                  <a:cubicBezTo>
                    <a:pt x="18" y="146"/>
                    <a:pt x="18" y="146"/>
                    <a:pt x="18" y="146"/>
                  </a:cubicBezTo>
                  <a:lnTo>
                    <a:pt x="354" y="29"/>
                  </a:lnTo>
                  <a:cubicBezTo>
                    <a:pt x="362" y="26"/>
                    <a:pt x="366" y="19"/>
                    <a:pt x="363" y="11"/>
                  </a:cubicBezTo>
                  <a:close/>
                  <a:moveTo>
                    <a:pt x="185" y="290"/>
                  </a:moveTo>
                  <a:lnTo>
                    <a:pt x="185" y="355"/>
                  </a:lnTo>
                  <a:cubicBezTo>
                    <a:pt x="153" y="349"/>
                    <a:pt x="121" y="324"/>
                    <a:pt x="121" y="324"/>
                  </a:cubicBezTo>
                  <a:lnTo>
                    <a:pt x="121" y="254"/>
                  </a:lnTo>
                  <a:cubicBezTo>
                    <a:pt x="160" y="286"/>
                    <a:pt x="185" y="290"/>
                    <a:pt x="185" y="290"/>
                  </a:cubicBezTo>
                  <a:close/>
                  <a:moveTo>
                    <a:pt x="470" y="85"/>
                  </a:moveTo>
                  <a:cubicBezTo>
                    <a:pt x="468" y="78"/>
                    <a:pt x="460" y="74"/>
                    <a:pt x="453" y="76"/>
                  </a:cubicBezTo>
                  <a:lnTo>
                    <a:pt x="117" y="193"/>
                  </a:lnTo>
                  <a:cubicBezTo>
                    <a:pt x="112" y="195"/>
                    <a:pt x="108" y="198"/>
                    <a:pt x="107" y="202"/>
                  </a:cubicBezTo>
                  <a:lnTo>
                    <a:pt x="107" y="682"/>
                  </a:lnTo>
                  <a:cubicBezTo>
                    <a:pt x="119" y="705"/>
                    <a:pt x="168" y="730"/>
                    <a:pt x="199" y="730"/>
                  </a:cubicBezTo>
                  <a:lnTo>
                    <a:pt x="199" y="260"/>
                  </a:lnTo>
                  <a:cubicBezTo>
                    <a:pt x="183" y="257"/>
                    <a:pt x="146" y="238"/>
                    <a:pt x="124" y="220"/>
                  </a:cubicBezTo>
                  <a:cubicBezTo>
                    <a:pt x="125" y="220"/>
                    <a:pt x="125" y="220"/>
                    <a:pt x="125" y="219"/>
                  </a:cubicBezTo>
                  <a:lnTo>
                    <a:pt x="461" y="103"/>
                  </a:lnTo>
                  <a:cubicBezTo>
                    <a:pt x="469" y="100"/>
                    <a:pt x="473" y="93"/>
                    <a:pt x="470" y="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0" name="文本框 29"/>
          <p:cNvSpPr txBox="1">
            <a:spLocks noChangeArrowheads="1"/>
          </p:cNvSpPr>
          <p:nvPr/>
        </p:nvSpPr>
        <p:spPr bwMode="auto">
          <a:xfrm>
            <a:off x="8607823" y="3791789"/>
            <a:ext cx="2462584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 algn="just" eaLnBrk="0" hangingPunct="0">
              <a:lnSpc>
                <a:spcPct val="130000"/>
              </a:lnSpc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9pPr>
          </a:lstStyle>
          <a:p>
            <a:r>
              <a:rPr lang="zh-TW" altLang="en-US" dirty="0"/>
              <a:t>後臺介面清楚明瞭</a:t>
            </a:r>
            <a:endParaRPr lang="en-US" altLang="zh-TW" dirty="0"/>
          </a:p>
          <a:p>
            <a:r>
              <a:rPr lang="zh-TW" altLang="en-US" dirty="0"/>
              <a:t>可查詢已購論文總數及類型</a:t>
            </a:r>
            <a:endParaRPr lang="en-US" altLang="zh-TW" dirty="0"/>
          </a:p>
          <a:p>
            <a:r>
              <a:rPr lang="zh-TW" altLang="en-US" dirty="0"/>
              <a:t>提供使用者推薦需求</a:t>
            </a:r>
            <a:endParaRPr lang="zh-CN" altLang="en-US" dirty="0"/>
          </a:p>
        </p:txBody>
      </p:sp>
      <p:grpSp>
        <p:nvGrpSpPr>
          <p:cNvPr id="55" name="群組 54"/>
          <p:cNvGrpSpPr/>
          <p:nvPr/>
        </p:nvGrpSpPr>
        <p:grpSpPr>
          <a:xfrm>
            <a:off x="8232775" y="1622473"/>
            <a:ext cx="3021013" cy="3873452"/>
            <a:chOff x="8232775" y="1622473"/>
            <a:chExt cx="3021013" cy="3873452"/>
          </a:xfrm>
        </p:grpSpPr>
        <p:sp>
          <p:nvSpPr>
            <p:cNvPr id="17" name="矩形 26"/>
            <p:cNvSpPr>
              <a:spLocks noChangeArrowheads="1"/>
            </p:cNvSpPr>
            <p:nvPr/>
          </p:nvSpPr>
          <p:spPr bwMode="auto">
            <a:xfrm>
              <a:off x="8232775" y="3041997"/>
              <a:ext cx="3021013" cy="2453928"/>
            </a:xfrm>
            <a:prstGeom prst="rect">
              <a:avLst/>
            </a:prstGeom>
            <a:noFill/>
            <a:ln w="19050">
              <a:solidFill>
                <a:srgbClr val="266C5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charset="0"/>
                <a:buNone/>
              </a:pPr>
              <a:endParaRPr lang="zh-CN" alt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圆角矩形 27"/>
            <p:cNvSpPr>
              <a:spLocks noChangeArrowheads="1"/>
            </p:cNvSpPr>
            <p:nvPr/>
          </p:nvSpPr>
          <p:spPr bwMode="auto">
            <a:xfrm>
              <a:off x="9108566" y="1622473"/>
              <a:ext cx="1269433" cy="1269015"/>
            </a:xfrm>
            <a:prstGeom prst="roundRect">
              <a:avLst>
                <a:gd name="adj" fmla="val 16667"/>
              </a:avLst>
            </a:prstGeom>
            <a:solidFill>
              <a:srgbClr val="266C5F"/>
            </a:solidFill>
            <a:ln>
              <a:noFill/>
            </a:ln>
          </p:spPr>
          <p:txBody>
            <a:bodyPr anchor="ctr"/>
            <a:lstStyle/>
            <a:p>
              <a:pPr algn="ctr">
                <a:buFont typeface="Arial" charset="0"/>
                <a:buNone/>
              </a:pPr>
              <a:endParaRPr lang="zh-CN" alt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" name="文本框 28"/>
            <p:cNvSpPr txBox="1">
              <a:spLocks noChangeArrowheads="1"/>
            </p:cNvSpPr>
            <p:nvPr/>
          </p:nvSpPr>
          <p:spPr bwMode="auto">
            <a:xfrm>
              <a:off x="8607823" y="3331885"/>
              <a:ext cx="22709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zh-TW" altLang="en-US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新增館員後台</a:t>
              </a:r>
              <a:endParaRPr lang="zh-CN" altLang="en-US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38" name="图片 2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2390" y="2022816"/>
              <a:ext cx="511175" cy="500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TextBox 2"/>
          <p:cNvSpPr txBox="1"/>
          <p:nvPr/>
        </p:nvSpPr>
        <p:spPr>
          <a:xfrm>
            <a:off x="5105192" y="292653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資料庫特色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群組 52"/>
          <p:cNvGrpSpPr/>
          <p:nvPr/>
        </p:nvGrpSpPr>
        <p:grpSpPr>
          <a:xfrm>
            <a:off x="1033463" y="1685537"/>
            <a:ext cx="3021012" cy="3810388"/>
            <a:chOff x="1033463" y="1685537"/>
            <a:chExt cx="3021012" cy="3810388"/>
          </a:xfrm>
        </p:grpSpPr>
        <p:sp>
          <p:nvSpPr>
            <p:cNvPr id="6" name="矩形 16"/>
            <p:cNvSpPr>
              <a:spLocks noChangeArrowheads="1"/>
            </p:cNvSpPr>
            <p:nvPr/>
          </p:nvSpPr>
          <p:spPr bwMode="auto">
            <a:xfrm>
              <a:off x="1033463" y="3041997"/>
              <a:ext cx="3021012" cy="2453928"/>
            </a:xfrm>
            <a:prstGeom prst="rect">
              <a:avLst/>
            </a:prstGeom>
            <a:noFill/>
            <a:ln w="19050">
              <a:solidFill>
                <a:srgbClr val="266C5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charset="0"/>
                <a:buNone/>
              </a:pPr>
              <a:endParaRPr lang="zh-CN" alt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圆角矩形 17"/>
            <p:cNvSpPr>
              <a:spLocks noChangeArrowheads="1"/>
            </p:cNvSpPr>
            <p:nvPr/>
          </p:nvSpPr>
          <p:spPr bwMode="auto">
            <a:xfrm>
              <a:off x="1909253" y="1685537"/>
              <a:ext cx="1269432" cy="1269015"/>
            </a:xfrm>
            <a:prstGeom prst="roundRect">
              <a:avLst>
                <a:gd name="adj" fmla="val 16667"/>
              </a:avLst>
            </a:prstGeom>
            <a:solidFill>
              <a:srgbClr val="266C5F"/>
            </a:solidFill>
            <a:ln>
              <a:noFill/>
            </a:ln>
          </p:spPr>
          <p:txBody>
            <a:bodyPr anchor="ctr"/>
            <a:lstStyle/>
            <a:p>
              <a:pPr algn="ctr">
                <a:buFont typeface="Arial" charset="0"/>
                <a:buNone/>
              </a:pPr>
              <a:endParaRPr lang="zh-CN" alt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文本框 13"/>
            <p:cNvSpPr txBox="1">
              <a:spLocks noChangeArrowheads="1"/>
            </p:cNvSpPr>
            <p:nvPr/>
          </p:nvSpPr>
          <p:spPr bwMode="auto">
            <a:xfrm>
              <a:off x="1408510" y="3323210"/>
              <a:ext cx="22709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zh-TW" altLang="en-US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支援跨載具</a:t>
              </a:r>
              <a:endParaRPr lang="zh-CN" altLang="en-US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33" name="图片 2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0280" y="2083858"/>
              <a:ext cx="58737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8" name="群組 47"/>
          <p:cNvGrpSpPr/>
          <p:nvPr/>
        </p:nvGrpSpPr>
        <p:grpSpPr>
          <a:xfrm>
            <a:off x="1247775" y="3980084"/>
            <a:ext cx="667828" cy="1159012"/>
            <a:chOff x="1247775" y="3980084"/>
            <a:chExt cx="667828" cy="1159012"/>
          </a:xfrm>
        </p:grpSpPr>
        <p:pic>
          <p:nvPicPr>
            <p:cNvPr id="3077" name="Picture 5" descr="C:\Users\Ariel\Downloads\monito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775" y="3980084"/>
              <a:ext cx="648000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2" name="群組 41"/>
            <p:cNvGrpSpPr/>
            <p:nvPr/>
          </p:nvGrpSpPr>
          <p:grpSpPr>
            <a:xfrm>
              <a:off x="1303526" y="4766686"/>
              <a:ext cx="612077" cy="372410"/>
              <a:chOff x="1340547" y="4688191"/>
              <a:chExt cx="612077" cy="372410"/>
            </a:xfrm>
          </p:grpSpPr>
          <p:sp>
            <p:nvSpPr>
              <p:cNvPr id="44" name="文本框 29"/>
              <p:cNvSpPr txBox="1">
                <a:spLocks noChangeArrowheads="1"/>
              </p:cNvSpPr>
              <p:nvPr/>
            </p:nvSpPr>
            <p:spPr bwMode="auto">
              <a:xfrm>
                <a:off x="1340547" y="4688191"/>
                <a:ext cx="612077" cy="3724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algn="just">
                  <a:lnSpc>
                    <a:spcPct val="130000"/>
                  </a:lnSpc>
                </a:pPr>
                <a:r>
                  <a:rPr lang="zh-TW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電腦</a:t>
                </a:r>
                <a:endPara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41" name="直線接點 40"/>
              <p:cNvCxnSpPr/>
              <p:nvPr/>
            </p:nvCxnSpPr>
            <p:spPr>
              <a:xfrm>
                <a:off x="1427560" y="5023891"/>
                <a:ext cx="363140" cy="0"/>
              </a:xfrm>
              <a:prstGeom prst="line">
                <a:avLst/>
              </a:prstGeom>
              <a:ln w="19050">
                <a:solidFill>
                  <a:srgbClr val="266C5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群組 48"/>
          <p:cNvGrpSpPr/>
          <p:nvPr/>
        </p:nvGrpSpPr>
        <p:grpSpPr>
          <a:xfrm>
            <a:off x="2219969" y="3908961"/>
            <a:ext cx="648000" cy="1231146"/>
            <a:chOff x="2219969" y="3908961"/>
            <a:chExt cx="648000" cy="1231146"/>
          </a:xfrm>
        </p:grpSpPr>
        <p:pic>
          <p:nvPicPr>
            <p:cNvPr id="3076" name="Picture 4" descr="C:\Users\Ariel\Downloads\iphon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9969" y="3908961"/>
              <a:ext cx="648000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群組 42"/>
            <p:cNvGrpSpPr/>
            <p:nvPr/>
          </p:nvGrpSpPr>
          <p:grpSpPr>
            <a:xfrm>
              <a:off x="2271118" y="4767697"/>
              <a:ext cx="587326" cy="372410"/>
              <a:chOff x="2271118" y="4697847"/>
              <a:chExt cx="587326" cy="372410"/>
            </a:xfrm>
          </p:grpSpPr>
          <p:sp>
            <p:nvSpPr>
              <p:cNvPr id="45" name="文本框 29"/>
              <p:cNvSpPr txBox="1">
                <a:spLocks noChangeArrowheads="1"/>
              </p:cNvSpPr>
              <p:nvPr/>
            </p:nvSpPr>
            <p:spPr bwMode="auto">
              <a:xfrm>
                <a:off x="2271118" y="4697847"/>
                <a:ext cx="587326" cy="3724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algn="just">
                  <a:lnSpc>
                    <a:spcPct val="130000"/>
                  </a:lnSpc>
                </a:pPr>
                <a:r>
                  <a:rPr lang="zh-TW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手機</a:t>
                </a:r>
                <a:endPara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50" name="直線接點 49"/>
              <p:cNvCxnSpPr/>
              <p:nvPr/>
            </p:nvCxnSpPr>
            <p:spPr>
              <a:xfrm>
                <a:off x="2362397" y="5023891"/>
                <a:ext cx="363140" cy="0"/>
              </a:xfrm>
              <a:prstGeom prst="line">
                <a:avLst/>
              </a:prstGeom>
              <a:ln w="19050">
                <a:solidFill>
                  <a:srgbClr val="266C5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群組 51"/>
          <p:cNvGrpSpPr/>
          <p:nvPr/>
        </p:nvGrpSpPr>
        <p:grpSpPr>
          <a:xfrm>
            <a:off x="3126261" y="3974570"/>
            <a:ext cx="648000" cy="1131871"/>
            <a:chOff x="3126261" y="3974570"/>
            <a:chExt cx="648000" cy="1131871"/>
          </a:xfrm>
        </p:grpSpPr>
        <p:pic>
          <p:nvPicPr>
            <p:cNvPr id="3075" name="Picture 3" descr="C:\Users\Ariel\Downloads\ipa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126261" y="3974570"/>
              <a:ext cx="648000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" name="群組 46"/>
            <p:cNvGrpSpPr/>
            <p:nvPr/>
          </p:nvGrpSpPr>
          <p:grpSpPr>
            <a:xfrm>
              <a:off x="3178685" y="4761347"/>
              <a:ext cx="587326" cy="345094"/>
              <a:chOff x="3178685" y="4697847"/>
              <a:chExt cx="587326" cy="345094"/>
            </a:xfrm>
          </p:grpSpPr>
          <p:sp>
            <p:nvSpPr>
              <p:cNvPr id="46" name="文本框 29"/>
              <p:cNvSpPr txBox="1">
                <a:spLocks noChangeArrowheads="1"/>
              </p:cNvSpPr>
              <p:nvPr/>
            </p:nvSpPr>
            <p:spPr bwMode="auto">
              <a:xfrm>
                <a:off x="3178685" y="4697847"/>
                <a:ext cx="587326" cy="3450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algn="just">
                  <a:lnSpc>
                    <a:spcPct val="130000"/>
                  </a:lnSpc>
                </a:pPr>
                <a:r>
                  <a:rPr lang="zh-TW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平板</a:t>
                </a:r>
                <a:endPara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51" name="直線接點 50"/>
              <p:cNvCxnSpPr/>
              <p:nvPr/>
            </p:nvCxnSpPr>
            <p:spPr>
              <a:xfrm>
                <a:off x="3268691" y="5009057"/>
                <a:ext cx="363140" cy="0"/>
              </a:xfrm>
              <a:prstGeom prst="line">
                <a:avLst/>
              </a:prstGeom>
              <a:ln w="19050">
                <a:solidFill>
                  <a:srgbClr val="266C5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759263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422064" y="2003006"/>
            <a:ext cx="4316819" cy="4310063"/>
          </a:xfrm>
          <a:prstGeom prst="rect">
            <a:avLst/>
          </a:prstGeom>
          <a:solidFill>
            <a:srgbClr val="266C5F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介面設計簡約清爽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功能簡單明瞭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針對載具不同，而有不同編排方式</a:t>
            </a:r>
            <a:endParaRPr lang="zh-CN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精簡繁複功能，簡單操作又快速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論文分類更詳細、精確</a:t>
            </a:r>
            <a:endParaRPr lang="zh-CN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管理方可直接使用後台查看使用統計及推薦論文</a:t>
            </a:r>
            <a:endParaRPr lang="zh-CN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409700" y="1985962"/>
            <a:ext cx="3962400" cy="4310063"/>
          </a:xfrm>
          <a:prstGeom prst="rect">
            <a:avLst/>
          </a:prstGeom>
          <a:solidFill>
            <a:srgbClr val="77A3C1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傳統型資料庫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平台排版繁雜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各載具畫面一致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所有功能全部嶄露於同個畫面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管理方只能透過廠商索取使用統計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4925655" y="29265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新舊平台比較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4" descr="C:\Users\Ariel\Desktop\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" t="16368" r="23786" b="36855"/>
          <a:stretch/>
        </p:blipFill>
        <p:spPr bwMode="auto">
          <a:xfrm>
            <a:off x="1870700" y="1501161"/>
            <a:ext cx="3040400" cy="900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8637" y="1501161"/>
            <a:ext cx="3483672" cy="900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09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65425" y="987222"/>
            <a:ext cx="2696320" cy="2429725"/>
            <a:chOff x="687918" y="1359259"/>
            <a:chExt cx="5202542" cy="4688151"/>
          </a:xfrm>
        </p:grpSpPr>
        <p:grpSp>
          <p:nvGrpSpPr>
            <p:cNvPr id="15" name="组合 14"/>
            <p:cNvGrpSpPr/>
            <p:nvPr/>
          </p:nvGrpSpPr>
          <p:grpSpPr>
            <a:xfrm rot="2700000">
              <a:off x="756186" y="1959808"/>
              <a:ext cx="2713630" cy="2850166"/>
              <a:chOff x="0" y="986971"/>
              <a:chExt cx="4615543" cy="4847774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449943" y="986971"/>
                <a:ext cx="4165600" cy="4847774"/>
              </a:xfrm>
              <a:prstGeom prst="rect">
                <a:avLst/>
              </a:prstGeom>
              <a:noFill/>
              <a:ln>
                <a:solidFill>
                  <a:srgbClr val="266C5F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0" y="1320801"/>
                <a:ext cx="4180114" cy="4180114"/>
              </a:xfrm>
              <a:prstGeom prst="rect">
                <a:avLst/>
              </a:prstGeom>
              <a:solidFill>
                <a:srgbClr val="266C5F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 rot="2700000">
              <a:off x="1680822" y="1299176"/>
              <a:ext cx="3799246" cy="3990406"/>
              <a:chOff x="0" y="986971"/>
              <a:chExt cx="4615543" cy="4847774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449943" y="986971"/>
                <a:ext cx="4165600" cy="4847774"/>
              </a:xfrm>
              <a:prstGeom prst="rect">
                <a:avLst/>
              </a:prstGeom>
              <a:noFill/>
              <a:ln>
                <a:solidFill>
                  <a:srgbClr val="266C5F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0" y="1320801"/>
                <a:ext cx="4180114" cy="4180114"/>
              </a:xfrm>
              <a:prstGeom prst="rect">
                <a:avLst/>
              </a:prstGeom>
              <a:solidFill>
                <a:srgbClr val="77A3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 rot="2700000">
              <a:off x="4445388" y="1323797"/>
              <a:ext cx="1409610" cy="1480534"/>
              <a:chOff x="0" y="986971"/>
              <a:chExt cx="4615543" cy="4847774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449943" y="986971"/>
                <a:ext cx="4165600" cy="4847774"/>
              </a:xfrm>
              <a:prstGeom prst="rect">
                <a:avLst/>
              </a:prstGeom>
              <a:noFill/>
              <a:ln>
                <a:solidFill>
                  <a:srgbClr val="266C5F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0" y="1320801"/>
                <a:ext cx="4180114" cy="4180114"/>
              </a:xfrm>
              <a:prstGeom prst="rect">
                <a:avLst/>
              </a:prstGeom>
              <a:solidFill>
                <a:srgbClr val="266C5F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 rot="2700000">
              <a:off x="4482450" y="5291415"/>
              <a:ext cx="764075" cy="747916"/>
              <a:chOff x="-336941" y="986971"/>
              <a:chExt cx="4952484" cy="4847774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449943" y="986971"/>
                <a:ext cx="4165600" cy="4847774"/>
              </a:xfrm>
              <a:prstGeom prst="rect">
                <a:avLst/>
              </a:prstGeom>
              <a:noFill/>
              <a:ln>
                <a:solidFill>
                  <a:srgbClr val="266C5F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-336941" y="1152319"/>
                <a:ext cx="4180123" cy="4180117"/>
              </a:xfrm>
              <a:prstGeom prst="rect">
                <a:avLst/>
              </a:prstGeom>
              <a:solidFill>
                <a:srgbClr val="266C5F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3" name="矩形 69"/>
          <p:cNvSpPr>
            <a:spLocks noChangeArrowheads="1"/>
          </p:cNvSpPr>
          <p:nvPr/>
        </p:nvSpPr>
        <p:spPr bwMode="auto">
          <a:xfrm>
            <a:off x="3545047" y="4099727"/>
            <a:ext cx="51370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buFont typeface="Arial" charset="0"/>
              <a:buNone/>
            </a:pPr>
            <a:r>
              <a:rPr lang="zh-TW" altLang="en-US" sz="4800" b="1" dirty="0">
                <a:solidFill>
                  <a:srgbClr val="266C5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平台操作說明</a:t>
            </a:r>
            <a:endParaRPr lang="en-US" altLang="zh-CN" sz="4800" b="1" dirty="0">
              <a:solidFill>
                <a:srgbClr val="266C5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4" name="矩形 70"/>
          <p:cNvSpPr>
            <a:spLocks noChangeArrowheads="1"/>
          </p:cNvSpPr>
          <p:nvPr/>
        </p:nvSpPr>
        <p:spPr bwMode="auto">
          <a:xfrm>
            <a:off x="2504007" y="5140462"/>
            <a:ext cx="72191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新版平台首頁、新功能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2380444" y="4672624"/>
            <a:ext cx="1456264" cy="1"/>
          </a:xfrm>
          <a:prstGeom prst="line">
            <a:avLst/>
          </a:prstGeom>
          <a:ln w="9525">
            <a:solidFill>
              <a:srgbClr val="266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8343544" y="4672624"/>
            <a:ext cx="1379619" cy="1"/>
          </a:xfrm>
          <a:prstGeom prst="line">
            <a:avLst/>
          </a:prstGeom>
          <a:ln w="9525">
            <a:solidFill>
              <a:srgbClr val="266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_14"/>
          <p:cNvSpPr txBox="1">
            <a:spLocks noChangeArrowheads="1"/>
          </p:cNvSpPr>
          <p:nvPr/>
        </p:nvSpPr>
        <p:spPr bwMode="auto">
          <a:xfrm>
            <a:off x="5051817" y="1598905"/>
            <a:ext cx="2264212" cy="64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n-US" altLang="zh-CN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altLang="zh-TW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06490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8265</TotalTime>
  <Words>1392</Words>
  <Application>Microsoft Office PowerPoint</Application>
  <PresentationFormat>自訂</PresentationFormat>
  <Paragraphs>184</Paragraphs>
  <Slides>24</Slides>
  <Notes>23</Notes>
  <HiddenSlides>0</HiddenSlides>
  <MMClips>0</MMClips>
  <ScaleCrop>false</ScaleCrop>
  <HeadingPairs>
    <vt:vector size="4" baseType="variant">
      <vt:variant>
        <vt:lpstr>佈景主題</vt:lpstr>
      </vt:variant>
      <vt:variant>
        <vt:i4>10</vt:i4>
      </vt:variant>
      <vt:variant>
        <vt:lpstr>投影片標題</vt:lpstr>
      </vt:variant>
      <vt:variant>
        <vt:i4>24</vt:i4>
      </vt:variant>
    </vt:vector>
  </HeadingPairs>
  <TitlesOfParts>
    <vt:vector size="34" baseType="lpstr"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USER</cp:lastModifiedBy>
  <cp:revision>2939</cp:revision>
  <dcterms:created xsi:type="dcterms:W3CDTF">2015-12-01T09:06:39Z</dcterms:created>
  <dcterms:modified xsi:type="dcterms:W3CDTF">2026-03-10T01:05:53Z</dcterms:modified>
</cp:coreProperties>
</file>