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7" r:id="rId1"/>
  </p:sldMasterIdLst>
  <p:notesMasterIdLst>
    <p:notesMasterId r:id="rId46"/>
  </p:notesMasterIdLst>
  <p:handoutMasterIdLst>
    <p:handoutMasterId r:id="rId47"/>
  </p:handoutMasterIdLst>
  <p:sldIdLst>
    <p:sldId id="3800" r:id="rId2"/>
    <p:sldId id="3848" r:id="rId3"/>
    <p:sldId id="3849" r:id="rId4"/>
    <p:sldId id="3828" r:id="rId5"/>
    <p:sldId id="3831" r:id="rId6"/>
    <p:sldId id="3867" r:id="rId7"/>
    <p:sldId id="3850" r:id="rId8"/>
    <p:sldId id="3883" r:id="rId9"/>
    <p:sldId id="3900" r:id="rId10"/>
    <p:sldId id="3886" r:id="rId11"/>
    <p:sldId id="3903" r:id="rId12"/>
    <p:sldId id="3888" r:id="rId13"/>
    <p:sldId id="3905" r:id="rId14"/>
    <p:sldId id="3887" r:id="rId15"/>
    <p:sldId id="3907" r:id="rId16"/>
    <p:sldId id="3906" r:id="rId17"/>
    <p:sldId id="3851" r:id="rId18"/>
    <p:sldId id="3884" r:id="rId19"/>
    <p:sldId id="274" r:id="rId20"/>
    <p:sldId id="275" r:id="rId21"/>
    <p:sldId id="3874" r:id="rId22"/>
    <p:sldId id="3877" r:id="rId23"/>
    <p:sldId id="3876" r:id="rId24"/>
    <p:sldId id="3909" r:id="rId25"/>
    <p:sldId id="3911" r:id="rId26"/>
    <p:sldId id="3879" r:id="rId27"/>
    <p:sldId id="3880" r:id="rId28"/>
    <p:sldId id="3878" r:id="rId29"/>
    <p:sldId id="3881" r:id="rId30"/>
    <p:sldId id="3882" r:id="rId31"/>
    <p:sldId id="3908" r:id="rId32"/>
    <p:sldId id="3852" r:id="rId33"/>
    <p:sldId id="3892" r:id="rId34"/>
    <p:sldId id="263" r:id="rId35"/>
    <p:sldId id="3898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64" r:id="rId44"/>
    <p:sldId id="3864" r:id="rId45"/>
  </p:sldIdLst>
  <p:sldSz cx="12858750" cy="7232650"/>
  <p:notesSz cx="6858000" cy="9144000"/>
  <p:custDataLst>
    <p:tags r:id="rId48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F28"/>
    <a:srgbClr val="123863"/>
    <a:srgbClr val="0B97F1"/>
    <a:srgbClr val="000000"/>
    <a:srgbClr val="341801"/>
    <a:srgbClr val="682F03"/>
    <a:srgbClr val="F08200"/>
    <a:srgbClr val="E91E21"/>
    <a:srgbClr val="010066"/>
    <a:srgbClr val="4BC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7" autoAdjust="0"/>
    <p:restoredTop sz="87813" autoAdjust="0"/>
  </p:normalViewPr>
  <p:slideViewPr>
    <p:cSldViewPr>
      <p:cViewPr varScale="1">
        <p:scale>
          <a:sx n="91" d="100"/>
          <a:sy n="91" d="100"/>
        </p:scale>
        <p:origin x="1144" y="192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1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660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2025/7/21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大家好，我是飛資得醫學的姵穎，今天要跟大家分享的是</a:t>
            </a:r>
            <a:r>
              <a:rPr lang="en-US" altLang="zh-CN" dirty="0"/>
              <a:t>Sanford Guide</a:t>
            </a:r>
            <a:r>
              <a:rPr lang="zh-CN" altLang="en-US" dirty="0"/>
              <a:t>熱病。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88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特殊族群的</a:t>
            </a:r>
            <a:r>
              <a:rPr kumimoji="1" lang="zh-TW" alt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藥物使用及劑量工具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83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364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r>
              <a:rPr lang="en" dirty="0"/>
              <a:t>Prevention. </a:t>
            </a:r>
            <a:r>
              <a:rPr lang="zh-TW" altLang="en-US" dirty="0"/>
              <a:t>一些外科、牙科的抗生素用藥建議，或是疫苗等資訊</a:t>
            </a:r>
            <a:endParaRPr dirty="0"/>
          </a:p>
        </p:txBody>
      </p:sp>
      <p:sp>
        <p:nvSpPr>
          <p:cNvPr id="262" name="Google Shape;2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沙門氏菌感染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95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肌酸酐清除率</a:t>
            </a:r>
            <a:r>
              <a:rPr lang="en" altLang="zh-TW" b="0" i="0" dirty="0">
                <a:solidFill>
                  <a:srgbClr val="E8E8E8"/>
                </a:solidFill>
                <a:effectLst/>
                <a:latin typeface="Google Sans"/>
              </a:rPr>
              <a:t>(</a:t>
            </a:r>
            <a:r>
              <a:rPr lang="en" altLang="zh-TW" b="0" i="0" dirty="0" err="1">
                <a:solidFill>
                  <a:srgbClr val="E2EEFF"/>
                </a:solidFill>
                <a:effectLst/>
                <a:latin typeface="Google Sans"/>
              </a:rPr>
              <a:t>Ccr</a:t>
            </a:r>
            <a:r>
              <a:rPr lang="zh-TW" altLang="en" b="0" i="0" dirty="0">
                <a:solidFill>
                  <a:srgbClr val="E2EEFF"/>
                </a:solidFill>
                <a:effectLst/>
                <a:latin typeface="Google Sans"/>
              </a:rPr>
              <a:t>：</a:t>
            </a:r>
            <a:r>
              <a:rPr lang="en" altLang="zh-TW" b="0" i="0" dirty="0">
                <a:solidFill>
                  <a:srgbClr val="E2EEFF"/>
                </a:solidFill>
                <a:effectLst/>
                <a:latin typeface="Google Sans"/>
              </a:rPr>
              <a:t>creatinine clearance rate</a:t>
            </a:r>
            <a:r>
              <a:rPr lang="en" altLang="zh-TW" b="0" i="0" dirty="0">
                <a:solidFill>
                  <a:srgbClr val="E8E8E8"/>
                </a:solidFill>
                <a:effectLst/>
                <a:latin typeface="Google Sans"/>
              </a:rPr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93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該藥物因以下一個或多個原因具有變化或有限的活性：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雖然在某些環境或感染類型中在臨床上有效，但在其他情況下則效果不一致；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應與另一種藥物結合使用；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其效力受到與治療失敗有關的抗藥性限制；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已證實有有效的替代品；</a:t>
            </a:r>
          </a:p>
          <a:p>
            <a:pPr algn="l">
              <a:buFont typeface="+mj-lt"/>
              <a:buAutoNum type="arabicPeriod"/>
            </a:pP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和</a:t>
            </a:r>
            <a:r>
              <a:rPr lang="en-US" altLang="zh-TW" b="0" i="0" dirty="0">
                <a:solidFill>
                  <a:srgbClr val="ECECEC"/>
                </a:solidFill>
                <a:effectLst/>
                <a:latin typeface="Söhne"/>
              </a:rPr>
              <a:t>/</a:t>
            </a:r>
            <a:r>
              <a:rPr lang="zh-TW" altLang="en-US" b="0" i="0" dirty="0">
                <a:solidFill>
                  <a:srgbClr val="ECECEC"/>
                </a:solidFill>
                <a:effectLst/>
                <a:latin typeface="Söhne"/>
              </a:rPr>
              <a:t>或支持其有效性的臨床數據有限。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649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77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BD0F28B8-85F6-499A-8C5E-DE6C8D807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9141AF-A3E4-4F0F-8FD4-4F35D42BC723}" type="slidenum">
              <a:rPr lang="en-US" altLang="zh-TW" sz="1300"/>
              <a:pPr>
                <a:spcBef>
                  <a:spcPct val="0"/>
                </a:spcBef>
              </a:pPr>
              <a:t>33</a:t>
            </a:fld>
            <a:endParaRPr lang="en-US" altLang="zh-TW" sz="13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542CB30C-E21B-417A-B114-FF2E5505E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21463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F3419008-A884-420F-B3B8-30B9896F6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896" tIns="41948" rIns="83896" bIns="41948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9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  <a:pPr/>
              <a:t>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37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1463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36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15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5650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16:notes"/>
          <p:cNvSpPr txBox="1">
            <a:spLocks noGrp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75" tIns="41925" rIns="83875" bIns="41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19A655B1-5C3F-4998-BA08-66FD9F16C9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3575" algn="l"/>
                <a:tab pos="1327150" algn="l"/>
                <a:tab pos="1992313" algn="l"/>
                <a:tab pos="26558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2524A0-AE10-424A-A5A4-AE23C1EE66B4}" type="slidenum">
              <a:rPr lang="en-US" altLang="zh-TW" sz="1300"/>
              <a:pPr>
                <a:spcBef>
                  <a:spcPct val="0"/>
                </a:spcBef>
              </a:pPr>
              <a:t>43</a:t>
            </a:fld>
            <a:endParaRPr lang="en-US" altLang="zh-TW" sz="1300"/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010F611F-19A3-40A0-A3FA-8AE1AC1413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55650"/>
            <a:ext cx="6623050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B2051323-8DB1-4EBA-ACD3-7FF3AD223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5125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896" tIns="41948" rIns="83896" bIns="41948" anchor="ctr"/>
          <a:lstStyle/>
          <a:p>
            <a:endParaRPr lang="zh-TW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909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什麼是熱病呢</a:t>
            </a:r>
            <a:r>
              <a:rPr lang="en-US" altLang="zh-CN" dirty="0"/>
              <a:t>?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89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一開始，大家對於熱病，一定馬上會聯想到抗生素治療，但在目前熱病資料庫中，已經整合大家非常熟悉的三本書內容，除了抗生素治療外，還包含</a:t>
            </a:r>
            <a:r>
              <a:rPr lang="en-US" altLang="zh-CN" dirty="0"/>
              <a:t>HIV/AIDS</a:t>
            </a:r>
            <a:r>
              <a:rPr lang="zh-CN" altLang="en-US" dirty="0"/>
              <a:t>治療及</a:t>
            </a:r>
            <a:r>
              <a:rPr lang="en-US" altLang="zh-CN" dirty="0"/>
              <a:t>Hepatitis</a:t>
            </a:r>
            <a:r>
              <a:rPr lang="zh-CN" altLang="en-US" dirty="0"/>
              <a:t>治療的所有內容。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5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為了更方便臨床人員使用，熱病在以紙本的內容為基礎，發展出更為便利的瀏覽搜尋界面。不同以往一年一更的紙本形式，線上版是每月進行更新，以便提供最新的醫藥信息。在線上版中，我們可以得到關於各系統器官感染疾病的常見病原體、傳播途徑、診斷要點、第一線及替代治療方案、藥物不良反應和應用注意事項，以及預防用藥等等。在這些資訊中也同時提供相關文獻來體現實證醫學的權威性。而涉及的病原體包含細菌、真菌、寄生蟲和病毒等等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69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在這邊我們在總結一下，到底網頁版和以往的紙本究竟有什麼樣的不同呢</a:t>
            </a:r>
            <a:r>
              <a:rPr lang="en-US" altLang="zh-CN" dirty="0"/>
              <a:t>?</a:t>
            </a:r>
            <a:br>
              <a:rPr lang="en-US" altLang="zh-CN" dirty="0"/>
            </a:br>
            <a:r>
              <a:rPr lang="zh-CN" altLang="en-US" dirty="0"/>
              <a:t>首先，網頁版能夠無縫整合收錄內容，並進行內部串接，也同時可以對外連接至</a:t>
            </a:r>
            <a:r>
              <a:rPr lang="en-US" altLang="zh-CN" dirty="0" err="1"/>
              <a:t>Pubmed</a:t>
            </a:r>
            <a:r>
              <a:rPr lang="zh-CN" altLang="en-US" dirty="0"/>
              <a:t>等資源。</a:t>
            </a:r>
            <a:br>
              <a:rPr lang="en-US" altLang="zh-CN" dirty="0"/>
            </a:br>
            <a:r>
              <a:rPr lang="zh-CN" altLang="en-US" dirty="0"/>
              <a:t>其次，除搜尋功能外，可依主題快速瀏覽，並提供互動的計算機功能。</a:t>
            </a:r>
            <a:br>
              <a:rPr lang="en-US" altLang="zh-CN" dirty="0"/>
            </a:br>
            <a:r>
              <a:rPr lang="zh-CN" altLang="en-US" dirty="0"/>
              <a:t>最後，根據臨床人員的需要，每月定期更新，並依據最新証據提供最新發展。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59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89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ID Update</a:t>
            </a:r>
            <a:r>
              <a:rPr kumimoji="1" lang="zh-TW" altLang="en-US" dirty="0"/>
              <a:t>：新藥核準、藥物短缺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9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在常見的疾病中，</a:t>
            </a:r>
            <a:r>
              <a:rPr kumimoji="1" lang="en-US" altLang="zh-TW" dirty="0"/>
              <a:t>Sanford</a:t>
            </a:r>
            <a:r>
              <a:rPr kumimoji="1" lang="zh-TW" altLang="en-US" dirty="0"/>
              <a:t>有提供抗生素用藥管理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088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2025/7/21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1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>
          <a:xfrm>
            <a:off x="884238" y="1887538"/>
            <a:ext cx="11161712" cy="46815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10992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7344" y="1183677"/>
            <a:ext cx="9642389" cy="251635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3/18/19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B3BC8-6B09-CB46-8A93-3975A8AB79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609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3/18/19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7379F-955D-D540-A3A8-E354268166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7802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84040" y="2040880"/>
            <a:ext cx="5463295" cy="4056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068" y="2040880"/>
            <a:ext cx="5464969" cy="405664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3/18/19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B1DFE-9D15-C44C-A61B-3A2A47F1DC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2833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按一下此處編輯母版標題樣式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按一下此處編輯母版文本樣式</a:t>
            </a:r>
          </a:p>
          <a:p>
            <a:pPr lvl="1"/>
            <a:r>
              <a:rPr lang="zh-CN" altLang="en-US"/>
              <a:t>第二級</a:t>
            </a:r>
          </a:p>
          <a:p>
            <a:pPr lvl="2"/>
            <a:r>
              <a:rPr lang="zh-CN" altLang="en-US"/>
              <a:t>第三級</a:t>
            </a:r>
          </a:p>
          <a:p>
            <a:pPr lvl="3"/>
            <a:r>
              <a:rPr lang="zh-CN" altLang="en-US"/>
              <a:t>第四級</a:t>
            </a:r>
          </a:p>
          <a:p>
            <a:pPr lvl="4"/>
            <a:r>
              <a:rPr lang="zh-CN" altLang="en-US"/>
              <a:t>第五級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5" descr="ppt底_醫學1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3831" y="6712667"/>
            <a:ext cx="1494430" cy="41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505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er.sanfordguide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er.sanfordguide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ppt底_醫學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9486" y="5704557"/>
            <a:ext cx="5449264" cy="152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0992"/>
            <a:ext cx="12858750" cy="190127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858750" cy="1218484"/>
          </a:xfrm>
          <a:prstGeom prst="rect">
            <a:avLst/>
          </a:prstGeom>
          <a:solidFill>
            <a:srgbClr val="1238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4197127" y="981230"/>
            <a:ext cx="856895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Sanford Guide</a:t>
            </a:r>
            <a:r>
              <a:rPr lang="zh-TW" altLang="en-US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Collection</a:t>
            </a:r>
            <a:r>
              <a:rPr lang="zh-TW" altLang="en-US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Web &amp; App</a:t>
            </a:r>
            <a:r>
              <a:rPr lang="zh-TW" altLang="en-US" sz="4400" b="1" cap="all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rPr>
              <a:t> 使用說明</a:t>
            </a:r>
            <a:endParaRPr lang="zh-CN" altLang="en-US" sz="4400" b="1" cap="all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33" y="429470"/>
            <a:ext cx="3677302" cy="21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573391" y="4334245"/>
            <a:ext cx="6285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Microsoft JhengHei" charset="-120"/>
                <a:ea typeface="Microsoft JhengHei" charset="-120"/>
                <a:cs typeface="Microsoft JhengHei" charset="-120"/>
              </a:rPr>
              <a:t>聯絡窗口：林姵穎</a:t>
            </a:r>
            <a:endParaRPr lang="en-US" altLang="zh-TW" sz="32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3200" dirty="0">
                <a:latin typeface="Microsoft JhengHei" charset="-120"/>
                <a:ea typeface="Microsoft JhengHei" charset="-120"/>
                <a:cs typeface="Microsoft JhengHei" charset="-120"/>
              </a:rPr>
              <a:t>聯繫電話：</a:t>
            </a:r>
            <a:r>
              <a:rPr lang="en-US" altLang="zh-TW" sz="3200" dirty="0">
                <a:latin typeface="Microsoft JhengHei" charset="-120"/>
                <a:ea typeface="Microsoft JhengHei" charset="-120"/>
                <a:cs typeface="Microsoft JhengHei" charset="-120"/>
                <a:sym typeface="Wingdings"/>
              </a:rPr>
              <a:t>(02)2658-2223</a:t>
            </a:r>
            <a:r>
              <a:rPr lang="zh-TW" altLang="en-US" sz="3200" dirty="0">
                <a:latin typeface="Microsoft JhengHei" charset="-120"/>
                <a:ea typeface="Microsoft JhengHei" charset="-120"/>
                <a:cs typeface="Microsoft JhengHei" charset="-120"/>
                <a:sym typeface="Wingdings"/>
              </a:rPr>
              <a:t> </a:t>
            </a:r>
            <a:r>
              <a:rPr lang="en-US" altLang="zh-TW" sz="3200">
                <a:latin typeface="Microsoft JhengHei" charset="-120"/>
                <a:ea typeface="Microsoft JhengHei" charset="-120"/>
                <a:cs typeface="Microsoft JhengHei" charset="-120"/>
                <a:sym typeface="Wingdings"/>
              </a:rPr>
              <a:t>~113</a:t>
            </a:r>
            <a:endParaRPr lang="zh-TW" altLang="en-US" sz="32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90CA3E-AA0D-F247-8DD7-3A7C422BBF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93791"/>
            <a:ext cx="5935749" cy="33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F735975-08B3-4DE9-AE94-FE8F74524470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Syndromes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" name="圖片 2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E6B0CE6C-7FD2-8024-78EC-26B42D25B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1" y="1312069"/>
            <a:ext cx="12471645" cy="453650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3E3DE8-7336-2294-DD15-DD899C072D9D}"/>
              </a:ext>
            </a:extLst>
          </p:cNvPr>
          <p:cNvSpPr/>
          <p:nvPr/>
        </p:nvSpPr>
        <p:spPr>
          <a:xfrm>
            <a:off x="524719" y="2164560"/>
            <a:ext cx="3960440" cy="30359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0BA5F6F-2D84-A242-9629-CCE9AED80D12}"/>
              </a:ext>
            </a:extLst>
          </p:cNvPr>
          <p:cNvSpPr/>
          <p:nvPr/>
        </p:nvSpPr>
        <p:spPr>
          <a:xfrm>
            <a:off x="2465649" y="3292289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向右箭號 9">
            <a:extLst>
              <a:ext uri="{FF2B5EF4-FFF2-40B4-BE49-F238E27FC236}">
                <a16:creationId xmlns:a16="http://schemas.microsoft.com/office/drawing/2014/main" id="{B5A396E3-DD21-ACA5-55AE-A2D2018F6B0E}"/>
              </a:ext>
            </a:extLst>
          </p:cNvPr>
          <p:cNvSpPr/>
          <p:nvPr/>
        </p:nvSpPr>
        <p:spPr>
          <a:xfrm>
            <a:off x="4550594" y="3338005"/>
            <a:ext cx="978408" cy="484632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圖片 11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95186861-1C73-DFB8-EADC-816575E76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37" y="1576954"/>
            <a:ext cx="6071577" cy="563000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FBE54F4-DA59-F0FF-2C08-BA6DFB9DA536}"/>
              </a:ext>
            </a:extLst>
          </p:cNvPr>
          <p:cNvSpPr/>
          <p:nvPr/>
        </p:nvSpPr>
        <p:spPr>
          <a:xfrm>
            <a:off x="6141343" y="3472309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405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EF735975-08B3-4DE9-AE94-FE8F74524470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Syndromes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F39CFEAD-8988-30B9-2741-877C804A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1" y="1240061"/>
            <a:ext cx="12298379" cy="504056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087DAA6-C3E3-F8D6-4FB6-D7568CADB40E}"/>
              </a:ext>
            </a:extLst>
          </p:cNvPr>
          <p:cNvSpPr/>
          <p:nvPr/>
        </p:nvSpPr>
        <p:spPr>
          <a:xfrm>
            <a:off x="596727" y="1600101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BA16B5-85A2-855E-F86C-00ECE728CC6C}"/>
              </a:ext>
            </a:extLst>
          </p:cNvPr>
          <p:cNvSpPr/>
          <p:nvPr/>
        </p:nvSpPr>
        <p:spPr>
          <a:xfrm>
            <a:off x="602789" y="2007039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835F2E2-C818-A653-262C-A53124BE124D}"/>
              </a:ext>
            </a:extLst>
          </p:cNvPr>
          <p:cNvSpPr txBox="1"/>
          <p:nvPr/>
        </p:nvSpPr>
        <p:spPr>
          <a:xfrm>
            <a:off x="5737870" y="1580066"/>
            <a:ext cx="126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疾病名稱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CF6697B-E846-0807-0CDE-947FF06472DB}"/>
              </a:ext>
            </a:extLst>
          </p:cNvPr>
          <p:cNvSpPr txBox="1"/>
          <p:nvPr/>
        </p:nvSpPr>
        <p:spPr>
          <a:xfrm>
            <a:off x="5747567" y="1960141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更新日期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1CC2C40-1544-B61A-E352-4E41C09D6729}"/>
              </a:ext>
            </a:extLst>
          </p:cNvPr>
          <p:cNvSpPr/>
          <p:nvPr/>
        </p:nvSpPr>
        <p:spPr>
          <a:xfrm>
            <a:off x="6717408" y="4336405"/>
            <a:ext cx="295232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AD6A8BF-DAF3-7B0D-6BE9-791748F28CC4}"/>
              </a:ext>
            </a:extLst>
          </p:cNvPr>
          <p:cNvSpPr txBox="1"/>
          <p:nvPr/>
        </p:nvSpPr>
        <p:spPr>
          <a:xfrm>
            <a:off x="7293471" y="4764941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參考來源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外部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zh-TW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A2CAC42-7F88-6836-6E14-343A342673E6}"/>
              </a:ext>
            </a:extLst>
          </p:cNvPr>
          <p:cNvSpPr/>
          <p:nvPr/>
        </p:nvSpPr>
        <p:spPr>
          <a:xfrm>
            <a:off x="9510820" y="2601043"/>
            <a:ext cx="3183159" cy="1706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16B0F7B-E718-D106-41E9-462753A3D9C6}"/>
              </a:ext>
            </a:extLst>
          </p:cNvPr>
          <p:cNvSpPr txBox="1"/>
          <p:nvPr/>
        </p:nvSpPr>
        <p:spPr>
          <a:xfrm>
            <a:off x="10404484" y="2170822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內容大綱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280C872-1946-5136-3750-2661DD03E9F0}"/>
              </a:ext>
            </a:extLst>
          </p:cNvPr>
          <p:cNvSpPr/>
          <p:nvPr/>
        </p:nvSpPr>
        <p:spPr>
          <a:xfrm>
            <a:off x="676183" y="4985031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E93572-85D9-D206-4F75-6B32F97AC407}"/>
              </a:ext>
            </a:extLst>
          </p:cNvPr>
          <p:cNvSpPr txBox="1"/>
          <p:nvPr/>
        </p:nvSpPr>
        <p:spPr>
          <a:xfrm>
            <a:off x="1468271" y="4944961"/>
            <a:ext cx="237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內部串接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</a:t>
            </a:r>
            <a:r>
              <a:rPr kumimoji="1" lang="en-US" altLang="zh-TW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zh-TW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FFFE9CDA-AFBF-4A12-AD41-5A73955EC4A7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Pathogens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字型, 軟體, 網頁 的圖片&#10;&#10;自動產生的描述">
            <a:extLst>
              <a:ext uri="{FF2B5EF4-FFF2-40B4-BE49-F238E27FC236}">
                <a16:creationId xmlns:a16="http://schemas.microsoft.com/office/drawing/2014/main" id="{2A183400-2DB5-AE10-354E-3DF7781B8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1" y="1168053"/>
            <a:ext cx="10595059" cy="482453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31E0924-1F34-BECB-A764-D9860D56DA2D}"/>
              </a:ext>
            </a:extLst>
          </p:cNvPr>
          <p:cNvSpPr/>
          <p:nvPr/>
        </p:nvSpPr>
        <p:spPr>
          <a:xfrm>
            <a:off x="1868089" y="1672109"/>
            <a:ext cx="3193133" cy="34563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" name="圖片 9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7C892BB0-628C-0D73-52EA-9E3A76F51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15" y="1513465"/>
            <a:ext cx="6566105" cy="4540739"/>
          </a:xfrm>
          <a:prstGeom prst="rect">
            <a:avLst/>
          </a:prstGeom>
        </p:spPr>
      </p:pic>
      <p:sp>
        <p:nvSpPr>
          <p:cNvPr id="11" name="向右箭號 10">
            <a:extLst>
              <a:ext uri="{FF2B5EF4-FFF2-40B4-BE49-F238E27FC236}">
                <a16:creationId xmlns:a16="http://schemas.microsoft.com/office/drawing/2014/main" id="{CAF73D4A-2738-03CC-CDFB-23DBBBF41D08}"/>
              </a:ext>
            </a:extLst>
          </p:cNvPr>
          <p:cNvSpPr/>
          <p:nvPr/>
        </p:nvSpPr>
        <p:spPr>
          <a:xfrm>
            <a:off x="5061222" y="3154426"/>
            <a:ext cx="978408" cy="484632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EBFD7A-D8F8-920B-2CAF-2315991EBE43}"/>
              </a:ext>
            </a:extLst>
          </p:cNvPr>
          <p:cNvSpPr/>
          <p:nvPr/>
        </p:nvSpPr>
        <p:spPr>
          <a:xfrm>
            <a:off x="2088910" y="3252726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6B55C66-1BFF-C233-A47C-6C521A959FEC}"/>
              </a:ext>
            </a:extLst>
          </p:cNvPr>
          <p:cNvSpPr/>
          <p:nvPr/>
        </p:nvSpPr>
        <p:spPr>
          <a:xfrm>
            <a:off x="2113122" y="4552429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758728-A4FC-120D-B852-D8D560D10B65}"/>
              </a:ext>
            </a:extLst>
          </p:cNvPr>
          <p:cNvSpPr/>
          <p:nvPr/>
        </p:nvSpPr>
        <p:spPr>
          <a:xfrm>
            <a:off x="6429375" y="2536205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40C020-2B5D-C8EC-D191-D7F4715FEE58}"/>
              </a:ext>
            </a:extLst>
          </p:cNvPr>
          <p:cNvSpPr/>
          <p:nvPr/>
        </p:nvSpPr>
        <p:spPr>
          <a:xfrm>
            <a:off x="10424588" y="2536205"/>
            <a:ext cx="136815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769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FFFE9CDA-AFBF-4A12-AD41-5A73955EC4A7}"/>
              </a:ext>
            </a:extLst>
          </p:cNvPr>
          <p:cNvSpPr txBox="1"/>
          <p:nvPr/>
        </p:nvSpPr>
        <p:spPr>
          <a:xfrm>
            <a:off x="395602" y="520700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Pathogens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6" name="圖片 15" descr="一張含有 文字, 螢幕擷取畫面, 網站, 網頁 的圖片&#10;&#10;自動產生的描述">
            <a:extLst>
              <a:ext uri="{FF2B5EF4-FFF2-40B4-BE49-F238E27FC236}">
                <a16:creationId xmlns:a16="http://schemas.microsoft.com/office/drawing/2014/main" id="{066309BC-F9D8-AE89-203B-9B2495364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1" y="1096045"/>
            <a:ext cx="12409324" cy="53461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E4D34E6-DAC3-8841-43DA-03347BCF48EF}"/>
              </a:ext>
            </a:extLst>
          </p:cNvPr>
          <p:cNvSpPr/>
          <p:nvPr/>
        </p:nvSpPr>
        <p:spPr>
          <a:xfrm>
            <a:off x="596727" y="1528093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0510085-E4B2-4534-D47E-B95CA22550FD}"/>
              </a:ext>
            </a:extLst>
          </p:cNvPr>
          <p:cNvSpPr/>
          <p:nvPr/>
        </p:nvSpPr>
        <p:spPr>
          <a:xfrm>
            <a:off x="602789" y="1960141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4E305AC-366D-FE3E-5C2C-0B3078DD5B5A}"/>
              </a:ext>
            </a:extLst>
          </p:cNvPr>
          <p:cNvSpPr txBox="1"/>
          <p:nvPr/>
        </p:nvSpPr>
        <p:spPr>
          <a:xfrm>
            <a:off x="5737869" y="1580066"/>
            <a:ext cx="213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病原體名稱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A02B8CC-5FA0-BE07-B8FA-1DEAE8375F81}"/>
              </a:ext>
            </a:extLst>
          </p:cNvPr>
          <p:cNvSpPr txBox="1"/>
          <p:nvPr/>
        </p:nvSpPr>
        <p:spPr>
          <a:xfrm>
            <a:off x="5747567" y="1960141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更新日期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7C2086-AAFB-3DB9-5146-9CF57DC98AE8}"/>
              </a:ext>
            </a:extLst>
          </p:cNvPr>
          <p:cNvSpPr/>
          <p:nvPr/>
        </p:nvSpPr>
        <p:spPr>
          <a:xfrm>
            <a:off x="9510820" y="2601043"/>
            <a:ext cx="3183159" cy="17069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5D3D005-CA04-65FB-1A7D-5DE6D7DEADB7}"/>
              </a:ext>
            </a:extLst>
          </p:cNvPr>
          <p:cNvSpPr txBox="1"/>
          <p:nvPr/>
        </p:nvSpPr>
        <p:spPr>
          <a:xfrm>
            <a:off x="10404484" y="2170822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內容大綱</a:t>
            </a:r>
          </a:p>
        </p:txBody>
      </p:sp>
    </p:spTree>
    <p:extLst>
      <p:ext uri="{BB962C8B-B14F-4D97-AF65-F5344CB8AC3E}">
        <p14:creationId xmlns:p14="http://schemas.microsoft.com/office/powerpoint/2010/main" val="179471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7" grpId="0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4E7D0846-D5E3-4BD0-9CD0-78CB5C21D819}"/>
              </a:ext>
            </a:extLst>
          </p:cNvPr>
          <p:cNvSpPr txBox="1"/>
          <p:nvPr/>
        </p:nvSpPr>
        <p:spPr>
          <a:xfrm>
            <a:off x="395602" y="447973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Anti-infectives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圖片 7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EC74E8C9-060B-3C02-BA89-97171045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2" y="1024037"/>
            <a:ext cx="12476910" cy="53398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A66EB88-1004-653A-7559-8D09CCC2647B}"/>
              </a:ext>
            </a:extLst>
          </p:cNvPr>
          <p:cNvSpPr/>
          <p:nvPr/>
        </p:nvSpPr>
        <p:spPr>
          <a:xfrm>
            <a:off x="596727" y="1456085"/>
            <a:ext cx="511256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B68D24-34E1-8802-CCE5-1B243394E06F}"/>
              </a:ext>
            </a:extLst>
          </p:cNvPr>
          <p:cNvSpPr/>
          <p:nvPr/>
        </p:nvSpPr>
        <p:spPr>
          <a:xfrm>
            <a:off x="602789" y="1816125"/>
            <a:ext cx="5112567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230CEF1-9372-09BE-C790-613A80123BF1}"/>
              </a:ext>
            </a:extLst>
          </p:cNvPr>
          <p:cNvSpPr txBox="1"/>
          <p:nvPr/>
        </p:nvSpPr>
        <p:spPr>
          <a:xfrm>
            <a:off x="5895777" y="1470273"/>
            <a:ext cx="213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藥物名稱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0375B8E-B910-3F99-10EA-7E33F79809C2}"/>
              </a:ext>
            </a:extLst>
          </p:cNvPr>
          <p:cNvSpPr txBox="1"/>
          <p:nvPr/>
        </p:nvSpPr>
        <p:spPr>
          <a:xfrm>
            <a:off x="5994551" y="1895574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更新時間及商品名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C0FE61C-4F20-D751-A109-3202A83B2DF2}"/>
              </a:ext>
            </a:extLst>
          </p:cNvPr>
          <p:cNvSpPr/>
          <p:nvPr/>
        </p:nvSpPr>
        <p:spPr>
          <a:xfrm>
            <a:off x="9669735" y="2601043"/>
            <a:ext cx="3024244" cy="3762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0892A88-734A-C157-D9A4-67F2259D15A2}"/>
              </a:ext>
            </a:extLst>
          </p:cNvPr>
          <p:cNvSpPr txBox="1"/>
          <p:nvPr/>
        </p:nvSpPr>
        <p:spPr>
          <a:xfrm>
            <a:off x="10404484" y="2170822"/>
            <a:ext cx="139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內容大綱</a:t>
            </a:r>
          </a:p>
        </p:txBody>
      </p:sp>
    </p:spTree>
    <p:extLst>
      <p:ext uri="{BB962C8B-B14F-4D97-AF65-F5344CB8AC3E}">
        <p14:creationId xmlns:p14="http://schemas.microsoft.com/office/powerpoint/2010/main" val="305209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CEF8A686-7843-4CC3-81A0-D49D3016DD07}"/>
              </a:ext>
            </a:extLst>
          </p:cNvPr>
          <p:cNvSpPr txBox="1"/>
          <p:nvPr/>
        </p:nvSpPr>
        <p:spPr>
          <a:xfrm>
            <a:off x="308695" y="67694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Tables &amp; Tools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主題內容說明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7AF190-4271-34DD-0D6E-47CAE2BC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84" y="633162"/>
            <a:ext cx="25223139" cy="728464"/>
          </a:xfrm>
          <a:prstGeom prst="rect">
            <a:avLst/>
          </a:prstGeom>
        </p:spPr>
      </p:pic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92E8C12-46C9-0414-EF88-616F09E8F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3" y="2176165"/>
            <a:ext cx="4053111" cy="388843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B1C3555-C8FB-16C6-0FCA-7B56E6D9C868}"/>
              </a:ext>
            </a:extLst>
          </p:cNvPr>
          <p:cNvSpPr/>
          <p:nvPr/>
        </p:nvSpPr>
        <p:spPr>
          <a:xfrm>
            <a:off x="1172791" y="2176165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7474854-2700-5C68-642C-65718149860C}"/>
              </a:ext>
            </a:extLst>
          </p:cNvPr>
          <p:cNvSpPr txBox="1"/>
          <p:nvPr/>
        </p:nvSpPr>
        <p:spPr>
          <a:xfrm>
            <a:off x="1025999" y="1571593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藥物使用及劑量工具</a:t>
            </a:r>
          </a:p>
        </p:txBody>
      </p:sp>
      <p:pic>
        <p:nvPicPr>
          <p:cNvPr id="13" name="圖片 1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E5A976F9-6AD2-3CFD-72E7-EB8781AF7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72" y="2176166"/>
            <a:ext cx="4133831" cy="411225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24AEA32-1F39-F85E-5EE6-474B121CA8CC}"/>
              </a:ext>
            </a:extLst>
          </p:cNvPr>
          <p:cNvSpPr/>
          <p:nvPr/>
        </p:nvSpPr>
        <p:spPr>
          <a:xfrm>
            <a:off x="5565279" y="2176165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736D51-3E04-83DB-2712-0A8DA3DEEDB4}"/>
              </a:ext>
            </a:extLst>
          </p:cNvPr>
          <p:cNvSpPr txBox="1"/>
          <p:nvPr/>
        </p:nvSpPr>
        <p:spPr>
          <a:xfrm>
            <a:off x="5490495" y="1571593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計算機工具</a:t>
            </a:r>
          </a:p>
        </p:txBody>
      </p:sp>
      <p:pic>
        <p:nvPicPr>
          <p:cNvPr id="17" name="圖片 16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B79B1C29-9EA3-D623-301E-40635DEC4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22" y="2176165"/>
            <a:ext cx="3708598" cy="411225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6F4FAD9-5FB3-E3F2-BAF5-294EA27A4267}"/>
              </a:ext>
            </a:extLst>
          </p:cNvPr>
          <p:cNvSpPr/>
          <p:nvPr/>
        </p:nvSpPr>
        <p:spPr>
          <a:xfrm>
            <a:off x="10605839" y="2259358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492CFAB-E34F-2B6E-B6D7-2E03C8C28AA8}"/>
              </a:ext>
            </a:extLst>
          </p:cNvPr>
          <p:cNvSpPr txBox="1"/>
          <p:nvPr/>
        </p:nvSpPr>
        <p:spPr>
          <a:xfrm>
            <a:off x="10355199" y="1568840"/>
            <a:ext cx="295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活性圖譜</a:t>
            </a:r>
          </a:p>
        </p:txBody>
      </p:sp>
    </p:spTree>
    <p:extLst>
      <p:ext uri="{BB962C8B-B14F-4D97-AF65-F5344CB8AC3E}">
        <p14:creationId xmlns:p14="http://schemas.microsoft.com/office/powerpoint/2010/main" val="261718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 animBg="1"/>
      <p:bldP spid="15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6A26C1BE-5B74-4A74-9263-044005B7EA3C}"/>
              </a:ext>
            </a:extLst>
          </p:cNvPr>
          <p:cNvSpPr txBox="1"/>
          <p:nvPr/>
        </p:nvSpPr>
        <p:spPr>
          <a:xfrm>
            <a:off x="524719" y="159941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Spectra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主題內容呈現說明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以抗菌圖譜為例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7" name="圖片 6" descr="一張含有 文字, 螢幕擷取畫面, 鮮豔, 平行 的圖片&#10;&#10;自動產生的描述">
            <a:extLst>
              <a:ext uri="{FF2B5EF4-FFF2-40B4-BE49-F238E27FC236}">
                <a16:creationId xmlns:a16="http://schemas.microsoft.com/office/drawing/2014/main" id="{9A4960A1-A4FE-834B-A2E2-D9FED31DE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9" y="808013"/>
            <a:ext cx="11953328" cy="64378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9177EAA-75B3-9BD2-B714-AA8493512EA4}"/>
              </a:ext>
            </a:extLst>
          </p:cNvPr>
          <p:cNvSpPr/>
          <p:nvPr/>
        </p:nvSpPr>
        <p:spPr>
          <a:xfrm>
            <a:off x="2756967" y="2032149"/>
            <a:ext cx="972108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8D79591-6630-B22F-834C-980E13BDC2D5}"/>
              </a:ext>
            </a:extLst>
          </p:cNvPr>
          <p:cNvSpPr txBox="1"/>
          <p:nvPr/>
        </p:nvSpPr>
        <p:spPr>
          <a:xfrm>
            <a:off x="6645399" y="1602794"/>
            <a:ext cx="2131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藥物名稱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9068509-99FD-AD2B-5AA6-F5FB789D5E0E}"/>
              </a:ext>
            </a:extLst>
          </p:cNvPr>
          <p:cNvSpPr/>
          <p:nvPr/>
        </p:nvSpPr>
        <p:spPr>
          <a:xfrm>
            <a:off x="236687" y="2278366"/>
            <a:ext cx="2160240" cy="1842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B5393C-037F-28B1-6F94-EDB2DC4633F8}"/>
              </a:ext>
            </a:extLst>
          </p:cNvPr>
          <p:cNvSpPr/>
          <p:nvPr/>
        </p:nvSpPr>
        <p:spPr>
          <a:xfrm>
            <a:off x="524719" y="4408210"/>
            <a:ext cx="2077987" cy="2824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6666FAB-85CD-8341-60A6-000279CA52BC}"/>
              </a:ext>
            </a:extLst>
          </p:cNvPr>
          <p:cNvSpPr txBox="1"/>
          <p:nvPr/>
        </p:nvSpPr>
        <p:spPr>
          <a:xfrm>
            <a:off x="130461" y="5004101"/>
            <a:ext cx="504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細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菌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名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稱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9AC4C7D-501A-7980-88BA-8AE484C1E74C}"/>
              </a:ext>
            </a:extLst>
          </p:cNvPr>
          <p:cNvSpPr/>
          <p:nvPr/>
        </p:nvSpPr>
        <p:spPr>
          <a:xfrm>
            <a:off x="5205240" y="4408210"/>
            <a:ext cx="1728192" cy="1440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266C9D-C443-5062-39A5-6F11C08EE977}"/>
              </a:ext>
            </a:extLst>
          </p:cNvPr>
          <p:cNvSpPr txBox="1"/>
          <p:nvPr/>
        </p:nvSpPr>
        <p:spPr>
          <a:xfrm>
            <a:off x="5176069" y="3930286"/>
            <a:ext cx="3197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建議治療的快速對照表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57A2EC1-4F89-B298-52D7-BCC1038742F1}"/>
              </a:ext>
            </a:extLst>
          </p:cNvPr>
          <p:cNvSpPr txBox="1"/>
          <p:nvPr/>
        </p:nvSpPr>
        <p:spPr>
          <a:xfrm>
            <a:off x="2602706" y="2516663"/>
            <a:ext cx="1882453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1400" dirty="0">
                <a:solidFill>
                  <a:srgbClr val="FF0000"/>
                </a:solidFill>
              </a:rPr>
              <a:t>新增</a:t>
            </a:r>
            <a:r>
              <a:rPr kumimoji="1" lang="en-US" altLang="zh-TW" sz="1400" dirty="0">
                <a:solidFill>
                  <a:srgbClr val="FF0000"/>
                </a:solidFill>
              </a:rPr>
              <a:t>/</a:t>
            </a:r>
            <a:r>
              <a:rPr kumimoji="1" lang="zh-TW" altLang="en-US" sz="1400" dirty="0">
                <a:solidFill>
                  <a:srgbClr val="FF0000"/>
                </a:solidFill>
              </a:rPr>
              <a:t>移除藥物或細菌</a:t>
            </a:r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r>
              <a:rPr kumimoji="1" lang="en-US" altLang="zh-TW" sz="1400" dirty="0">
                <a:solidFill>
                  <a:srgbClr val="FF0000"/>
                </a:solidFill>
              </a:rPr>
              <a:t>X</a:t>
            </a:r>
            <a:r>
              <a:rPr kumimoji="1" lang="zh-TW" altLang="en-US" sz="1400" dirty="0">
                <a:solidFill>
                  <a:srgbClr val="FF0000"/>
                </a:solidFill>
              </a:rPr>
              <a:t>軸</a:t>
            </a:r>
            <a:r>
              <a:rPr kumimoji="1" lang="en-US" altLang="zh-TW" sz="1400" dirty="0">
                <a:solidFill>
                  <a:srgbClr val="FF0000"/>
                </a:solidFill>
              </a:rPr>
              <a:t>/Y</a:t>
            </a:r>
            <a:r>
              <a:rPr kumimoji="1" lang="zh-TW" altLang="en-US" sz="1400" dirty="0">
                <a:solidFill>
                  <a:srgbClr val="FF0000"/>
                </a:solidFill>
              </a:rPr>
              <a:t>軸轉換</a:t>
            </a:r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endParaRPr kumimoji="1" lang="en-US" altLang="zh-TW" sz="1400" dirty="0">
              <a:solidFill>
                <a:srgbClr val="FF0000"/>
              </a:solidFill>
            </a:endParaRPr>
          </a:p>
          <a:p>
            <a:r>
              <a:rPr kumimoji="1" lang="zh-TW" altLang="en-US" sz="1400" dirty="0">
                <a:solidFill>
                  <a:srgbClr val="FF0000"/>
                </a:solidFill>
              </a:rPr>
              <a:t>對照表說明</a:t>
            </a:r>
          </a:p>
        </p:txBody>
      </p:sp>
      <p:sp>
        <p:nvSpPr>
          <p:cNvPr id="17" name="向右箭號 16">
            <a:extLst>
              <a:ext uri="{FF2B5EF4-FFF2-40B4-BE49-F238E27FC236}">
                <a16:creationId xmlns:a16="http://schemas.microsoft.com/office/drawing/2014/main" id="{EADAA469-DBF7-F8BF-ACB8-94768193A3C0}"/>
              </a:ext>
            </a:extLst>
          </p:cNvPr>
          <p:cNvSpPr/>
          <p:nvPr/>
        </p:nvSpPr>
        <p:spPr>
          <a:xfrm>
            <a:off x="2208436" y="2592736"/>
            <a:ext cx="404515" cy="231704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 dirty="0"/>
          </a:p>
        </p:txBody>
      </p:sp>
      <p:sp>
        <p:nvSpPr>
          <p:cNvPr id="18" name="向右箭號 17">
            <a:extLst>
              <a:ext uri="{FF2B5EF4-FFF2-40B4-BE49-F238E27FC236}">
                <a16:creationId xmlns:a16="http://schemas.microsoft.com/office/drawing/2014/main" id="{F9A09A4C-552E-69A9-BEC7-F3692CF0C82E}"/>
              </a:ext>
            </a:extLst>
          </p:cNvPr>
          <p:cNvSpPr/>
          <p:nvPr/>
        </p:nvSpPr>
        <p:spPr>
          <a:xfrm>
            <a:off x="2208436" y="3240605"/>
            <a:ext cx="404515" cy="231704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 dirty="0"/>
          </a:p>
        </p:txBody>
      </p:sp>
      <p:sp>
        <p:nvSpPr>
          <p:cNvPr id="20" name="向右箭號 19">
            <a:extLst>
              <a:ext uri="{FF2B5EF4-FFF2-40B4-BE49-F238E27FC236}">
                <a16:creationId xmlns:a16="http://schemas.microsoft.com/office/drawing/2014/main" id="{CD1BB8F0-ECB7-D8CC-F95C-38524E30E1E0}"/>
              </a:ext>
            </a:extLst>
          </p:cNvPr>
          <p:cNvSpPr/>
          <p:nvPr/>
        </p:nvSpPr>
        <p:spPr>
          <a:xfrm>
            <a:off x="2180903" y="3816669"/>
            <a:ext cx="404515" cy="231704"/>
          </a:xfrm>
          <a:prstGeom prst="right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6726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0124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6062662" cy="1107996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上手使用</a:t>
            </a: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:App</a:t>
            </a: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</a:t>
            </a:r>
            <a:endParaRPr lang="en-US" altLang="zh-TW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defRPr/>
            </a:pP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3686398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START TO USE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161361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C6B1A8A0-2170-42C4-B7B5-AF7BF8A22716}"/>
              </a:ext>
            </a:extLst>
          </p:cNvPr>
          <p:cNvSpPr txBox="1"/>
          <p:nvPr/>
        </p:nvSpPr>
        <p:spPr>
          <a:xfrm>
            <a:off x="6789414" y="2080730"/>
            <a:ext cx="5904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+mj-ea"/>
                <a:ea typeface="+mj-ea"/>
              </a:rPr>
              <a:t>(A)</a:t>
            </a:r>
            <a:r>
              <a:rPr lang="zh-TW" altLang="en-US" sz="3600" dirty="0">
                <a:latin typeface="+mj-ea"/>
                <a:ea typeface="+mj-ea"/>
              </a:rPr>
              <a:t>檢索功能區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(B)</a:t>
            </a:r>
            <a:r>
              <a:rPr lang="zh-TW" altLang="en-US" sz="3600" dirty="0">
                <a:latin typeface="+mj-ea"/>
                <a:ea typeface="+mj-ea"/>
              </a:rPr>
              <a:t>六大主題瀏覽區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(C)</a:t>
            </a:r>
            <a:r>
              <a:rPr lang="zh-TW" altLang="en-US" sz="3600" dirty="0">
                <a:latin typeface="+mj-ea"/>
                <a:ea typeface="+mj-ea"/>
              </a:rPr>
              <a:t>快速連結區</a:t>
            </a:r>
            <a:r>
              <a:rPr lang="en-US" altLang="zh-TW" sz="3600" dirty="0">
                <a:latin typeface="+mj-ea"/>
                <a:ea typeface="+mj-ea"/>
              </a:rPr>
              <a:t>(</a:t>
            </a:r>
            <a:r>
              <a:rPr lang="zh-TW" altLang="en-US" sz="3600" dirty="0">
                <a:latin typeface="+mj-ea"/>
                <a:ea typeface="+mj-ea"/>
              </a:rPr>
              <a:t>常用功能</a:t>
            </a:r>
            <a:r>
              <a:rPr lang="en-US" altLang="zh-TW" sz="3600" dirty="0">
                <a:latin typeface="+mj-ea"/>
                <a:ea typeface="+mj-ea"/>
              </a:rPr>
              <a:t>)</a:t>
            </a:r>
          </a:p>
          <a:p>
            <a:r>
              <a:rPr lang="en-US" altLang="zh-TW" sz="3600" dirty="0">
                <a:latin typeface="+mj-ea"/>
                <a:ea typeface="+mj-ea"/>
              </a:rPr>
              <a:t>(D)</a:t>
            </a:r>
            <a:r>
              <a:rPr lang="zh-TW" altLang="en-US" sz="3600" dirty="0">
                <a:latin typeface="+mj-ea"/>
                <a:ea typeface="+mj-ea"/>
              </a:rPr>
              <a:t>首頁瀏覽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(E)</a:t>
            </a:r>
            <a:r>
              <a:rPr lang="zh-TW" altLang="en-US" sz="3600" dirty="0">
                <a:latin typeface="+mj-ea"/>
                <a:ea typeface="+mj-ea"/>
              </a:rPr>
              <a:t>個人化書籤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(F)</a:t>
            </a:r>
            <a:r>
              <a:rPr lang="zh-TW" altLang="en-US" sz="3600" dirty="0">
                <a:latin typeface="+mj-ea"/>
                <a:ea typeface="+mj-ea"/>
              </a:rPr>
              <a:t>計算機工具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</a:t>
            </a:r>
            <a:r>
              <a:rPr lang="en-US" altLang="zh-TW" sz="3600">
                <a:latin typeface="+mj-ea"/>
                <a:ea typeface="+mj-ea"/>
              </a:rPr>
              <a:t>G)</a:t>
            </a:r>
            <a:r>
              <a:rPr lang="zh-TW" altLang="en-US" sz="3600">
                <a:latin typeface="+mj-ea"/>
                <a:ea typeface="+mj-ea"/>
              </a:rPr>
              <a:t>擴增</a:t>
            </a:r>
            <a:r>
              <a:rPr lang="zh-TW" altLang="en-US" sz="3600" dirty="0">
                <a:latin typeface="+mj-ea"/>
                <a:ea typeface="+mj-ea"/>
              </a:rPr>
              <a:t>其他資源</a:t>
            </a:r>
            <a:endParaRPr lang="en-US" altLang="zh-TW" sz="3600" dirty="0">
              <a:latin typeface="+mj-ea"/>
              <a:ea typeface="+mj-ea"/>
            </a:endParaRPr>
          </a:p>
          <a:p>
            <a:r>
              <a:rPr lang="en-US" altLang="zh-TW" sz="3600" dirty="0">
                <a:latin typeface="+mj-ea"/>
                <a:ea typeface="+mj-ea"/>
              </a:rPr>
              <a:t>(H)</a:t>
            </a:r>
            <a:r>
              <a:rPr lang="zh-TW" altLang="en-US" sz="3600" dirty="0">
                <a:latin typeface="+mj-ea"/>
                <a:ea typeface="+mj-ea"/>
              </a:rPr>
              <a:t>個人帳戶設定</a:t>
            </a:r>
          </a:p>
        </p:txBody>
      </p:sp>
      <p:pic>
        <p:nvPicPr>
          <p:cNvPr id="3" name="圖片 2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46FA3B2B-1929-B3A2-3B47-1D2393E7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31" y="15925"/>
            <a:ext cx="3343467" cy="72326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A732D7E-AEE8-40B3-9E4B-091E0D290A64}"/>
              </a:ext>
            </a:extLst>
          </p:cNvPr>
          <p:cNvSpPr/>
          <p:nvPr/>
        </p:nvSpPr>
        <p:spPr>
          <a:xfrm>
            <a:off x="1633131" y="1144626"/>
            <a:ext cx="3343468" cy="20396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DDCCE3B-78ED-4244-A0AA-92E151E1166C}"/>
              </a:ext>
            </a:extLst>
          </p:cNvPr>
          <p:cNvSpPr/>
          <p:nvPr/>
        </p:nvSpPr>
        <p:spPr>
          <a:xfrm>
            <a:off x="1633131" y="3472309"/>
            <a:ext cx="3343468" cy="1800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80E6A76-ED98-44D0-AD12-C38D9EDEA3DD}"/>
              </a:ext>
            </a:extLst>
          </p:cNvPr>
          <p:cNvSpPr txBox="1"/>
          <p:nvPr/>
        </p:nvSpPr>
        <p:spPr>
          <a:xfrm>
            <a:off x="5950239" y="520700"/>
            <a:ext cx="67438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Antimicrobial Therapy App </a:t>
            </a:r>
            <a:r>
              <a:rPr lang="zh-TW" altLang="en-US" sz="40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使用介面</a:t>
            </a:r>
            <a:endParaRPr lang="en-US" altLang="zh-CN" sz="40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4F7BA0E-090E-8132-C704-C75AB65D7D0F}"/>
              </a:ext>
            </a:extLst>
          </p:cNvPr>
          <p:cNvSpPr txBox="1"/>
          <p:nvPr/>
        </p:nvSpPr>
        <p:spPr>
          <a:xfrm>
            <a:off x="1964879" y="59198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(A)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131FC5-07FC-6890-A4DF-70D98F051BE7}"/>
              </a:ext>
            </a:extLst>
          </p:cNvPr>
          <p:cNvSpPr txBox="1"/>
          <p:nvPr/>
        </p:nvSpPr>
        <p:spPr>
          <a:xfrm>
            <a:off x="4407818" y="1218800"/>
            <a:ext cx="68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(B)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C1FF452-3BDD-5E87-5611-6FAF1562FD63}"/>
              </a:ext>
            </a:extLst>
          </p:cNvPr>
          <p:cNvSpPr txBox="1"/>
          <p:nvPr/>
        </p:nvSpPr>
        <p:spPr>
          <a:xfrm>
            <a:off x="4070513" y="4725353"/>
            <a:ext cx="702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(C)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E3CBD3D-2E9C-6203-63C8-1D35ADD9C6ED}"/>
              </a:ext>
            </a:extLst>
          </p:cNvPr>
          <p:cNvSpPr txBox="1"/>
          <p:nvPr/>
        </p:nvSpPr>
        <p:spPr>
          <a:xfrm>
            <a:off x="1676847" y="603198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(D)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777E6C-0D93-6455-6BD5-B74BEACBC3A1}"/>
              </a:ext>
            </a:extLst>
          </p:cNvPr>
          <p:cNvSpPr txBox="1"/>
          <p:nvPr/>
        </p:nvSpPr>
        <p:spPr>
          <a:xfrm>
            <a:off x="2376194" y="6031986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(E)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A8D973A-5005-E238-CF2C-149DFFA1CAD1}"/>
              </a:ext>
            </a:extLst>
          </p:cNvPr>
          <p:cNvSpPr txBox="1"/>
          <p:nvPr/>
        </p:nvSpPr>
        <p:spPr>
          <a:xfrm>
            <a:off x="3038880" y="6053727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(F)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57924B5-787A-5C67-F2FE-964D86F5D323}"/>
              </a:ext>
            </a:extLst>
          </p:cNvPr>
          <p:cNvSpPr txBox="1"/>
          <p:nvPr/>
        </p:nvSpPr>
        <p:spPr>
          <a:xfrm>
            <a:off x="3709878" y="6053727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(G)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18E144E-FE15-FD02-6B06-068D39F8BF52}"/>
              </a:ext>
            </a:extLst>
          </p:cNvPr>
          <p:cNvSpPr txBox="1"/>
          <p:nvPr/>
        </p:nvSpPr>
        <p:spPr>
          <a:xfrm>
            <a:off x="4380876" y="6031986"/>
            <a:ext cx="711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 dirty="0">
                <a:solidFill>
                  <a:srgbClr val="FF0000"/>
                </a:solidFill>
                <a:latin typeface="Wawati SC" pitchFamily="82" charset="-122"/>
                <a:ea typeface="Wawati SC" pitchFamily="82" charset="-122"/>
              </a:rPr>
              <a:t>(H)</a:t>
            </a:r>
            <a:endParaRPr kumimoji="1" lang="zh-TW" altLang="en-US" sz="2000" b="1" dirty="0">
              <a:solidFill>
                <a:srgbClr val="FF0000"/>
              </a:solidFill>
              <a:latin typeface="Wawati SC" pitchFamily="82" charset="-122"/>
              <a:ea typeface="Wawati SC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1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4353EA9-9FEB-1A43-A552-F39A37C37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9" b="25543"/>
          <a:stretch/>
        </p:blipFill>
        <p:spPr>
          <a:xfrm>
            <a:off x="8538956" y="273941"/>
            <a:ext cx="4075700" cy="6210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4" name="Google Shape;264;p19"/>
          <p:cNvSpPr txBox="1"/>
          <p:nvPr/>
        </p:nvSpPr>
        <p:spPr>
          <a:xfrm>
            <a:off x="857250" y="233568"/>
            <a:ext cx="694027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可依主題瀏覽</a:t>
            </a:r>
            <a:endParaRPr sz="32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9"/>
          <p:cNvSpPr/>
          <p:nvPr/>
        </p:nvSpPr>
        <p:spPr>
          <a:xfrm>
            <a:off x="308695" y="800797"/>
            <a:ext cx="3646735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Syndromes / Diseases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Organized by site of infection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Pathogens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Mycobacterial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Parasitic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Viral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Anti-infective Drugs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Antibacterial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Antifungal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Antimycobacterial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Antiparasitic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Antiviral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Antiretroviral</a:t>
            </a:r>
            <a:endParaRPr dirty="0"/>
          </a:p>
        </p:txBody>
      </p:sp>
      <p:sp>
        <p:nvSpPr>
          <p:cNvPr id="266" name="Google Shape;266;p19"/>
          <p:cNvSpPr/>
          <p:nvPr/>
        </p:nvSpPr>
        <p:spPr>
          <a:xfrm>
            <a:off x="3621063" y="591989"/>
            <a:ext cx="5040560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Evaluation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Diagnosis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Resistance and Mutations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Antiretroviral Therapy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Antiretroviral Drug Information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Opportunistic Infections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Immunization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Surgical procedures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Dental procedures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Post-exposure prophylaxis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Transplants</a:t>
            </a:r>
          </a:p>
          <a:p>
            <a:pPr marL="925513" lvl="1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altLang="zh-TW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more...</a:t>
            </a:r>
            <a:endParaRPr lang="en-US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Tables and Tools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 spectra (bacterial, fungal, viral)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Pediatric dosing (&gt;=28 days)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Pregnancy risk categories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of antimicrobials during lactation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Dosing calculators (creatinine clearance, colistin dosing,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Dosing tools (obesity, continuous / prolonged infusion, desensitization)</a:t>
            </a:r>
            <a:endParaRPr dirty="0"/>
          </a:p>
          <a:p>
            <a:pPr marL="925513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more...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9"/>
          <p:cNvSpPr txBox="1">
            <a:spLocks noGrp="1"/>
          </p:cNvSpPr>
          <p:nvPr>
            <p:ph type="sldNum" idx="12"/>
          </p:nvPr>
        </p:nvSpPr>
        <p:spPr>
          <a:xfrm>
            <a:off x="9813751" y="6722218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11" name="Google Shape;269;p19">
            <a:extLst>
              <a:ext uri="{FF2B5EF4-FFF2-40B4-BE49-F238E27FC236}">
                <a16:creationId xmlns:a16="http://schemas.microsoft.com/office/drawing/2014/main" id="{F0158771-B488-41CC-A9EA-36D9B3454832}"/>
              </a:ext>
            </a:extLst>
          </p:cNvPr>
          <p:cNvSpPr/>
          <p:nvPr/>
        </p:nvSpPr>
        <p:spPr>
          <a:xfrm>
            <a:off x="8582802" y="1291304"/>
            <a:ext cx="3967254" cy="252532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>
            <a:off x="-1" y="0"/>
            <a:ext cx="5133232" cy="7232652"/>
          </a:xfrm>
          <a:custGeom>
            <a:avLst/>
            <a:gdLst>
              <a:gd name="connsiteX0" fmla="*/ 0 w 5137382"/>
              <a:gd name="connsiteY0" fmla="*/ 0 h 7232652"/>
              <a:gd name="connsiteX1" fmla="*/ 3477047 w 5137382"/>
              <a:gd name="connsiteY1" fmla="*/ 0 h 7232652"/>
              <a:gd name="connsiteX2" fmla="*/ 3477047 w 5137382"/>
              <a:gd name="connsiteY2" fmla="*/ 2 h 7232652"/>
              <a:gd name="connsiteX3" fmla="*/ 5137382 w 5137382"/>
              <a:gd name="connsiteY3" fmla="*/ 2 h 7232652"/>
              <a:gd name="connsiteX4" fmla="*/ 4929314 w 5137382"/>
              <a:gd name="connsiteY4" fmla="*/ 155149 h 7232652"/>
              <a:gd name="connsiteX5" fmla="*/ 4747254 w 5137382"/>
              <a:gd name="connsiteY5" fmla="*/ 314081 h 7232652"/>
              <a:gd name="connsiteX6" fmla="*/ 4586474 w 5137382"/>
              <a:gd name="connsiteY6" fmla="*/ 475535 h 7232652"/>
              <a:gd name="connsiteX7" fmla="*/ 4444610 w 5137382"/>
              <a:gd name="connsiteY7" fmla="*/ 643296 h 7232652"/>
              <a:gd name="connsiteX8" fmla="*/ 4326389 w 5137382"/>
              <a:gd name="connsiteY8" fmla="*/ 814841 h 7232652"/>
              <a:gd name="connsiteX9" fmla="*/ 4222355 w 5137382"/>
              <a:gd name="connsiteY9" fmla="*/ 990171 h 7232652"/>
              <a:gd name="connsiteX10" fmla="*/ 4139601 w 5137382"/>
              <a:gd name="connsiteY10" fmla="*/ 1168023 h 7232652"/>
              <a:gd name="connsiteX11" fmla="*/ 4068669 w 5137382"/>
              <a:gd name="connsiteY11" fmla="*/ 1352182 h 7232652"/>
              <a:gd name="connsiteX12" fmla="*/ 4019016 w 5137382"/>
              <a:gd name="connsiteY12" fmla="*/ 1537602 h 7232652"/>
              <a:gd name="connsiteX13" fmla="*/ 3978821 w 5137382"/>
              <a:gd name="connsiteY13" fmla="*/ 1725545 h 7232652"/>
              <a:gd name="connsiteX14" fmla="*/ 3952812 w 5137382"/>
              <a:gd name="connsiteY14" fmla="*/ 1917272 h 7232652"/>
              <a:gd name="connsiteX15" fmla="*/ 3940990 w 5137382"/>
              <a:gd name="connsiteY15" fmla="*/ 2111522 h 7232652"/>
              <a:gd name="connsiteX16" fmla="*/ 3940990 w 5137382"/>
              <a:gd name="connsiteY16" fmla="*/ 2308294 h 7232652"/>
              <a:gd name="connsiteX17" fmla="*/ 3948084 w 5137382"/>
              <a:gd name="connsiteY17" fmla="*/ 2506328 h 7232652"/>
              <a:gd name="connsiteX18" fmla="*/ 3969363 w 5137382"/>
              <a:gd name="connsiteY18" fmla="*/ 2708146 h 7232652"/>
              <a:gd name="connsiteX19" fmla="*/ 3995372 w 5137382"/>
              <a:gd name="connsiteY19" fmla="*/ 2908703 h 7232652"/>
              <a:gd name="connsiteX20" fmla="*/ 4028474 w 5137382"/>
              <a:gd name="connsiteY20" fmla="*/ 3114305 h 7232652"/>
              <a:gd name="connsiteX21" fmla="*/ 4063940 w 5137382"/>
              <a:gd name="connsiteY21" fmla="*/ 3319907 h 7232652"/>
              <a:gd name="connsiteX22" fmla="*/ 4111228 w 5137382"/>
              <a:gd name="connsiteY22" fmla="*/ 3526770 h 7232652"/>
              <a:gd name="connsiteX23" fmla="*/ 4156152 w 5137382"/>
              <a:gd name="connsiteY23" fmla="*/ 3734895 h 7232652"/>
              <a:gd name="connsiteX24" fmla="*/ 4205804 w 5137382"/>
              <a:gd name="connsiteY24" fmla="*/ 3941758 h 7232652"/>
              <a:gd name="connsiteX25" fmla="*/ 4260186 w 5137382"/>
              <a:gd name="connsiteY25" fmla="*/ 4152405 h 7232652"/>
              <a:gd name="connsiteX26" fmla="*/ 4309838 w 5137382"/>
              <a:gd name="connsiteY26" fmla="*/ 4361792 h 7232652"/>
              <a:gd name="connsiteX27" fmla="*/ 4361855 w 5137382"/>
              <a:gd name="connsiteY27" fmla="*/ 4571178 h 7232652"/>
              <a:gd name="connsiteX28" fmla="*/ 4411508 w 5137382"/>
              <a:gd name="connsiteY28" fmla="*/ 4784348 h 7232652"/>
              <a:gd name="connsiteX29" fmla="*/ 4458796 w 5137382"/>
              <a:gd name="connsiteY29" fmla="*/ 4993734 h 7232652"/>
              <a:gd name="connsiteX30" fmla="*/ 4503720 w 5137382"/>
              <a:gd name="connsiteY30" fmla="*/ 5203120 h 7232652"/>
              <a:gd name="connsiteX31" fmla="*/ 4541550 w 5137382"/>
              <a:gd name="connsiteY31" fmla="*/ 5411245 h 7232652"/>
              <a:gd name="connsiteX32" fmla="*/ 4574652 w 5137382"/>
              <a:gd name="connsiteY32" fmla="*/ 5618108 h 7232652"/>
              <a:gd name="connsiteX33" fmla="*/ 4598296 w 5137382"/>
              <a:gd name="connsiteY33" fmla="*/ 5826233 h 7232652"/>
              <a:gd name="connsiteX34" fmla="*/ 4614847 w 5137382"/>
              <a:gd name="connsiteY34" fmla="*/ 6034358 h 7232652"/>
              <a:gd name="connsiteX35" fmla="*/ 4624305 w 5137382"/>
              <a:gd name="connsiteY35" fmla="*/ 6237437 h 7232652"/>
              <a:gd name="connsiteX36" fmla="*/ 4624305 w 5137382"/>
              <a:gd name="connsiteY36" fmla="*/ 6440516 h 7232652"/>
              <a:gd name="connsiteX37" fmla="*/ 4610118 w 5137382"/>
              <a:gd name="connsiteY37" fmla="*/ 6641073 h 7232652"/>
              <a:gd name="connsiteX38" fmla="*/ 4586474 w 5137382"/>
              <a:gd name="connsiteY38" fmla="*/ 6841630 h 7232652"/>
              <a:gd name="connsiteX39" fmla="*/ 4548644 w 5137382"/>
              <a:gd name="connsiteY39" fmla="*/ 7038402 h 7232652"/>
              <a:gd name="connsiteX40" fmla="*/ 4494262 w 5137382"/>
              <a:gd name="connsiteY40" fmla="*/ 7232652 h 7232652"/>
              <a:gd name="connsiteX41" fmla="*/ 3042515 w 5137382"/>
              <a:gd name="connsiteY41" fmla="*/ 7232652 h 7232652"/>
              <a:gd name="connsiteX42" fmla="*/ 3042515 w 5137382"/>
              <a:gd name="connsiteY42" fmla="*/ 7232650 h 7232652"/>
              <a:gd name="connsiteX43" fmla="*/ 0 w 5137382"/>
              <a:gd name="connsiteY43" fmla="*/ 7232650 h 7232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137382" h="7232652">
                <a:moveTo>
                  <a:pt x="0" y="0"/>
                </a:moveTo>
                <a:lnTo>
                  <a:pt x="3477047" y="0"/>
                </a:lnTo>
                <a:lnTo>
                  <a:pt x="3477047" y="2"/>
                </a:lnTo>
                <a:lnTo>
                  <a:pt x="5137382" y="2"/>
                </a:lnTo>
                <a:lnTo>
                  <a:pt x="4929314" y="155149"/>
                </a:lnTo>
                <a:lnTo>
                  <a:pt x="4747254" y="314081"/>
                </a:lnTo>
                <a:lnTo>
                  <a:pt x="4586474" y="475535"/>
                </a:lnTo>
                <a:lnTo>
                  <a:pt x="4444610" y="643296"/>
                </a:lnTo>
                <a:lnTo>
                  <a:pt x="4326389" y="814841"/>
                </a:lnTo>
                <a:lnTo>
                  <a:pt x="4222355" y="990171"/>
                </a:lnTo>
                <a:lnTo>
                  <a:pt x="4139601" y="1168023"/>
                </a:lnTo>
                <a:lnTo>
                  <a:pt x="4068669" y="1352182"/>
                </a:lnTo>
                <a:lnTo>
                  <a:pt x="4019016" y="1537602"/>
                </a:lnTo>
                <a:lnTo>
                  <a:pt x="3978821" y="1725545"/>
                </a:lnTo>
                <a:lnTo>
                  <a:pt x="3952812" y="1917272"/>
                </a:lnTo>
                <a:lnTo>
                  <a:pt x="3940990" y="2111522"/>
                </a:lnTo>
                <a:lnTo>
                  <a:pt x="3940990" y="2308294"/>
                </a:lnTo>
                <a:lnTo>
                  <a:pt x="3948084" y="2506328"/>
                </a:lnTo>
                <a:lnTo>
                  <a:pt x="3969363" y="2708146"/>
                </a:lnTo>
                <a:lnTo>
                  <a:pt x="3995372" y="2908703"/>
                </a:lnTo>
                <a:lnTo>
                  <a:pt x="4028474" y="3114305"/>
                </a:lnTo>
                <a:lnTo>
                  <a:pt x="4063940" y="3319907"/>
                </a:lnTo>
                <a:lnTo>
                  <a:pt x="4111228" y="3526770"/>
                </a:lnTo>
                <a:lnTo>
                  <a:pt x="4156152" y="3734895"/>
                </a:lnTo>
                <a:lnTo>
                  <a:pt x="4205804" y="3941758"/>
                </a:lnTo>
                <a:lnTo>
                  <a:pt x="4260186" y="4152405"/>
                </a:lnTo>
                <a:lnTo>
                  <a:pt x="4309838" y="4361792"/>
                </a:lnTo>
                <a:lnTo>
                  <a:pt x="4361855" y="4571178"/>
                </a:lnTo>
                <a:lnTo>
                  <a:pt x="4411508" y="4784348"/>
                </a:lnTo>
                <a:lnTo>
                  <a:pt x="4458796" y="4993734"/>
                </a:lnTo>
                <a:lnTo>
                  <a:pt x="4503720" y="5203120"/>
                </a:lnTo>
                <a:lnTo>
                  <a:pt x="4541550" y="5411245"/>
                </a:lnTo>
                <a:lnTo>
                  <a:pt x="4574652" y="5618108"/>
                </a:lnTo>
                <a:lnTo>
                  <a:pt x="4598296" y="5826233"/>
                </a:lnTo>
                <a:lnTo>
                  <a:pt x="4614847" y="6034358"/>
                </a:lnTo>
                <a:lnTo>
                  <a:pt x="4624305" y="6237437"/>
                </a:lnTo>
                <a:lnTo>
                  <a:pt x="4624305" y="6440516"/>
                </a:lnTo>
                <a:lnTo>
                  <a:pt x="4610118" y="6641073"/>
                </a:lnTo>
                <a:lnTo>
                  <a:pt x="4586474" y="6841630"/>
                </a:lnTo>
                <a:lnTo>
                  <a:pt x="4548644" y="7038402"/>
                </a:lnTo>
                <a:lnTo>
                  <a:pt x="4494262" y="7232652"/>
                </a:lnTo>
                <a:lnTo>
                  <a:pt x="3042515" y="7232652"/>
                </a:lnTo>
                <a:lnTo>
                  <a:pt x="3042515" y="7232650"/>
                </a:lnTo>
                <a:lnTo>
                  <a:pt x="0" y="72326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MH_Other_1"/>
          <p:cNvSpPr/>
          <p:nvPr>
            <p:custDataLst>
              <p:tags r:id="rId2"/>
            </p:custDataLst>
          </p:nvPr>
        </p:nvSpPr>
        <p:spPr>
          <a:xfrm>
            <a:off x="6843076" y="1840924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4" name="MH_Other_2"/>
          <p:cNvSpPr/>
          <p:nvPr>
            <p:custDataLst>
              <p:tags r:id="rId3"/>
            </p:custDataLst>
          </p:nvPr>
        </p:nvSpPr>
        <p:spPr>
          <a:xfrm>
            <a:off x="6843076" y="2842110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6" name="MH_Other_3"/>
          <p:cNvSpPr/>
          <p:nvPr>
            <p:custDataLst>
              <p:tags r:id="rId4"/>
            </p:custDataLst>
          </p:nvPr>
        </p:nvSpPr>
        <p:spPr>
          <a:xfrm>
            <a:off x="6843076" y="3843296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3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0" name="MH_Other_4"/>
          <p:cNvSpPr/>
          <p:nvPr>
            <p:custDataLst>
              <p:tags r:id="rId5"/>
            </p:custDataLst>
          </p:nvPr>
        </p:nvSpPr>
        <p:spPr>
          <a:xfrm>
            <a:off x="6843076" y="4844482"/>
            <a:ext cx="803628" cy="805301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4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8" kern="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11" name="MH_Others_1"/>
          <p:cNvSpPr txBox="1"/>
          <p:nvPr>
            <p:custDataLst>
              <p:tags r:id="rId6"/>
            </p:custDataLst>
          </p:nvPr>
        </p:nvSpPr>
        <p:spPr>
          <a:xfrm>
            <a:off x="696074" y="2917103"/>
            <a:ext cx="2873902" cy="10156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</a:t>
            </a:r>
            <a:r>
              <a:rPr lang="en-US" altLang="zh-TW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	</a:t>
            </a:r>
            <a:r>
              <a:rPr lang="zh-TW" altLang="en-US" sz="6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錄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s_2"/>
          <p:cNvSpPr txBox="1"/>
          <p:nvPr>
            <p:custDataLst>
              <p:tags r:id="rId7"/>
            </p:custDataLst>
          </p:nvPr>
        </p:nvSpPr>
        <p:spPr>
          <a:xfrm>
            <a:off x="710588" y="3932764"/>
            <a:ext cx="284487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Text_1"/>
          <p:cNvSpPr/>
          <p:nvPr>
            <p:custDataLst>
              <p:tags r:id="rId8"/>
            </p:custDataLst>
          </p:nvPr>
        </p:nvSpPr>
        <p:spPr>
          <a:xfrm>
            <a:off x="7934917" y="1961673"/>
            <a:ext cx="2706070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關於熱病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MH_Text_2"/>
          <p:cNvSpPr/>
          <p:nvPr>
            <p:custDataLst>
              <p:tags r:id="rId9"/>
            </p:custDataLst>
          </p:nvPr>
        </p:nvSpPr>
        <p:spPr>
          <a:xfrm>
            <a:off x="7934916" y="2974291"/>
            <a:ext cx="303153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TW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Web</a:t>
            </a:r>
            <a:r>
              <a:rPr lang="zh-TW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版使用說明</a:t>
            </a:r>
            <a:endParaRPr lang="zh-CN" altLang="en-US" sz="14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Text_3"/>
          <p:cNvSpPr/>
          <p:nvPr>
            <p:custDataLst>
              <p:tags r:id="rId10"/>
            </p:custDataLst>
          </p:nvPr>
        </p:nvSpPr>
        <p:spPr>
          <a:xfrm>
            <a:off x="7934917" y="3986909"/>
            <a:ext cx="4615138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TW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版使用說明</a:t>
            </a:r>
            <a:endParaRPr lang="zh-CN" altLang="en-US" sz="14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MH_Text_4"/>
          <p:cNvSpPr/>
          <p:nvPr>
            <p:custDataLst>
              <p:tags r:id="rId11"/>
            </p:custDataLst>
          </p:nvPr>
        </p:nvSpPr>
        <p:spPr>
          <a:xfrm>
            <a:off x="7934917" y="4999527"/>
            <a:ext cx="2706070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TW" sz="3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sz="32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安裝說明</a:t>
            </a:r>
            <a:endParaRPr lang="zh-CN" altLang="en-US" sz="1400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02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2" grpId="0" animBg="1"/>
      <p:bldP spid="14" grpId="0" animBg="1"/>
      <p:bldP spid="16" grpId="0" animBg="1"/>
      <p:bldP spid="10" grpId="0" animBg="1"/>
      <p:bldP spid="11" grpId="0"/>
      <p:bldP spid="17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亦可輸入關鍵字查詢(查詢標題與內文全文)</a:t>
            </a:r>
            <a:endParaRPr sz="32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0"/>
          <p:cNvSpPr txBox="1">
            <a:spLocks noGrp="1"/>
          </p:cNvSpPr>
          <p:nvPr>
            <p:ph type="sldNum" idx="12"/>
          </p:nvPr>
        </p:nvSpPr>
        <p:spPr>
          <a:xfrm>
            <a:off x="9813751" y="6722218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F537345-E107-4D6B-BE43-59C65552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461" y="786198"/>
            <a:ext cx="3337331" cy="63201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85F01B-7794-44B8-BCAA-628466936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2193" y="1413303"/>
            <a:ext cx="415888" cy="405105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4CC76D8-1A76-48CE-A71A-713820024EC7}"/>
              </a:ext>
            </a:extLst>
          </p:cNvPr>
          <p:cNvSpPr txBox="1"/>
          <p:nvPr/>
        </p:nvSpPr>
        <p:spPr>
          <a:xfrm>
            <a:off x="9938081" y="1413303"/>
            <a:ext cx="129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藥物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641D5E8-DB73-4C1E-BF29-B622A9014C6A}"/>
              </a:ext>
            </a:extLst>
          </p:cNvPr>
          <p:cNvSpPr txBox="1"/>
          <p:nvPr/>
        </p:nvSpPr>
        <p:spPr>
          <a:xfrm>
            <a:off x="9965194" y="1724372"/>
            <a:ext cx="270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劑量計算器或表格或是其他工具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C0413C6-8282-4461-A07E-BE4CD305C46E}"/>
              </a:ext>
            </a:extLst>
          </p:cNvPr>
          <p:cNvSpPr txBox="1"/>
          <p:nvPr/>
        </p:nvSpPr>
        <p:spPr>
          <a:xfrm>
            <a:off x="9949159" y="2262089"/>
            <a:ext cx="129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專題介紹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01F5A84-EC27-4DF1-9F63-0F999DA69F3D}"/>
              </a:ext>
            </a:extLst>
          </p:cNvPr>
          <p:cNvSpPr txBox="1"/>
          <p:nvPr/>
        </p:nvSpPr>
        <p:spPr>
          <a:xfrm>
            <a:off x="9949158" y="3103269"/>
            <a:ext cx="129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病原體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EFBE814-D3EF-4F87-8346-02730BFE56A1}"/>
              </a:ext>
            </a:extLst>
          </p:cNvPr>
          <p:cNvSpPr txBox="1"/>
          <p:nvPr/>
        </p:nvSpPr>
        <p:spPr>
          <a:xfrm>
            <a:off x="9965194" y="4338265"/>
            <a:ext cx="1297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徵狀</a:t>
            </a:r>
          </a:p>
        </p:txBody>
      </p:sp>
      <p:pic>
        <p:nvPicPr>
          <p:cNvPr id="2" name="圖片 1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A20BB871-61FC-FEE3-8045-BDCA2C5C97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5" y="786198"/>
            <a:ext cx="3343467" cy="723265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948A986-5DEB-44F4-9E0B-2F6C9CD4766E}"/>
              </a:ext>
            </a:extLst>
          </p:cNvPr>
          <p:cNvSpPr txBox="1"/>
          <p:nvPr/>
        </p:nvSpPr>
        <p:spPr>
          <a:xfrm>
            <a:off x="9965194" y="4739559"/>
            <a:ext cx="129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預防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C22774-0F68-444A-8DB4-081D3572474E}"/>
              </a:ext>
            </a:extLst>
          </p:cNvPr>
          <p:cNvSpPr txBox="1"/>
          <p:nvPr/>
        </p:nvSpPr>
        <p:spPr>
          <a:xfrm>
            <a:off x="9522193" y="933576"/>
            <a:ext cx="253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/>
              <a:t>檢索圖示說明</a:t>
            </a:r>
            <a:r>
              <a:rPr lang="en-US" altLang="zh-TW" sz="2000" b="1" dirty="0"/>
              <a:t>:</a:t>
            </a:r>
            <a:endParaRPr lang="zh-TW" altLang="en-US" sz="1600" b="1" dirty="0"/>
          </a:p>
        </p:txBody>
      </p:sp>
      <p:sp>
        <p:nvSpPr>
          <p:cNvPr id="281" name="Google Shape;281;p20"/>
          <p:cNvSpPr/>
          <p:nvPr/>
        </p:nvSpPr>
        <p:spPr>
          <a:xfrm>
            <a:off x="832436" y="1486515"/>
            <a:ext cx="2601735" cy="39174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DDCA6F16-F934-4793-A2E2-5BABE916A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0" y="970934"/>
            <a:ext cx="3238781" cy="559356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5AE26C-289B-1246-B444-01EAEF34D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044" y="921917"/>
            <a:ext cx="3297899" cy="5691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200219-2EBA-194B-83FE-770822B95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818" y="926275"/>
            <a:ext cx="3308572" cy="56916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檢索功能：輸入關鍵字查詢</a:t>
            </a:r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查詢標題與內文全文</a:t>
            </a:r>
            <a:r>
              <a:rPr lang="en-US" altLang="zh-TW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44167" y="2546347"/>
            <a:ext cx="3362457" cy="338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向右箭號 1"/>
          <p:cNvSpPr/>
          <p:nvPr/>
        </p:nvSpPr>
        <p:spPr>
          <a:xfrm>
            <a:off x="7542079" y="2546347"/>
            <a:ext cx="1008112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31420" y="1413303"/>
            <a:ext cx="3246654" cy="3917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80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4C89253-55CB-9D46-A8F5-442E5FED6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42" y="1024037"/>
            <a:ext cx="3308572" cy="569160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使用大綱方式瀏覽內容 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依特性不同提供不同的大綱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3110" y="1836959"/>
            <a:ext cx="2846360" cy="23075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5EEE5A-E99F-4F4A-AEB7-A9385F054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3090" y="1024037"/>
            <a:ext cx="3308572" cy="56916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3D8E0FF-8AD9-AC48-B302-5958B4B20205}"/>
              </a:ext>
            </a:extLst>
          </p:cNvPr>
          <p:cNvSpPr/>
          <p:nvPr/>
        </p:nvSpPr>
        <p:spPr>
          <a:xfrm>
            <a:off x="4728117" y="1906232"/>
            <a:ext cx="2800839" cy="3592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8EF868-C279-094B-B0CD-67CF97451F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638" y="1024037"/>
            <a:ext cx="3308572" cy="56916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1E8E49E-1FC7-A045-9D47-52C4B8313637}"/>
              </a:ext>
            </a:extLst>
          </p:cNvPr>
          <p:cNvSpPr/>
          <p:nvPr/>
        </p:nvSpPr>
        <p:spPr>
          <a:xfrm>
            <a:off x="8813229" y="1918107"/>
            <a:ext cx="2812714" cy="2095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3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文字, 螢幕擷取畫面, 字型, 網頁 的圖片&#10;&#10;自動產生的描述">
            <a:extLst>
              <a:ext uri="{FF2B5EF4-FFF2-40B4-BE49-F238E27FC236}">
                <a16:creationId xmlns:a16="http://schemas.microsoft.com/office/drawing/2014/main" id="{64CCCB61-20EB-5D4D-CAEE-821B420E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55" y="802484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整合內部內容串接，亦可串接外部內容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54211" y="5585590"/>
            <a:ext cx="1491187" cy="3349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045074" y="3468171"/>
            <a:ext cx="2896469" cy="436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 rot="10800000">
            <a:off x="3514794" y="3523050"/>
            <a:ext cx="1337028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10800000" flipH="1">
            <a:off x="7753283" y="5632549"/>
            <a:ext cx="1171014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5409528" y="1240061"/>
            <a:ext cx="443783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785792" y="2032149"/>
            <a:ext cx="443783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圖說文字 3"/>
          <p:cNvSpPr/>
          <p:nvPr/>
        </p:nvSpPr>
        <p:spPr>
          <a:xfrm>
            <a:off x="4337791" y="952029"/>
            <a:ext cx="361716" cy="1584176"/>
          </a:xfrm>
          <a:prstGeom prst="wedgeRectCallout">
            <a:avLst>
              <a:gd name="adj1" fmla="val 205189"/>
              <a:gd name="adj2" fmla="val -2097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回到頁首</a:t>
            </a:r>
          </a:p>
        </p:txBody>
      </p:sp>
      <p:sp>
        <p:nvSpPr>
          <p:cNvPr id="14" name="矩形圖說文字 13"/>
          <p:cNvSpPr/>
          <p:nvPr/>
        </p:nvSpPr>
        <p:spPr>
          <a:xfrm>
            <a:off x="8443923" y="1168053"/>
            <a:ext cx="361716" cy="2664296"/>
          </a:xfrm>
          <a:prstGeom prst="wedgeRectCallout">
            <a:avLst>
              <a:gd name="adj1" fmla="val -121952"/>
              <a:gd name="adj2" fmla="val 36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加入書籤及個人註記</a:t>
            </a:r>
          </a:p>
        </p:txBody>
      </p:sp>
      <p:pic>
        <p:nvPicPr>
          <p:cNvPr id="19" name="圖片 18" descr="一張含有 文字, 螢幕擷取畫面, 軟體, 網站 的圖片&#10;&#10;自動產生的描述">
            <a:extLst>
              <a:ext uri="{FF2B5EF4-FFF2-40B4-BE49-F238E27FC236}">
                <a16:creationId xmlns:a16="http://schemas.microsoft.com/office/drawing/2014/main" id="{268050EB-F8D6-14BE-70DF-AF08C7A7C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5" y="811513"/>
            <a:ext cx="3343467" cy="7232650"/>
          </a:xfrm>
          <a:prstGeom prst="rect">
            <a:avLst/>
          </a:prstGeom>
        </p:spPr>
      </p:pic>
      <p:pic>
        <p:nvPicPr>
          <p:cNvPr id="21" name="圖片 20" descr="一張含有 文字, 字型, 數字, 螢幕擷取畫面 的圖片&#10;&#10;自動產生的描述">
            <a:extLst>
              <a:ext uri="{FF2B5EF4-FFF2-40B4-BE49-F238E27FC236}">
                <a16:creationId xmlns:a16="http://schemas.microsoft.com/office/drawing/2014/main" id="{5CDA9B0D-6B25-4F90-2B29-F0B5B18F6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36" y="729880"/>
            <a:ext cx="334346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  <p:bldP spid="11" grpId="0" animBg="1"/>
      <p:bldP spid="4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84050756-7FFB-6A1C-6517-A2136FA4B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94" y="884775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Bookmarks &amp; Note</a:t>
            </a:r>
          </a:p>
        </p:txBody>
      </p:sp>
      <p:pic>
        <p:nvPicPr>
          <p:cNvPr id="4" name="圖片 3" descr="一張含有 文字, 網頁, 網站, 字型 的圖片&#10;&#10;自動產生的描述">
            <a:extLst>
              <a:ext uri="{FF2B5EF4-FFF2-40B4-BE49-F238E27FC236}">
                <a16:creationId xmlns:a16="http://schemas.microsoft.com/office/drawing/2014/main" id="{1BF3E12F-DC03-36BC-9DD2-9D002ABD2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7" y="880021"/>
            <a:ext cx="3343467" cy="72326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9128DB7-4ED0-9E3E-61F5-E61EDA91E0B9}"/>
              </a:ext>
            </a:extLst>
          </p:cNvPr>
          <p:cNvSpPr/>
          <p:nvPr/>
        </p:nvSpPr>
        <p:spPr>
          <a:xfrm>
            <a:off x="3044999" y="2032149"/>
            <a:ext cx="895195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A7178F0-7277-69EF-C43B-A62F68FE149A}"/>
              </a:ext>
            </a:extLst>
          </p:cNvPr>
          <p:cNvSpPr/>
          <p:nvPr/>
        </p:nvSpPr>
        <p:spPr>
          <a:xfrm>
            <a:off x="7365479" y="1312069"/>
            <a:ext cx="74228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文字, 螢幕擷取畫面, 網頁, 網站 的圖片&#10;&#10;自動產生的描述">
            <a:extLst>
              <a:ext uri="{FF2B5EF4-FFF2-40B4-BE49-F238E27FC236}">
                <a16:creationId xmlns:a16="http://schemas.microsoft.com/office/drawing/2014/main" id="{21613116-0233-73E5-750E-CCB396675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299" y="880021"/>
            <a:ext cx="3343467" cy="723265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65AB116-EC62-928D-08DC-6BA2C36C82A8}"/>
              </a:ext>
            </a:extLst>
          </p:cNvPr>
          <p:cNvSpPr/>
          <p:nvPr/>
        </p:nvSpPr>
        <p:spPr>
          <a:xfrm>
            <a:off x="11517094" y="2032149"/>
            <a:ext cx="895195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5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B350-563A-70FB-62C9-E068A66BC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4C13D57B-3596-BB26-7424-B44EC8D0A505}"/>
              </a:ext>
            </a:extLst>
          </p:cNvPr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Bookmarks &amp; Note</a:t>
            </a:r>
          </a:p>
        </p:txBody>
      </p:sp>
      <p:pic>
        <p:nvPicPr>
          <p:cNvPr id="6" name="圖片 5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E07CB4DB-09C4-1D4C-78D3-FA4C4095B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59" y="0"/>
            <a:ext cx="3255831" cy="72326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9CDF5A6-0E11-24CB-2464-60BB40EE9D04}"/>
              </a:ext>
            </a:extLst>
          </p:cNvPr>
          <p:cNvSpPr/>
          <p:nvPr/>
        </p:nvSpPr>
        <p:spPr>
          <a:xfrm>
            <a:off x="5349255" y="6352629"/>
            <a:ext cx="895195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9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文字, 軟體, 電腦圖示, 網頁 的圖片&#10;&#10;自動產生的描述">
            <a:extLst>
              <a:ext uri="{FF2B5EF4-FFF2-40B4-BE49-F238E27FC236}">
                <a16:creationId xmlns:a16="http://schemas.microsoft.com/office/drawing/2014/main" id="{1B7ECD41-8FCF-FC82-EDEE-781555BC8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66" y="927969"/>
            <a:ext cx="3343467" cy="7232650"/>
          </a:xfrm>
          <a:prstGeom prst="rect">
            <a:avLst/>
          </a:prstGeom>
        </p:spPr>
      </p:pic>
      <p:pic>
        <p:nvPicPr>
          <p:cNvPr id="16" name="圖片 15" descr="一張含有 文字, 數字, 字型, 軟體 的圖片&#10;&#10;自動產生的描述">
            <a:extLst>
              <a:ext uri="{FF2B5EF4-FFF2-40B4-BE49-F238E27FC236}">
                <a16:creationId xmlns:a16="http://schemas.microsoft.com/office/drawing/2014/main" id="{FAD815D4-8F0E-DE6A-D0AD-3C714EA04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41" y="942299"/>
            <a:ext cx="3343467" cy="7232650"/>
          </a:xfrm>
          <a:prstGeom prst="rect">
            <a:avLst/>
          </a:prstGeom>
        </p:spPr>
      </p:pic>
      <p:pic>
        <p:nvPicPr>
          <p:cNvPr id="14" name="圖片 13" descr="一張含有 文字, 字型, 數字, 網頁 的圖片&#10;&#10;自動產生的描述">
            <a:extLst>
              <a:ext uri="{FF2B5EF4-FFF2-40B4-BE49-F238E27FC236}">
                <a16:creationId xmlns:a16="http://schemas.microsoft.com/office/drawing/2014/main" id="{47E503B0-09DD-11D0-C5DF-C30FA3175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1" y="965864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連結相關計算器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2751" y="4336405"/>
            <a:ext cx="2855359" cy="5173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>
            <a:off x="3873469" y="4582189"/>
            <a:ext cx="1008112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27293" y="1672109"/>
            <a:ext cx="2484790" cy="4826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>
            <a:off x="7815258" y="1744117"/>
            <a:ext cx="1008112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54F9F34-10EF-D54A-BDE6-A0DF1B26D538}"/>
              </a:ext>
            </a:extLst>
          </p:cNvPr>
          <p:cNvSpPr/>
          <p:nvPr/>
        </p:nvSpPr>
        <p:spPr>
          <a:xfrm>
            <a:off x="9381703" y="2133825"/>
            <a:ext cx="2499284" cy="5098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1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10EA5B06-3082-FB92-5294-FC55F1486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83" y="959010"/>
            <a:ext cx="3343467" cy="7232650"/>
          </a:xfrm>
          <a:prstGeom prst="rect">
            <a:avLst/>
          </a:prstGeom>
        </p:spPr>
      </p:pic>
      <p:pic>
        <p:nvPicPr>
          <p:cNvPr id="8" name="圖片 7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D77F3F64-C0C4-1316-BC1F-AFEEB36A9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6" y="959010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50" y="233568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相關的表格與工具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168" y="2867566"/>
            <a:ext cx="3268201" cy="380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39C9492-EA08-384C-A59E-B0345591EFA3}"/>
              </a:ext>
            </a:extLst>
          </p:cNvPr>
          <p:cNvSpPr/>
          <p:nvPr/>
        </p:nvSpPr>
        <p:spPr>
          <a:xfrm>
            <a:off x="5202428" y="1707231"/>
            <a:ext cx="3305807" cy="2736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>
            <a:extLst>
              <a:ext uri="{FF2B5EF4-FFF2-40B4-BE49-F238E27FC236}">
                <a16:creationId xmlns:a16="http://schemas.microsoft.com/office/drawing/2014/main" id="{AE8439BB-7BC5-9A4A-8E51-667B8DE81243}"/>
              </a:ext>
            </a:extLst>
          </p:cNvPr>
          <p:cNvSpPr/>
          <p:nvPr/>
        </p:nvSpPr>
        <p:spPr>
          <a:xfrm>
            <a:off x="3848083" y="2920734"/>
            <a:ext cx="1026744" cy="30929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6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AFE86B01-926F-359B-308E-9AF231B72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21" y="961901"/>
            <a:ext cx="3343467" cy="7232650"/>
          </a:xfrm>
          <a:prstGeom prst="rect">
            <a:avLst/>
          </a:prstGeom>
        </p:spPr>
      </p:pic>
      <p:pic>
        <p:nvPicPr>
          <p:cNvPr id="15" name="圖片 1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58FABFE6-6614-69AD-D94C-E28E2EBAE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02" y="961901"/>
            <a:ext cx="3343467" cy="7232650"/>
          </a:xfrm>
          <a:prstGeom prst="rect">
            <a:avLst/>
          </a:prstGeom>
        </p:spPr>
      </p:pic>
      <p:pic>
        <p:nvPicPr>
          <p:cNvPr id="12" name="圖片 11" descr="一張含有 文字, 軟體, 網頁, 電腦圖示 的圖片&#10;&#10;自動產生的描述">
            <a:extLst>
              <a:ext uri="{FF2B5EF4-FFF2-40B4-BE49-F238E27FC236}">
                <a16:creationId xmlns:a16="http://schemas.microsoft.com/office/drawing/2014/main" id="{10242043-67A8-531C-BD73-ED7FA51C2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1" y="961901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49" y="233568"/>
            <a:ext cx="1154878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Activity Spectra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中的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Antibacterial Spectra(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Tables  &amp; Tools)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中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2641" y="2012211"/>
            <a:ext cx="1330191" cy="2880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570044" y="2392189"/>
            <a:ext cx="803547" cy="288032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圖說文字 5"/>
          <p:cNvSpPr/>
          <p:nvPr/>
        </p:nvSpPr>
        <p:spPr>
          <a:xfrm>
            <a:off x="7633533" y="2926415"/>
            <a:ext cx="1105236" cy="329870"/>
          </a:xfrm>
          <a:prstGeom prst="wedgeRectCallout">
            <a:avLst>
              <a:gd name="adj1" fmla="val -26143"/>
              <a:gd name="adj2" fmla="val -10252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表格轉置</a:t>
            </a:r>
          </a:p>
        </p:txBody>
      </p:sp>
      <p:sp>
        <p:nvSpPr>
          <p:cNvPr id="5" name="矩形圖說文字 4"/>
          <p:cNvSpPr/>
          <p:nvPr/>
        </p:nvSpPr>
        <p:spPr>
          <a:xfrm>
            <a:off x="5605405" y="2439058"/>
            <a:ext cx="1427003" cy="711325"/>
          </a:xfrm>
          <a:prstGeom prst="wedgeRectCallout">
            <a:avLst>
              <a:gd name="adj1" fmla="val -65481"/>
              <a:gd name="adj2" fmla="val -8068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輸入藥物或病原體</a:t>
            </a:r>
          </a:p>
        </p:txBody>
      </p:sp>
      <p:sp>
        <p:nvSpPr>
          <p:cNvPr id="11" name="橢圓 10"/>
          <p:cNvSpPr/>
          <p:nvPr/>
        </p:nvSpPr>
        <p:spPr>
          <a:xfrm>
            <a:off x="9067123" y="4051068"/>
            <a:ext cx="221891" cy="21602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10115927" y="5848573"/>
            <a:ext cx="221891" cy="21602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>
            <a:cxnSpLocks/>
          </p:cNvCxnSpPr>
          <p:nvPr/>
        </p:nvCxnSpPr>
        <p:spPr>
          <a:xfrm flipV="1">
            <a:off x="9196468" y="3616325"/>
            <a:ext cx="2129451" cy="474446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  <a:stCxn id="13" idx="6"/>
          </p:cNvCxnSpPr>
          <p:nvPr/>
        </p:nvCxnSpPr>
        <p:spPr>
          <a:xfrm flipV="1">
            <a:off x="10337818" y="5314222"/>
            <a:ext cx="1295132" cy="642363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 descr="一張含有 文字, 螢幕擷取畫面, 字型, 行 的圖片&#10;&#10;自動產生的描述">
            <a:extLst>
              <a:ext uri="{FF2B5EF4-FFF2-40B4-BE49-F238E27FC236}">
                <a16:creationId xmlns:a16="http://schemas.microsoft.com/office/drawing/2014/main" id="{F4A89AF5-8DC9-667C-CC11-665AD6979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27" y="2645634"/>
            <a:ext cx="2170645" cy="941726"/>
          </a:xfrm>
          <a:prstGeom prst="rect">
            <a:avLst/>
          </a:prstGeom>
        </p:spPr>
      </p:pic>
      <p:pic>
        <p:nvPicPr>
          <p:cNvPr id="26" name="圖片 25" descr="一張含有 文字, 螢幕擷取畫面, 字型, 行 的圖片&#10;&#10;自動產生的描述">
            <a:extLst>
              <a:ext uri="{FF2B5EF4-FFF2-40B4-BE49-F238E27FC236}">
                <a16:creationId xmlns:a16="http://schemas.microsoft.com/office/drawing/2014/main" id="{1BCE9EF1-DD41-DB0F-833E-AA029B538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66" y="4295247"/>
            <a:ext cx="2320766" cy="10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4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, 字型, 數字, 軟體 的圖片&#10;&#10;自動產生的描述">
            <a:extLst>
              <a:ext uri="{FF2B5EF4-FFF2-40B4-BE49-F238E27FC236}">
                <a16:creationId xmlns:a16="http://schemas.microsoft.com/office/drawing/2014/main" id="{0FE2BB38-3E13-B2F6-C11E-7D77364F0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27" y="901720"/>
            <a:ext cx="3343467" cy="7232650"/>
          </a:xfrm>
          <a:prstGeom prst="rect">
            <a:avLst/>
          </a:prstGeom>
        </p:spPr>
      </p:pic>
      <p:pic>
        <p:nvPicPr>
          <p:cNvPr id="5" name="圖片 4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5222146B-4982-0747-BF66-E66548D86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9" y="901720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857249" y="233568"/>
            <a:ext cx="120015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Dosing/Use in Special Populations 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特殊族群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如藥物半衰期及劑量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8465" y="4852907"/>
            <a:ext cx="2321911" cy="324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3253944" y="4874798"/>
            <a:ext cx="1186083" cy="24771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75313" y="5867846"/>
            <a:ext cx="2420993" cy="48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 descr="一張含有 文字, 軟體, 網頁, 網站 的圖片&#10;&#10;自動產生的描述">
            <a:extLst>
              <a:ext uri="{FF2B5EF4-FFF2-40B4-BE49-F238E27FC236}">
                <a16:creationId xmlns:a16="http://schemas.microsoft.com/office/drawing/2014/main" id="{0888C750-0F9E-9692-9DFB-A76AA016A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75" y="901720"/>
            <a:ext cx="3343467" cy="72326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22E3710-2833-9C02-D80B-71AF2E5805DA}"/>
              </a:ext>
            </a:extLst>
          </p:cNvPr>
          <p:cNvSpPr/>
          <p:nvPr/>
        </p:nvSpPr>
        <p:spPr>
          <a:xfrm>
            <a:off x="8229575" y="2896245"/>
            <a:ext cx="2278597" cy="338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8DF92E5D-CF30-81ED-44F3-BEC972B76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3" y="3616325"/>
            <a:ext cx="3343467" cy="723265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EE01624-845B-ED60-A0D6-F65F5B8F459D}"/>
              </a:ext>
            </a:extLst>
          </p:cNvPr>
          <p:cNvSpPr/>
          <p:nvPr/>
        </p:nvSpPr>
        <p:spPr>
          <a:xfrm>
            <a:off x="8589615" y="5416525"/>
            <a:ext cx="2592288" cy="12241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9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9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4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368639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關於熱病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4478486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ABOUT SANFORD GUIDE COLLECTION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091798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軟體, 數字, 網頁 的圖片&#10;&#10;自動產生的描述">
            <a:extLst>
              <a:ext uri="{FF2B5EF4-FFF2-40B4-BE49-F238E27FC236}">
                <a16:creationId xmlns:a16="http://schemas.microsoft.com/office/drawing/2014/main" id="{51CAA793-A497-6DB9-5080-2A13DFC68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46" y="1024037"/>
            <a:ext cx="3343467" cy="7232650"/>
          </a:xfrm>
          <a:prstGeom prst="rect">
            <a:avLst/>
          </a:prstGeom>
        </p:spPr>
      </p:pic>
      <p:pic>
        <p:nvPicPr>
          <p:cNvPr id="10" name="圖片 9" descr="一張含有 文字, 螢幕擷取畫面, 字型, 網站 的圖片&#10;&#10;自動產生的描述">
            <a:extLst>
              <a:ext uri="{FF2B5EF4-FFF2-40B4-BE49-F238E27FC236}">
                <a16:creationId xmlns:a16="http://schemas.microsoft.com/office/drawing/2014/main" id="{B6DCD4F8-1CA6-BA8F-A5D4-BEF15F7D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4" y="1024037"/>
            <a:ext cx="3343467" cy="7232650"/>
          </a:xfrm>
          <a:prstGeom prst="rect">
            <a:avLst/>
          </a:prstGeom>
        </p:spPr>
      </p:pic>
      <p:pic>
        <p:nvPicPr>
          <p:cNvPr id="6" name="圖片 5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94697677-C269-623C-6C4B-E77393C8A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037"/>
            <a:ext cx="3343467" cy="7232650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525400" y="361956"/>
            <a:ext cx="120015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每月更新提示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72791" y="5056485"/>
            <a:ext cx="829823" cy="491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向右箭號 7"/>
          <p:cNvSpPr/>
          <p:nvPr/>
        </p:nvSpPr>
        <p:spPr>
          <a:xfrm>
            <a:off x="2036887" y="5127608"/>
            <a:ext cx="1152283" cy="360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3405039" y="2320181"/>
            <a:ext cx="858216" cy="21531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4413151" y="2231983"/>
            <a:ext cx="1758520" cy="30351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7293471" y="3069907"/>
            <a:ext cx="1560656" cy="2738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>
            <a:off x="8877647" y="3040261"/>
            <a:ext cx="1066365" cy="27386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780DC4B-A655-A97D-E284-8F419543D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248" y="1037084"/>
            <a:ext cx="3343467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525400" y="361956"/>
            <a:ext cx="1200150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手機版的重要提醒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圖片 3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6C3D8A5D-21A0-E060-9572-937E675AC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0" y="1050206"/>
            <a:ext cx="2807631" cy="6073520"/>
          </a:xfrm>
          <a:prstGeom prst="rect">
            <a:avLst/>
          </a:prstGeom>
        </p:spPr>
      </p:pic>
      <p:pic>
        <p:nvPicPr>
          <p:cNvPr id="9" name="圖片 8" descr="一張含有 文字, 網頁, 數字, 網站 的圖片&#10;&#10;自動產生的描述">
            <a:extLst>
              <a:ext uri="{FF2B5EF4-FFF2-40B4-BE49-F238E27FC236}">
                <a16:creationId xmlns:a16="http://schemas.microsoft.com/office/drawing/2014/main" id="{395D2A36-0FEB-EA59-99E6-B9054E1FD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08" y="0"/>
            <a:ext cx="3343467" cy="723265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F609CCA-BCD9-6300-81DD-2484CBDDF2E8}"/>
              </a:ext>
            </a:extLst>
          </p:cNvPr>
          <p:cNvSpPr/>
          <p:nvPr/>
        </p:nvSpPr>
        <p:spPr>
          <a:xfrm>
            <a:off x="2756967" y="6478354"/>
            <a:ext cx="576064" cy="522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B9F4B186-F9E9-B63F-7269-CAB9F707E931}"/>
              </a:ext>
            </a:extLst>
          </p:cNvPr>
          <p:cNvSpPr/>
          <p:nvPr/>
        </p:nvSpPr>
        <p:spPr>
          <a:xfrm>
            <a:off x="3368750" y="6603716"/>
            <a:ext cx="1152283" cy="3609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643D301-F2C9-1C2B-B42C-56A899211034}"/>
              </a:ext>
            </a:extLst>
          </p:cNvPr>
          <p:cNvSpPr/>
          <p:nvPr/>
        </p:nvSpPr>
        <p:spPr>
          <a:xfrm>
            <a:off x="8486508" y="5416525"/>
            <a:ext cx="3343467" cy="4924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5BA3CA-5087-7B37-8790-DEF0C4B3C280}"/>
              </a:ext>
            </a:extLst>
          </p:cNvPr>
          <p:cNvSpPr txBox="1"/>
          <p:nvPr/>
        </p:nvSpPr>
        <p:spPr>
          <a:xfrm>
            <a:off x="11975678" y="3433617"/>
            <a:ext cx="58764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</a:rPr>
              <a:t>換手機時，請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務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必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要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登</a:t>
            </a:r>
            <a:endParaRPr kumimoji="1" lang="en-US" altLang="zh-TW" sz="2000" dirty="0">
              <a:solidFill>
                <a:srgbClr val="FF0000"/>
              </a:solidFill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</a:rPr>
              <a:t>出</a:t>
            </a:r>
          </a:p>
        </p:txBody>
      </p:sp>
      <p:pic>
        <p:nvPicPr>
          <p:cNvPr id="5" name="圖片 4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9F2BC0FF-C45C-FF1F-5B33-5175AEB6A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75" y="0"/>
            <a:ext cx="3343467" cy="72326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83815C2-6D68-92AA-6E35-5BF157984FB3}"/>
              </a:ext>
            </a:extLst>
          </p:cNvPr>
          <p:cNvSpPr/>
          <p:nvPr/>
        </p:nvSpPr>
        <p:spPr>
          <a:xfrm>
            <a:off x="7365479" y="1203371"/>
            <a:ext cx="576064" cy="522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39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8" grpId="0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0124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368639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開始安裝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3686398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START TO</a:t>
            </a: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INSTALL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189103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3A40816-EC84-4811-BD27-5F77EF1F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7" y="1481689"/>
            <a:ext cx="6571331" cy="360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917" tIns="47458" rIns="94917" bIns="47458">
            <a:spAutoFit/>
          </a:bodyPr>
          <a:lstStyle>
            <a:lvl1pPr>
              <a:lnSpc>
                <a:spcPct val="9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</a:pPr>
            <a:r>
              <a:rPr lang="en-US" altLang="zh-TW" sz="5695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Sanford Guide Collection </a:t>
            </a: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</a:pPr>
            <a:endParaRPr lang="en-US" altLang="zh-TW" sz="5695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Aft>
                <a:spcPct val="0"/>
              </a:spcAft>
            </a:pPr>
            <a:r>
              <a:rPr lang="zh-TW" altLang="zh-TW" sz="5695" b="1" dirty="0">
                <a:solidFill>
                  <a:srgbClr val="000000"/>
                </a:solidFill>
                <a:latin typeface="Microsoft JhengHei" charset="-120"/>
                <a:ea typeface="Microsoft JhengHei" charset="-120"/>
              </a:rPr>
              <a:t>熱病</a:t>
            </a:r>
            <a:r>
              <a:rPr lang="en-US" altLang="zh-TW" sz="5695" b="1" dirty="0">
                <a:solidFill>
                  <a:srgbClr val="000000"/>
                </a:solidFill>
                <a:latin typeface="Microsoft JhengHei" charset="-120"/>
                <a:ea typeface="Microsoft JhengHei" charset="-120"/>
              </a:rPr>
              <a:t>App</a:t>
            </a:r>
            <a:r>
              <a:rPr lang="zh-TW" altLang="zh-TW" sz="5695" b="1" dirty="0">
                <a:solidFill>
                  <a:srgbClr val="000000"/>
                </a:solidFill>
                <a:latin typeface="Microsoft JhengHei" charset="-120"/>
                <a:ea typeface="Microsoft JhengHei" charset="-120"/>
              </a:rPr>
              <a:t>安裝指引</a:t>
            </a:r>
            <a:endParaRPr lang="zh-TW" altLang="zh-TW" sz="5695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82051BE9-88F9-46E9-A864-EFFD55CA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96" y="1480015"/>
            <a:ext cx="3313291" cy="331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C31A007-CA71-404B-9FB0-734B866BA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415" y="1812180"/>
            <a:ext cx="4791503" cy="42488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DFB6AA6-F7ED-42CE-8D2B-1E2C03923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056" y="1828370"/>
            <a:ext cx="4756281" cy="423261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9" name="Google Shape;149;p8"/>
          <p:cNvSpPr txBox="1"/>
          <p:nvPr/>
        </p:nvSpPr>
        <p:spPr>
          <a:xfrm>
            <a:off x="724903" y="658499"/>
            <a:ext cx="694027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+mj-ea"/>
                <a:ea typeface="+mj-ea"/>
                <a:cs typeface="Arial"/>
                <a:sym typeface="Arial"/>
              </a:rPr>
              <a:t>依行動裝置類型下載適合之APP</a:t>
            </a:r>
            <a:endParaRPr sz="3200" b="1" dirty="0">
              <a:latin typeface="+mj-ea"/>
              <a:ea typeface="+mj-ea"/>
              <a:cs typeface="Arial"/>
              <a:sym typeface="Arial"/>
            </a:endParaRPr>
          </a:p>
        </p:txBody>
      </p:sp>
      <p:grpSp>
        <p:nvGrpSpPr>
          <p:cNvPr id="150" name="Google Shape;150;p8"/>
          <p:cNvGrpSpPr/>
          <p:nvPr/>
        </p:nvGrpSpPr>
        <p:grpSpPr>
          <a:xfrm>
            <a:off x="2562726" y="6044790"/>
            <a:ext cx="9529011" cy="677428"/>
            <a:chOff x="1268107" y="2006065"/>
            <a:chExt cx="6697508" cy="677428"/>
          </a:xfrm>
        </p:grpSpPr>
        <p:sp>
          <p:nvSpPr>
            <p:cNvPr id="152" name="Google Shape;152;p8"/>
            <p:cNvSpPr/>
            <p:nvPr/>
          </p:nvSpPr>
          <p:spPr>
            <a:xfrm>
              <a:off x="1268107" y="2006065"/>
              <a:ext cx="2818899" cy="677428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 txBox="1"/>
            <p:nvPr/>
          </p:nvSpPr>
          <p:spPr>
            <a:xfrm>
              <a:off x="1268107" y="2006065"/>
              <a:ext cx="2818899" cy="677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iOS </a:t>
              </a:r>
              <a:r>
                <a:rPr lang="en-US" altLang="zh-TW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.0+</a:t>
              </a:r>
              <a:endParaRPr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5146716" y="2006065"/>
              <a:ext cx="2818899" cy="677428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 txBox="1"/>
            <p:nvPr/>
          </p:nvSpPr>
          <p:spPr>
            <a:xfrm>
              <a:off x="5146716" y="2006065"/>
              <a:ext cx="2818899" cy="677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600"/>
                <a:buFont typeface="Calibri"/>
                <a:buNone/>
              </a:pP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Android </a:t>
              </a:r>
              <a:r>
                <a:rPr lang="en-US" altLang="zh-TW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r>
                <a:rPr lang="en-US" sz="3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.0+</a:t>
              </a:r>
              <a:endParaRPr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8"/>
          <p:cNvSpPr/>
          <p:nvPr/>
        </p:nvSpPr>
        <p:spPr>
          <a:xfrm>
            <a:off x="0" y="4462165"/>
            <a:ext cx="1872208" cy="1296144"/>
          </a:xfrm>
          <a:prstGeom prst="wedgeRectCallout">
            <a:avLst>
              <a:gd name="adj1" fmla="val 66743"/>
              <a:gd name="adj2" fmla="val -1966"/>
            </a:avLst>
          </a:prstGeom>
          <a:solidFill>
            <a:schemeClr val="accent1"/>
          </a:solidFill>
          <a:ln w="12700" cap="flat" cmpd="sng">
            <a:solidFill>
              <a:srgbClr val="5C5C5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適用於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iPhone, iPad, 和 iPod touch.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>
            <a:spLocks noGrp="1"/>
          </p:cNvSpPr>
          <p:nvPr>
            <p:ph type="sldNum" idx="12"/>
          </p:nvPr>
        </p:nvSpPr>
        <p:spPr>
          <a:xfrm>
            <a:off x="9813751" y="6722218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011AEE6-BD10-4C93-8BC0-38AD3A483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056" y="6030875"/>
            <a:ext cx="1201775" cy="120177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B962C9C-7B0E-4A04-AF74-657B0B540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6873" y="6036916"/>
            <a:ext cx="1254220" cy="125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 idx="4294967295"/>
          </p:nvPr>
        </p:nvSpPr>
        <p:spPr>
          <a:xfrm>
            <a:off x="601400" y="117196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熱病</a:t>
            </a:r>
            <a:r>
              <a:rPr lang="en-US" sz="3200" b="1" dirty="0">
                <a:latin typeface="+mj-ea"/>
                <a:cs typeface="Arial"/>
                <a:sym typeface="Arial"/>
              </a:rPr>
              <a:t> Sanford Guide </a:t>
            </a:r>
            <a:r>
              <a:rPr lang="en-US" sz="3200" b="1" dirty="0" err="1">
                <a:latin typeface="+mj-ea"/>
                <a:cs typeface="Arial"/>
                <a:sym typeface="Arial"/>
              </a:rPr>
              <a:t>App安裝說明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</a:t>
            </a:r>
            <a:br>
              <a:rPr lang="en-US" sz="3200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i="1" dirty="0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400" i="1" dirty="0" err="1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簡單幾步驟</a:t>
            </a:r>
            <a:r>
              <a:rPr lang="en-US" sz="2400" i="1" dirty="0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五分鐘即可完成註冊流程</a:t>
            </a:r>
            <a:r>
              <a:rPr lang="en-US" sz="2400" i="1" dirty="0">
                <a:solidFill>
                  <a:srgbClr val="0B97F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i="1" dirty="0">
              <a:solidFill>
                <a:srgbClr val="0B97F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 txBox="1"/>
          <p:nvPr/>
        </p:nvSpPr>
        <p:spPr>
          <a:xfrm>
            <a:off x="452711" y="1888133"/>
            <a:ext cx="12173286" cy="405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228600" marR="0" lvl="0" indent="-2270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簡介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dirty="0"/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熱病提供各系統器官感染疾病的常見病原體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例如：細菌、真菌、寄生蟲和病毒等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)、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傳播途徑、診斷要點、首選和備選治療方案、藥物不良反應和應用注意事項，以及預防用藥等，並輔以相關文獻來體現實證醫學的權威性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dirty="0"/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APP申請網址：</a:t>
            </a:r>
            <a:r>
              <a:rPr lang="en-US" sz="2500" b="1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5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://register.sanfordguide.com</a:t>
            </a:r>
            <a:r>
              <a:rPr lang="en-US" sz="25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9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en-US" sz="3300" b="1" dirty="0" err="1">
                <a:solidFill>
                  <a:srgbClr val="FF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務必</a:t>
            </a:r>
            <a:r>
              <a:rPr lang="zh-TW" altLang="en-US" sz="3300" b="1" dirty="0">
                <a:solidFill>
                  <a:srgbClr val="FF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在</a:t>
            </a:r>
            <a:r>
              <a:rPr lang="en-US" sz="3300" b="1" dirty="0" err="1">
                <a:solidFill>
                  <a:srgbClr val="FF0000"/>
                </a:solidFill>
                <a:highlight>
                  <a:srgbClr val="FFFF00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院內</a:t>
            </a:r>
            <a:r>
              <a:rPr lang="en-US" altLang="zh-TW" sz="3300" b="1" dirty="0" err="1">
                <a:solidFill>
                  <a:srgbClr val="FF0000"/>
                </a:solidFill>
                <a:highlight>
                  <a:srgbClr val="FFFF00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</a:t>
            </a:r>
            <a:r>
              <a:rPr lang="en-US" sz="3300" b="1" dirty="0" err="1">
                <a:solidFill>
                  <a:srgbClr val="FF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連線註冊</a:t>
            </a:r>
            <a:r>
              <a:rPr lang="en-US" sz="29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sz="1800" dirty="0"/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lang="en-US" sz="2500" b="1" u="sng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熱病App安裝指引有兩大部分說明</a:t>
            </a:r>
            <a:r>
              <a:rPr lang="en-US" sz="25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：(1)</a:t>
            </a:r>
            <a:r>
              <a:rPr lang="en-US" sz="2500" b="1" u="sng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App註冊</a:t>
            </a:r>
            <a:r>
              <a:rPr lang="en-US" sz="25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；(2)</a:t>
            </a:r>
            <a:r>
              <a:rPr lang="en-US" sz="2500" b="1" u="sng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App安裝</a:t>
            </a:r>
            <a:r>
              <a:rPr lang="en-US" sz="2500" b="1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。</a:t>
            </a:r>
            <a:endParaRPr sz="2500" b="1" u="sng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None/>
            </a:pPr>
            <a:endParaRPr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9813751" y="6724444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1 (</a:t>
            </a:r>
            <a:r>
              <a:rPr lang="en-US" sz="3200" b="1" dirty="0" err="1">
                <a:latin typeface="+mj-ea"/>
                <a:cs typeface="Arial"/>
                <a:sym typeface="Arial"/>
              </a:rPr>
              <a:t>醫院IP範圍內</a:t>
            </a:r>
            <a:r>
              <a:rPr lang="en-US" sz="3200" b="1" dirty="0">
                <a:latin typeface="+mj-ea"/>
                <a:cs typeface="Arial"/>
                <a:sym typeface="Arial"/>
              </a:rPr>
              <a:t>)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634885" y="1186189"/>
            <a:ext cx="11090100" cy="4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登入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註冊網頁</a:t>
            </a:r>
            <a:r>
              <a:rPr lang="en-US" altLang="zh-TW" sz="25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https://register.sanfordguide.com/</a:t>
            </a:r>
            <a:r>
              <a:rPr lang="en-US" altLang="zh-TW" sz="2500" b="1" u="sng" dirty="0">
                <a:solidFill>
                  <a:schemeClr val="dk1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zh-TW" altLang="en-US"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並輸入您要申請的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信箱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(2022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年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zh-TW" alt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月開始僅限使用</a:t>
            </a:r>
            <a:r>
              <a:rPr lang="zh-TW" alt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醫院信箱</a:t>
            </a:r>
            <a:r>
              <a:rPr lang="en-US" altLang="zh-TW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zh-TW" altLang="en-US" sz="2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endParaRPr lang="zh-TW" altLang="en-US" sz="295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0"/>
          <p:cNvSpPr txBox="1">
            <a:spLocks noGrp="1"/>
          </p:cNvSpPr>
          <p:nvPr>
            <p:ph type="sldNum" idx="12"/>
          </p:nvPr>
        </p:nvSpPr>
        <p:spPr>
          <a:xfrm>
            <a:off x="9949262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F47BE7A2-1338-8A59-F8D3-AAC805C5E836}"/>
              </a:ext>
            </a:extLst>
          </p:cNvPr>
          <p:cNvCxnSpPr/>
          <p:nvPr/>
        </p:nvCxnSpPr>
        <p:spPr>
          <a:xfrm flipH="1" flipV="1">
            <a:off x="9654363" y="1169581"/>
            <a:ext cx="15372" cy="16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>
            <a:extLst>
              <a:ext uri="{FF2B5EF4-FFF2-40B4-BE49-F238E27FC236}">
                <a16:creationId xmlns:a16="http://schemas.microsoft.com/office/drawing/2014/main" id="{DB1D8F3A-A186-9E17-DC7E-6A18A6D07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927" y="2527474"/>
            <a:ext cx="7171041" cy="434377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6DA8DA1-4277-730A-10B0-A8B27AC2B771}"/>
              </a:ext>
            </a:extLst>
          </p:cNvPr>
          <p:cNvSpPr txBox="1"/>
          <p:nvPr/>
        </p:nvSpPr>
        <p:spPr>
          <a:xfrm>
            <a:off x="5579993" y="4429679"/>
            <a:ext cx="272159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7013" algn="l" rtl="0">
              <a:lnSpc>
                <a:spcPct val="90000"/>
              </a:lnSpc>
              <a:spcBef>
                <a:spcPts val="2558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Char char="•"/>
            </a:pPr>
            <a:r>
              <a:rPr lang="en-US" altLang="zh-TW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zh-TW" altLang="en-US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請以</a:t>
            </a:r>
            <a:r>
              <a:rPr lang="zh-TW" altLang="en-US" sz="1800" b="1" dirty="0">
                <a:solidFill>
                  <a:srgbClr val="FF0000"/>
                </a:solidFill>
                <a:highlight>
                  <a:srgbClr val="FFFF00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院內信箱</a:t>
            </a:r>
            <a:r>
              <a:rPr lang="zh-TW" altLang="en-US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申請註冊</a:t>
            </a:r>
            <a:r>
              <a:rPr lang="en-US" altLang="zh-TW" sz="1600" b="1" dirty="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zh-TW" altLang="en-US" sz="10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2：確認認證信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189" name="Google Shape;189;p11"/>
          <p:cNvSpPr txBox="1"/>
          <p:nvPr/>
        </p:nvSpPr>
        <p:spPr>
          <a:xfrm>
            <a:off x="634885" y="1320819"/>
            <a:ext cx="9439278" cy="464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完成申請後，系統會自動回覆如下的訊息，請您立即打開信箱收信，若無以下訊息，則可能您不在機構的IP範圍內。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803" y="2477853"/>
            <a:ext cx="10199376" cy="344555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91" name="Google Shape;191;p11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3：點擊“認證”啟用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380703" y="1456085"/>
            <a:ext cx="9722221" cy="4567285"/>
          </a:xfrm>
          <a:prstGeom prst="rect">
            <a:avLst/>
          </a:prstGeom>
          <a:noFill/>
          <a:ln w="9525" cap="flat" cmpd="sng">
            <a:solidFill>
              <a:srgbClr val="8080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進入個人信箱收信：點擊Verify (兩小時內有效)，完成個人資訊建立。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6747" y="2208303"/>
            <a:ext cx="7289574" cy="413868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0" name="Google Shape;200;p12"/>
          <p:cNvSpPr/>
          <p:nvPr/>
        </p:nvSpPr>
        <p:spPr>
          <a:xfrm>
            <a:off x="1721456" y="2228394"/>
            <a:ext cx="2278620" cy="324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4150756" y="3616325"/>
            <a:ext cx="4252530" cy="213798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2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4：個人註冊資訊確認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209" name="Google Shape;209;p13"/>
          <p:cNvSpPr txBox="1"/>
          <p:nvPr/>
        </p:nvSpPr>
        <p:spPr>
          <a:xfrm>
            <a:off x="353615" y="2400838"/>
            <a:ext cx="12151523" cy="3874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(1)如果您先前有註冊過，系統會忽略個人資訊的註冊，請直接用您原本設定的密碼登入App</a:t>
            </a:r>
            <a:r>
              <a:rPr lang="en-US"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＊若忘記密碼，可點選下方的連結進行密碼重設。</a:t>
            </a:r>
            <a:endParaRPr sz="210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9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55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(2)如果您是新用戶註冊，請繼續參考下列說明</a:t>
            </a:r>
            <a:r>
              <a:rPr lang="en-US" sz="464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1"/>
          <p:cNvSpPr/>
          <p:nvPr/>
        </p:nvSpPr>
        <p:spPr>
          <a:xfrm rot="1891259">
            <a:off x="8857492" y="2098287"/>
            <a:ext cx="2686190" cy="313943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730251" y="2123328"/>
            <a:ext cx="2496055" cy="324337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"/>
          <p:cNvSpPr/>
          <p:nvPr/>
        </p:nvSpPr>
        <p:spPr>
          <a:xfrm rot="765310">
            <a:off x="4827441" y="1933517"/>
            <a:ext cx="2968153" cy="346897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02279" y="2106265"/>
            <a:ext cx="2496055" cy="3243377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1"/>
          <p:cNvSpPr/>
          <p:nvPr/>
        </p:nvSpPr>
        <p:spPr>
          <a:xfrm rot="1321971">
            <a:off x="1573547" y="2098287"/>
            <a:ext cx="2686190" cy="3139438"/>
          </a:xfrm>
          <a:custGeom>
            <a:avLst/>
            <a:gdLst>
              <a:gd name="connsiteX0" fmla="*/ 0 w 2801257"/>
              <a:gd name="connsiteY0" fmla="*/ 0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0 w 2801257"/>
              <a:gd name="connsiteY4" fmla="*/ 0 h 3802743"/>
              <a:gd name="connsiteX0" fmla="*/ 424422 w 2801257"/>
              <a:gd name="connsiteY0" fmla="*/ 313631 h 3802743"/>
              <a:gd name="connsiteX1" fmla="*/ 2801257 w 2801257"/>
              <a:gd name="connsiteY1" fmla="*/ 0 h 3802743"/>
              <a:gd name="connsiteX2" fmla="*/ 2801257 w 2801257"/>
              <a:gd name="connsiteY2" fmla="*/ 3802743 h 3802743"/>
              <a:gd name="connsiteX3" fmla="*/ 0 w 2801257"/>
              <a:gd name="connsiteY3" fmla="*/ 3802743 h 3802743"/>
              <a:gd name="connsiteX4" fmla="*/ 424422 w 2801257"/>
              <a:gd name="connsiteY4" fmla="*/ 313631 h 3802743"/>
              <a:gd name="connsiteX0" fmla="*/ 424422 w 3256770"/>
              <a:gd name="connsiteY0" fmla="*/ 313631 h 3806294"/>
              <a:gd name="connsiteX1" fmla="*/ 2801257 w 3256770"/>
              <a:gd name="connsiteY1" fmla="*/ 0 h 3806294"/>
              <a:gd name="connsiteX2" fmla="*/ 3256770 w 3256770"/>
              <a:gd name="connsiteY2" fmla="*/ 3806294 h 3806294"/>
              <a:gd name="connsiteX3" fmla="*/ 0 w 3256770"/>
              <a:gd name="connsiteY3" fmla="*/ 3802743 h 3806294"/>
              <a:gd name="connsiteX4" fmla="*/ 424422 w 3256770"/>
              <a:gd name="connsiteY4" fmla="*/ 313631 h 380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770" h="3806294">
                <a:moveTo>
                  <a:pt x="424422" y="313631"/>
                </a:moveTo>
                <a:lnTo>
                  <a:pt x="2801257" y="0"/>
                </a:lnTo>
                <a:lnTo>
                  <a:pt x="3256770" y="3806294"/>
                </a:lnTo>
                <a:lnTo>
                  <a:pt x="0" y="3802743"/>
                </a:lnTo>
                <a:lnTo>
                  <a:pt x="424422" y="313631"/>
                </a:ln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34542" y="2106265"/>
            <a:ext cx="2496055" cy="3243377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5829">
              <a:lnSpc>
                <a:spcPct val="150000"/>
              </a:lnSpc>
              <a:defRPr/>
            </a:pPr>
            <a:endParaRPr lang="zh-CN" altLang="en-US" sz="2531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578976" y="4893036"/>
            <a:ext cx="2167260" cy="323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Antimicrobial Therapy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8"/>
          <p:cNvSpPr>
            <a:spLocks noChangeArrowheads="1"/>
          </p:cNvSpPr>
          <p:nvPr/>
        </p:nvSpPr>
        <p:spPr bwMode="auto">
          <a:xfrm>
            <a:off x="380703" y="5976541"/>
            <a:ext cx="12097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整合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的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Antimicrobial Therapy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、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HIV/AIDS Therapy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和 </a:t>
            </a:r>
            <a:r>
              <a:rPr lang="en-US" altLang="zh-TW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Hepatitis Therapy</a:t>
            </a:r>
            <a:r>
              <a:rPr lang="zh-TW" alt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的所有內容</a:t>
            </a:r>
            <a:endParaRPr lang="en-US" altLang="zh-TW" sz="2000" b="1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78792" y="4893036"/>
            <a:ext cx="1742465" cy="323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HIV/AIDS Therapy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077238" y="4893036"/>
            <a:ext cx="1721625" cy="3236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just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Hepatitis Therapy</a:t>
            </a:r>
            <a:endParaRPr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857250" y="233568"/>
            <a:ext cx="859646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</a:t>
            </a:r>
            <a:r>
              <a:rPr lang="en-US" altLang="zh-CN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Collection 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999" y="1280016"/>
            <a:ext cx="2583253" cy="36034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250" y="1240061"/>
            <a:ext cx="2496055" cy="3643415"/>
          </a:xfrm>
          <a:prstGeom prst="rect">
            <a:avLst/>
          </a:prstGeom>
        </p:spPr>
      </p:pic>
      <p:pic>
        <p:nvPicPr>
          <p:cNvPr id="1026" name="Picture 2" descr="sanford guide2019ãçåçæå°çµæ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7822" y="1289436"/>
            <a:ext cx="2309493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1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3" grpId="0" animBg="1"/>
      <p:bldP spid="34" grpId="0" animBg="1"/>
      <p:bldP spid="31" grpId="0" animBg="1"/>
      <p:bldP spid="32" grpId="0" animBg="1"/>
      <p:bldP spid="41" grpId="0"/>
      <p:bldP spid="18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sz="3200" b="1" dirty="0" err="1">
                <a:latin typeface="+mj-ea"/>
                <a:cs typeface="Arial"/>
                <a:sym typeface="Arial"/>
              </a:rPr>
              <a:t>APP註冊說明</a:t>
            </a:r>
            <a:r>
              <a:rPr lang="en-US" sz="3200" b="1" dirty="0">
                <a:latin typeface="+mj-ea"/>
                <a:cs typeface="Arial"/>
                <a:sym typeface="Arial"/>
              </a:rPr>
              <a:t> Step 5：新用戶個人資訊註冊</a:t>
            </a:r>
            <a:endParaRPr sz="3200" b="1" dirty="0">
              <a:latin typeface="+mj-ea"/>
              <a:cs typeface="Arial"/>
              <a:sym typeface="Arial"/>
            </a:endParaRPr>
          </a:p>
        </p:txBody>
      </p:sp>
      <p:sp>
        <p:nvSpPr>
          <p:cNvPr id="217" name="Google Shape;217;p14"/>
          <p:cNvSpPr txBox="1"/>
          <p:nvPr/>
        </p:nvSpPr>
        <p:spPr>
          <a:xfrm>
            <a:off x="9163384" y="2628533"/>
            <a:ext cx="3569447" cy="278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請依據表格內容填寫您的個人資訊，使用者資訊建議選擇預設值，並同意接受出版社蒐集您的使用資料，以利圖書館評估是否續訂。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endParaRPr sz="295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4037"/>
            <a:ext cx="8998957" cy="53642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9" name="Google Shape;219;p14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idx="4294967295"/>
          </p:nvPr>
        </p:nvSpPr>
        <p:spPr>
          <a:xfrm>
            <a:off x="505969" y="236067"/>
            <a:ext cx="5923406" cy="160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40"/>
              <a:buFont typeface="Calibri"/>
              <a:buNone/>
            </a:pPr>
            <a:r>
              <a:rPr lang="en-US" sz="4640" dirty="0" err="1">
                <a:latin typeface="Calibri"/>
                <a:ea typeface="Calibri"/>
                <a:cs typeface="Calibri"/>
                <a:sym typeface="Calibri"/>
              </a:rPr>
              <a:t>APP註冊說明</a:t>
            </a:r>
            <a:r>
              <a:rPr lang="en-US" sz="4640" dirty="0">
                <a:latin typeface="Calibri"/>
                <a:ea typeface="Calibri"/>
                <a:cs typeface="Calibri"/>
                <a:sym typeface="Calibri"/>
              </a:rPr>
              <a:t> Step 6：下載熱病App</a:t>
            </a:r>
            <a:endParaRPr sz="464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406146" y="2659721"/>
            <a:ext cx="471314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完成註冊後，依據您的手機載具下載對應的App</a:t>
            </a:r>
            <a:endParaRPr sz="2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5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420A57-6807-4DD2-A272-D0E9728A7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04" y="0"/>
            <a:ext cx="5760899" cy="738576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title" idx="4294967295"/>
          </p:nvPr>
        </p:nvSpPr>
        <p:spPr>
          <a:xfrm>
            <a:off x="634885" y="184165"/>
            <a:ext cx="11090063" cy="115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3200"/>
              <a:buFont typeface="Arial"/>
              <a:buNone/>
            </a:pPr>
            <a:r>
              <a:rPr lang="en-US" dirty="0" err="1">
                <a:latin typeface="+mj-ea"/>
                <a:cs typeface="Arial"/>
                <a:sym typeface="Arial"/>
              </a:rPr>
              <a:t>APP安裝</a:t>
            </a:r>
            <a:r>
              <a:rPr lang="en-US" dirty="0">
                <a:latin typeface="+mj-ea"/>
                <a:cs typeface="Arial"/>
                <a:sym typeface="Arial"/>
              </a:rPr>
              <a:t> Step 1:</a:t>
            </a:r>
            <a:r>
              <a:rPr lang="zh-TW" altLang="en-US" dirty="0">
                <a:latin typeface="+mj-ea"/>
                <a:cs typeface="Arial"/>
                <a:sym typeface="Arial"/>
              </a:rPr>
              <a:t>搜尋</a:t>
            </a:r>
            <a:r>
              <a:rPr lang="en-US" altLang="zh-TW" dirty="0">
                <a:latin typeface="+mj-ea"/>
                <a:cs typeface="Arial"/>
                <a:sym typeface="Arial"/>
              </a:rPr>
              <a:t>Sanford Guide</a:t>
            </a:r>
            <a:endParaRPr dirty="0">
              <a:latin typeface="+mj-ea"/>
            </a:endParaRPr>
          </a:p>
        </p:txBody>
      </p:sp>
      <p:sp>
        <p:nvSpPr>
          <p:cNvPr id="235" name="Google Shape;235;p16"/>
          <p:cNvSpPr txBox="1"/>
          <p:nvPr/>
        </p:nvSpPr>
        <p:spPr>
          <a:xfrm>
            <a:off x="601400" y="1647437"/>
            <a:ext cx="11635861" cy="405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00" tIns="47450" rIns="94900" bIns="4745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此次APP涵蓋熱病三大主題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：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248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Antimicrobial 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Therapy、HIV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Aids、Hepatitis，請至手機的應用程式商店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(Google 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Play、APP</a:t>
            </a:r>
            <a:r>
              <a:rPr lang="en-US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Store)</a:t>
            </a:r>
            <a:r>
              <a:rPr lang="en-US" sz="25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搜尋</a:t>
            </a:r>
            <a:r>
              <a:rPr lang="en-US" sz="4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Sanford</a:t>
            </a:r>
            <a:r>
              <a:rPr lang="en-US" sz="4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Guide</a:t>
            </a:r>
            <a:endParaRPr b="1" dirty="0"/>
          </a:p>
        </p:txBody>
      </p:sp>
      <p:sp>
        <p:nvSpPr>
          <p:cNvPr id="237" name="Google Shape;237;p16"/>
          <p:cNvSpPr txBox="1">
            <a:spLocks noGrp="1"/>
          </p:cNvSpPr>
          <p:nvPr>
            <p:ph type="sldNum" idx="12"/>
          </p:nvPr>
        </p:nvSpPr>
        <p:spPr>
          <a:xfrm>
            <a:off x="9885759" y="6704013"/>
            <a:ext cx="2892425" cy="38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55CCD042-E218-4302-9B10-369372AE5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4343" y="211635"/>
            <a:ext cx="11090063" cy="816090"/>
          </a:xfrm>
        </p:spPr>
        <p:txBody>
          <a:bodyPr/>
          <a:lstStyle/>
          <a:p>
            <a:pPr>
              <a:tabLst>
                <a:tab pos="763425" algn="l"/>
                <a:tab pos="1526850" algn="l"/>
                <a:tab pos="2290275" algn="l"/>
                <a:tab pos="3053700" algn="l"/>
                <a:tab pos="3817125" algn="l"/>
                <a:tab pos="4580550" algn="l"/>
                <a:tab pos="5343975" algn="l"/>
                <a:tab pos="6107400" algn="l"/>
                <a:tab pos="6870824" algn="l"/>
                <a:tab pos="7634249" algn="l"/>
                <a:tab pos="8397674" algn="l"/>
                <a:tab pos="9161099" algn="l"/>
                <a:tab pos="9924524" algn="l"/>
                <a:tab pos="10687949" algn="l"/>
              </a:tabLst>
            </a:pPr>
            <a:r>
              <a:rPr lang="zh-TW" altLang="zh-TW" sz="4640" dirty="0">
                <a:latin typeface="Calibri Light" panose="020F0302020204030204" pitchFamily="34" charset="0"/>
              </a:rPr>
              <a:t>APP安裝 Step 2</a:t>
            </a:r>
            <a:r>
              <a:rPr lang="zh-TW" altLang="en-US" sz="4640" dirty="0">
                <a:latin typeface="Calibri Light" panose="020F0302020204030204" pitchFamily="34" charset="0"/>
              </a:rPr>
              <a:t>：登入使用</a:t>
            </a:r>
            <a:r>
              <a:rPr lang="en-US" altLang="zh-TW" sz="4218" dirty="0">
                <a:solidFill>
                  <a:srgbClr val="FF0000"/>
                </a:solidFill>
                <a:latin typeface="Calibri Light" panose="020F0302020204030204" pitchFamily="34" charset="0"/>
              </a:rPr>
              <a:t>(</a:t>
            </a:r>
            <a:r>
              <a:rPr lang="zh-TW" altLang="en-US" sz="4218" dirty="0">
                <a:solidFill>
                  <a:srgbClr val="FF0000"/>
                </a:solidFill>
                <a:latin typeface="Calibri Light" panose="020F0302020204030204" pitchFamily="34" charset="0"/>
              </a:rPr>
              <a:t>可離線使用</a:t>
            </a:r>
            <a:r>
              <a:rPr lang="en-US" altLang="zh-TW" sz="4218" dirty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zh-TW" altLang="zh-TW" sz="4218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556" name="內容版面配置區 2">
            <a:extLst>
              <a:ext uri="{FF2B5EF4-FFF2-40B4-BE49-F238E27FC236}">
                <a16:creationId xmlns:a16="http://schemas.microsoft.com/office/drawing/2014/main" id="{632FC583-CCA6-48F9-B153-5572F2DF4E5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9553522" y="1160529"/>
            <a:ext cx="2813734" cy="44659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/>
              <a:t>5.</a:t>
            </a:r>
            <a:r>
              <a:rPr lang="zh-TW" altLang="en-US" dirty="0"/>
              <a:t>安裝完成後畫面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313446C-0576-76D9-2444-D05596DD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87" y="1832254"/>
            <a:ext cx="2507905" cy="504875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94D0205-43B5-6E8B-A039-DABE0D762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415" y="1723928"/>
            <a:ext cx="2543881" cy="509639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A1ACD2D-8FF1-F4B2-2A90-2EF79BEE8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09" y="1723928"/>
            <a:ext cx="2591250" cy="517629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A381909-E1DA-846F-DB75-A05F0CF19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735" y="1684766"/>
            <a:ext cx="2581309" cy="521545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3930C844-E6A6-B5E7-9426-C7721C9EF26F}"/>
              </a:ext>
            </a:extLst>
          </p:cNvPr>
          <p:cNvSpPr txBox="1">
            <a:spLocks noChangeArrowheads="1"/>
          </p:cNvSpPr>
          <p:nvPr/>
        </p:nvSpPr>
        <p:spPr>
          <a:xfrm>
            <a:off x="164679" y="1227896"/>
            <a:ext cx="2579913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/>
              <a:t>1.App</a:t>
            </a:r>
            <a:r>
              <a:rPr lang="zh-TW" altLang="en-US" dirty="0"/>
              <a:t>登入畫面</a:t>
            </a:r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4E60152A-4A4B-6246-DF11-81E73512A779}"/>
              </a:ext>
            </a:extLst>
          </p:cNvPr>
          <p:cNvSpPr txBox="1">
            <a:spLocks noChangeArrowheads="1"/>
          </p:cNvSpPr>
          <p:nvPr/>
        </p:nvSpPr>
        <p:spPr>
          <a:xfrm>
            <a:off x="3192707" y="1184427"/>
            <a:ext cx="2813734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/>
              <a:t>3.</a:t>
            </a:r>
            <a:r>
              <a:rPr lang="zh-TW" altLang="en-US" dirty="0"/>
              <a:t>點選</a:t>
            </a:r>
            <a:r>
              <a:rPr lang="en-US" altLang="zh-TW" dirty="0"/>
              <a:t>Sing In</a:t>
            </a:r>
            <a:endParaRPr lang="zh-TW" altLang="en-US" dirty="0"/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E135DB61-D259-9754-264E-7B68CB9E7921}"/>
              </a:ext>
            </a:extLst>
          </p:cNvPr>
          <p:cNvSpPr txBox="1">
            <a:spLocks noChangeArrowheads="1"/>
          </p:cNvSpPr>
          <p:nvPr/>
        </p:nvSpPr>
        <p:spPr>
          <a:xfrm>
            <a:off x="6329367" y="1167375"/>
            <a:ext cx="2813734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2600" dirty="0"/>
              <a:t>4.</a:t>
            </a:r>
            <a:r>
              <a:rPr lang="zh-TW" altLang="en-US" sz="2600" dirty="0"/>
              <a:t>輸入帳號密碼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AC4E3DF-6A01-B109-B0F0-12D7933FD66F}"/>
              </a:ext>
            </a:extLst>
          </p:cNvPr>
          <p:cNvSpPr/>
          <p:nvPr/>
        </p:nvSpPr>
        <p:spPr>
          <a:xfrm>
            <a:off x="308695" y="6208613"/>
            <a:ext cx="2358844" cy="360040"/>
          </a:xfrm>
          <a:prstGeom prst="rect">
            <a:avLst/>
          </a:prstGeom>
          <a:noFill/>
          <a:ln w="38100">
            <a:solidFill>
              <a:srgbClr val="DA1F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D85C6BF-2DAD-4806-47BA-FB1014A021E0}"/>
              </a:ext>
            </a:extLst>
          </p:cNvPr>
          <p:cNvSpPr/>
          <p:nvPr/>
        </p:nvSpPr>
        <p:spPr>
          <a:xfrm>
            <a:off x="5205238" y="1672109"/>
            <a:ext cx="644057" cy="446594"/>
          </a:xfrm>
          <a:prstGeom prst="rect">
            <a:avLst/>
          </a:prstGeom>
          <a:noFill/>
          <a:ln w="38100">
            <a:solidFill>
              <a:srgbClr val="DA1F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609593B-3DA3-A0D4-C77F-D7DC6EA2F1DF}"/>
              </a:ext>
            </a:extLst>
          </p:cNvPr>
          <p:cNvSpPr/>
          <p:nvPr/>
        </p:nvSpPr>
        <p:spPr>
          <a:xfrm>
            <a:off x="6487171" y="2032149"/>
            <a:ext cx="2544688" cy="1224136"/>
          </a:xfrm>
          <a:prstGeom prst="rect">
            <a:avLst/>
          </a:prstGeom>
          <a:noFill/>
          <a:ln w="38100">
            <a:solidFill>
              <a:srgbClr val="DA1F2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239A8F34-3845-CA12-9576-5953D9EA3403}"/>
              </a:ext>
            </a:extLst>
          </p:cNvPr>
          <p:cNvSpPr txBox="1">
            <a:spLocks noChangeArrowheads="1"/>
          </p:cNvSpPr>
          <p:nvPr/>
        </p:nvSpPr>
        <p:spPr>
          <a:xfrm>
            <a:off x="188126" y="5672956"/>
            <a:ext cx="2579913" cy="4465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dirty="0"/>
              <a:t>2.</a:t>
            </a:r>
            <a:r>
              <a:rPr lang="zh-TW" altLang="en-US" dirty="0"/>
              <a:t>點選此登入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6213351" y="1384077"/>
            <a:ext cx="6048672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8000" b="1" cap="all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zh-CN" altLang="en-US" sz="6000" cap="al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158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/>
          </p:cNvSpPr>
          <p:nvPr/>
        </p:nvSpPr>
        <p:spPr bwMode="auto">
          <a:xfrm>
            <a:off x="-9524" y="1882593"/>
            <a:ext cx="12868274" cy="2952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noFill/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  <a:defRPr/>
            </a:pPr>
            <a:endParaRPr lang="es-ES" sz="2669">
              <a:latin typeface="Arial" panose="020B0604020202020204" pitchFamily="34" charset="0"/>
              <a:ea typeface="微软雅黑" panose="020B0503020204020204" pitchFamily="34" charset="-122"/>
              <a:cs typeface="Calibri" charset="0"/>
              <a:sym typeface="Arial" panose="020B0604020202020204" pitchFamily="34" charset="0"/>
            </a:endParaRPr>
          </a:p>
        </p:txBody>
      </p:sp>
      <p:grpSp>
        <p:nvGrpSpPr>
          <p:cNvPr id="18" name="组合 19"/>
          <p:cNvGrpSpPr>
            <a:grpSpLocks/>
          </p:cNvGrpSpPr>
          <p:nvPr/>
        </p:nvGrpSpPr>
        <p:grpSpPr bwMode="auto">
          <a:xfrm>
            <a:off x="370641" y="5068105"/>
            <a:ext cx="12107406" cy="1284622"/>
            <a:chOff x="1160462" y="2939420"/>
            <a:chExt cx="9783827" cy="493613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160463" y="2939420"/>
              <a:ext cx="1833524" cy="189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just" eaLnBrk="1" hangingPunct="1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收錄內容</a:t>
              </a:r>
              <a:endParaRPr lang="zh-CN" altLang="en-US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1160462" y="3132696"/>
              <a:ext cx="9783827" cy="30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包括有各系統器官感染疾病的常見病原體、傳播途徑、診斷要點、第一線和替代治療方案、藥物不良反應和應用注意事項，以及預防用藥等，並輔以有關文獻來體現實證醫學的權威性；涉及的病原體有細菌、真菌、寄生蟲和病毒等。</a:t>
              </a:r>
              <a:endPara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TextBox 15"/>
          <p:cNvSpPr txBox="1"/>
          <p:nvPr/>
        </p:nvSpPr>
        <p:spPr>
          <a:xfrm>
            <a:off x="612775" y="2203455"/>
            <a:ext cx="6176640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被廣泛運用於院內的內科醫師、藥劑師以及臨床醫師等的熱病，現提供更方便查閱的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Web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版及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版可使用！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以紙本內容為基礎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，提供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更便利的瀏覽搜尋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介面。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每月進行更新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，以提供最新的醫藥資訊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即使在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沒有網路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的情況下，醫護人員還是</a:t>
            </a:r>
            <a:r>
              <a:rPr lang="zh-TW" altLang="en-US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可以使用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APP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進行資料檢索與瀏覽。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0641" y="293576"/>
            <a:ext cx="3949155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4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關於熱病</a:t>
            </a:r>
            <a:endParaRPr lang="en-US" altLang="zh-TW" sz="4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en-US" altLang="zh-CN" sz="48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</a:t>
            </a:r>
            <a:endParaRPr lang="zh-CN" altLang="en-US" sz="48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AutoShape 6" descr="Screenshot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8" descr="Screenshot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11" descr="Screenshot 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" name="圖片 9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E4E6EB86-9816-DDFF-C14E-3B6D10BFD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97" y="163702"/>
            <a:ext cx="4897078" cy="4938934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A8E6CA2E-0C28-95B3-C4DB-FFC04C3C96FB}"/>
              </a:ext>
            </a:extLst>
          </p:cNvPr>
          <p:cNvSpPr/>
          <p:nvPr/>
        </p:nvSpPr>
        <p:spPr>
          <a:xfrm>
            <a:off x="7869535" y="2032149"/>
            <a:ext cx="504056" cy="5760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E4C57D1F-6578-5E4E-09AF-31B14F322153}"/>
              </a:ext>
            </a:extLst>
          </p:cNvPr>
          <p:cNvSpPr/>
          <p:nvPr/>
        </p:nvSpPr>
        <p:spPr>
          <a:xfrm>
            <a:off x="7851480" y="3040261"/>
            <a:ext cx="504056" cy="5760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090E0B2-F6E1-C967-B1C1-A4DD3393A6E5}"/>
              </a:ext>
            </a:extLst>
          </p:cNvPr>
          <p:cNvSpPr/>
          <p:nvPr/>
        </p:nvSpPr>
        <p:spPr>
          <a:xfrm>
            <a:off x="10317807" y="2032149"/>
            <a:ext cx="504056" cy="5760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79106971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/>
          <p:cNvSpPr txBox="1"/>
          <p:nvPr/>
        </p:nvSpPr>
        <p:spPr>
          <a:xfrm>
            <a:off x="857250" y="233568"/>
            <a:ext cx="694027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與紙本截然不同的使用者體驗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9" name="îş1idê"/>
          <p:cNvGrpSpPr/>
          <p:nvPr/>
        </p:nvGrpSpPr>
        <p:grpSpPr>
          <a:xfrm>
            <a:off x="5615731" y="2202238"/>
            <a:ext cx="1404447" cy="2862924"/>
            <a:chOff x="5175077" y="2507654"/>
            <a:chExt cx="1331694" cy="2714625"/>
          </a:xfrm>
        </p:grpSpPr>
        <p:cxnSp>
          <p:nvCxnSpPr>
            <p:cNvPr id="44" name="直接连接符 21"/>
            <p:cNvCxnSpPr/>
            <p:nvPr/>
          </p:nvCxnSpPr>
          <p:spPr>
            <a:xfrm>
              <a:off x="5713775" y="2507654"/>
              <a:ext cx="792996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2"/>
            <p:cNvCxnSpPr/>
            <p:nvPr/>
          </p:nvCxnSpPr>
          <p:spPr>
            <a:xfrm>
              <a:off x="5713775" y="5222279"/>
              <a:ext cx="792996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23"/>
            <p:cNvCxnSpPr/>
            <p:nvPr/>
          </p:nvCxnSpPr>
          <p:spPr>
            <a:xfrm>
              <a:off x="5175077" y="3887402"/>
              <a:ext cx="1331694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5"/>
          <p:cNvCxnSpPr/>
          <p:nvPr/>
        </p:nvCxnSpPr>
        <p:spPr>
          <a:xfrm>
            <a:off x="6183854" y="2202237"/>
            <a:ext cx="0" cy="287930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íṧļiḑé"/>
          <p:cNvSpPr/>
          <p:nvPr/>
        </p:nvSpPr>
        <p:spPr bwMode="auto">
          <a:xfrm>
            <a:off x="7157782" y="1953273"/>
            <a:ext cx="496824" cy="545063"/>
          </a:xfrm>
          <a:custGeom>
            <a:avLst/>
            <a:gdLst>
              <a:gd name="connsiteX0" fmla="*/ 505222 w 554050"/>
              <a:gd name="connsiteY0" fmla="*/ 278157 h 607845"/>
              <a:gd name="connsiteX1" fmla="*/ 344379 w 554050"/>
              <a:gd name="connsiteY1" fmla="*/ 293925 h 607845"/>
              <a:gd name="connsiteX2" fmla="*/ 344379 w 554050"/>
              <a:gd name="connsiteY2" fmla="*/ 378497 h 607845"/>
              <a:gd name="connsiteX3" fmla="*/ 505222 w 554050"/>
              <a:gd name="connsiteY3" fmla="*/ 362729 h 607845"/>
              <a:gd name="connsiteX4" fmla="*/ 516711 w 554050"/>
              <a:gd name="connsiteY4" fmla="*/ 150582 h 607845"/>
              <a:gd name="connsiteX5" fmla="*/ 526764 w 554050"/>
              <a:gd name="connsiteY5" fmla="*/ 163483 h 607845"/>
              <a:gd name="connsiteX6" fmla="*/ 258213 w 554050"/>
              <a:gd name="connsiteY6" fmla="*/ 193585 h 607845"/>
              <a:gd name="connsiteX7" fmla="*/ 249596 w 554050"/>
              <a:gd name="connsiteY7" fmla="*/ 193585 h 607845"/>
              <a:gd name="connsiteX8" fmla="*/ 255340 w 554050"/>
              <a:gd name="connsiteY8" fmla="*/ 197885 h 607845"/>
              <a:gd name="connsiteX9" fmla="*/ 519583 w 554050"/>
              <a:gd name="connsiteY9" fmla="*/ 169217 h 607845"/>
              <a:gd name="connsiteX10" fmla="*/ 519583 w 554050"/>
              <a:gd name="connsiteY10" fmla="*/ 172083 h 607845"/>
              <a:gd name="connsiteX11" fmla="*/ 258213 w 554050"/>
              <a:gd name="connsiteY11" fmla="*/ 200752 h 607845"/>
              <a:gd name="connsiteX12" fmla="*/ 263957 w 554050"/>
              <a:gd name="connsiteY12" fmla="*/ 203619 h 607845"/>
              <a:gd name="connsiteX13" fmla="*/ 525328 w 554050"/>
              <a:gd name="connsiteY13" fmla="*/ 174950 h 607845"/>
              <a:gd name="connsiteX14" fmla="*/ 525328 w 554050"/>
              <a:gd name="connsiteY14" fmla="*/ 177817 h 607845"/>
              <a:gd name="connsiteX15" fmla="*/ 268265 w 554050"/>
              <a:gd name="connsiteY15" fmla="*/ 206486 h 607845"/>
              <a:gd name="connsiteX16" fmla="*/ 272574 w 554050"/>
              <a:gd name="connsiteY16" fmla="*/ 209353 h 607845"/>
              <a:gd name="connsiteX17" fmla="*/ 529636 w 554050"/>
              <a:gd name="connsiteY17" fmla="*/ 182117 h 607845"/>
              <a:gd name="connsiteX18" fmla="*/ 529636 w 554050"/>
              <a:gd name="connsiteY18" fmla="*/ 184984 h 607845"/>
              <a:gd name="connsiteX19" fmla="*/ 276882 w 554050"/>
              <a:gd name="connsiteY19" fmla="*/ 212219 h 607845"/>
              <a:gd name="connsiteX20" fmla="*/ 281190 w 554050"/>
              <a:gd name="connsiteY20" fmla="*/ 215086 h 607845"/>
              <a:gd name="connsiteX21" fmla="*/ 535381 w 554050"/>
              <a:gd name="connsiteY21" fmla="*/ 187851 h 607845"/>
              <a:gd name="connsiteX22" fmla="*/ 535381 w 554050"/>
              <a:gd name="connsiteY22" fmla="*/ 190718 h 607845"/>
              <a:gd name="connsiteX23" fmla="*/ 284062 w 554050"/>
              <a:gd name="connsiteY23" fmla="*/ 217953 h 607845"/>
              <a:gd name="connsiteX24" fmla="*/ 289807 w 554050"/>
              <a:gd name="connsiteY24" fmla="*/ 222253 h 607845"/>
              <a:gd name="connsiteX25" fmla="*/ 554050 w 554050"/>
              <a:gd name="connsiteY25" fmla="*/ 195018 h 607845"/>
              <a:gd name="connsiteX26" fmla="*/ 554050 w 554050"/>
              <a:gd name="connsiteY26" fmla="*/ 580610 h 607845"/>
              <a:gd name="connsiteX27" fmla="*/ 275446 w 554050"/>
              <a:gd name="connsiteY27" fmla="*/ 607845 h 607845"/>
              <a:gd name="connsiteX28" fmla="*/ 222310 w 554050"/>
              <a:gd name="connsiteY28" fmla="*/ 570576 h 607845"/>
              <a:gd name="connsiteX29" fmla="*/ 222310 w 554050"/>
              <a:gd name="connsiteY29" fmla="*/ 196452 h 607845"/>
              <a:gd name="connsiteX30" fmla="*/ 222310 w 554050"/>
              <a:gd name="connsiteY30" fmla="*/ 184984 h 607845"/>
              <a:gd name="connsiteX31" fmla="*/ 222310 w 554050"/>
              <a:gd name="connsiteY31" fmla="*/ 180684 h 607845"/>
              <a:gd name="connsiteX32" fmla="*/ 403372 w 554050"/>
              <a:gd name="connsiteY32" fmla="*/ 73107 h 607845"/>
              <a:gd name="connsiteX33" fmla="*/ 411989 w 554050"/>
              <a:gd name="connsiteY33" fmla="*/ 87441 h 607845"/>
              <a:gd name="connsiteX34" fmla="*/ 143437 w 554050"/>
              <a:gd name="connsiteY34" fmla="*/ 116110 h 607845"/>
              <a:gd name="connsiteX35" fmla="*/ 134821 w 554050"/>
              <a:gd name="connsiteY35" fmla="*/ 117543 h 607845"/>
              <a:gd name="connsiteX36" fmla="*/ 142001 w 554050"/>
              <a:gd name="connsiteY36" fmla="*/ 120410 h 607845"/>
              <a:gd name="connsiteX37" fmla="*/ 406245 w 554050"/>
              <a:gd name="connsiteY37" fmla="*/ 91742 h 607845"/>
              <a:gd name="connsiteX38" fmla="*/ 406245 w 554050"/>
              <a:gd name="connsiteY38" fmla="*/ 94608 h 607845"/>
              <a:gd name="connsiteX39" fmla="*/ 144874 w 554050"/>
              <a:gd name="connsiteY39" fmla="*/ 123277 h 607845"/>
              <a:gd name="connsiteX40" fmla="*/ 150618 w 554050"/>
              <a:gd name="connsiteY40" fmla="*/ 127577 h 607845"/>
              <a:gd name="connsiteX41" fmla="*/ 411989 w 554050"/>
              <a:gd name="connsiteY41" fmla="*/ 98909 h 607845"/>
              <a:gd name="connsiteX42" fmla="*/ 411989 w 554050"/>
              <a:gd name="connsiteY42" fmla="*/ 100342 h 607845"/>
              <a:gd name="connsiteX43" fmla="*/ 153490 w 554050"/>
              <a:gd name="connsiteY43" fmla="*/ 129011 h 607845"/>
              <a:gd name="connsiteX44" fmla="*/ 159235 w 554050"/>
              <a:gd name="connsiteY44" fmla="*/ 133311 h 607845"/>
              <a:gd name="connsiteX45" fmla="*/ 416297 w 554050"/>
              <a:gd name="connsiteY45" fmla="*/ 104642 h 607845"/>
              <a:gd name="connsiteX46" fmla="*/ 416297 w 554050"/>
              <a:gd name="connsiteY46" fmla="*/ 107509 h 607845"/>
              <a:gd name="connsiteX47" fmla="*/ 162107 w 554050"/>
              <a:gd name="connsiteY47" fmla="*/ 134744 h 607845"/>
              <a:gd name="connsiteX48" fmla="*/ 166415 w 554050"/>
              <a:gd name="connsiteY48" fmla="*/ 139045 h 607845"/>
              <a:gd name="connsiteX49" fmla="*/ 420606 w 554050"/>
              <a:gd name="connsiteY49" fmla="*/ 110376 h 607845"/>
              <a:gd name="connsiteX50" fmla="*/ 422042 w 554050"/>
              <a:gd name="connsiteY50" fmla="*/ 113243 h 607845"/>
              <a:gd name="connsiteX51" fmla="*/ 170723 w 554050"/>
              <a:gd name="connsiteY51" fmla="*/ 140478 h 607845"/>
              <a:gd name="connsiteX52" fmla="*/ 175032 w 554050"/>
              <a:gd name="connsiteY52" fmla="*/ 144778 h 607845"/>
              <a:gd name="connsiteX53" fmla="*/ 440711 w 554050"/>
              <a:gd name="connsiteY53" fmla="*/ 117543 h 607845"/>
              <a:gd name="connsiteX54" fmla="*/ 440711 w 554050"/>
              <a:gd name="connsiteY54" fmla="*/ 137611 h 607845"/>
              <a:gd name="connsiteX55" fmla="*/ 198009 w 554050"/>
              <a:gd name="connsiteY55" fmla="*/ 161979 h 607845"/>
              <a:gd name="connsiteX56" fmla="*/ 198009 w 554050"/>
              <a:gd name="connsiteY56" fmla="*/ 527503 h 607845"/>
              <a:gd name="connsiteX57" fmla="*/ 162107 w 554050"/>
              <a:gd name="connsiteY57" fmla="*/ 530370 h 607845"/>
              <a:gd name="connsiteX58" fmla="*/ 108971 w 554050"/>
              <a:gd name="connsiteY58" fmla="*/ 493101 h 607845"/>
              <a:gd name="connsiteX59" fmla="*/ 108971 w 554050"/>
              <a:gd name="connsiteY59" fmla="*/ 118977 h 607845"/>
              <a:gd name="connsiteX60" fmla="*/ 108971 w 554050"/>
              <a:gd name="connsiteY60" fmla="*/ 108943 h 607845"/>
              <a:gd name="connsiteX61" fmla="*/ 108971 w 554050"/>
              <a:gd name="connsiteY61" fmla="*/ 104642 h 607845"/>
              <a:gd name="connsiteX62" fmla="*/ 294197 w 554050"/>
              <a:gd name="connsiteY62" fmla="*/ 0 h 607845"/>
              <a:gd name="connsiteX63" fmla="*/ 302808 w 554050"/>
              <a:gd name="connsiteY63" fmla="*/ 14333 h 607845"/>
              <a:gd name="connsiteX64" fmla="*/ 34443 w 554050"/>
              <a:gd name="connsiteY64" fmla="*/ 42998 h 607845"/>
              <a:gd name="connsiteX65" fmla="*/ 25832 w 554050"/>
              <a:gd name="connsiteY65" fmla="*/ 44431 h 607845"/>
              <a:gd name="connsiteX66" fmla="*/ 33007 w 554050"/>
              <a:gd name="connsiteY66" fmla="*/ 47298 h 607845"/>
              <a:gd name="connsiteX67" fmla="*/ 297067 w 554050"/>
              <a:gd name="connsiteY67" fmla="*/ 18632 h 607845"/>
              <a:gd name="connsiteX68" fmla="*/ 297067 w 554050"/>
              <a:gd name="connsiteY68" fmla="*/ 21499 h 607845"/>
              <a:gd name="connsiteX69" fmla="*/ 35878 w 554050"/>
              <a:gd name="connsiteY69" fmla="*/ 50164 h 607845"/>
              <a:gd name="connsiteX70" fmla="*/ 41618 w 554050"/>
              <a:gd name="connsiteY70" fmla="*/ 54464 h 607845"/>
              <a:gd name="connsiteX71" fmla="*/ 302808 w 554050"/>
              <a:gd name="connsiteY71" fmla="*/ 25799 h 607845"/>
              <a:gd name="connsiteX72" fmla="*/ 302808 w 554050"/>
              <a:gd name="connsiteY72" fmla="*/ 28665 h 607845"/>
              <a:gd name="connsiteX73" fmla="*/ 44488 w 554050"/>
              <a:gd name="connsiteY73" fmla="*/ 55897 h 607845"/>
              <a:gd name="connsiteX74" fmla="*/ 50229 w 554050"/>
              <a:gd name="connsiteY74" fmla="*/ 60197 h 607845"/>
              <a:gd name="connsiteX75" fmla="*/ 307113 w 554050"/>
              <a:gd name="connsiteY75" fmla="*/ 31532 h 607845"/>
              <a:gd name="connsiteX76" fmla="*/ 307113 w 554050"/>
              <a:gd name="connsiteY76" fmla="*/ 34398 h 607845"/>
              <a:gd name="connsiteX77" fmla="*/ 53099 w 554050"/>
              <a:gd name="connsiteY77" fmla="*/ 63063 h 607845"/>
              <a:gd name="connsiteX78" fmla="*/ 57404 w 554050"/>
              <a:gd name="connsiteY78" fmla="*/ 65930 h 607845"/>
              <a:gd name="connsiteX79" fmla="*/ 311419 w 554050"/>
              <a:gd name="connsiteY79" fmla="*/ 37265 h 607845"/>
              <a:gd name="connsiteX80" fmla="*/ 312854 w 554050"/>
              <a:gd name="connsiteY80" fmla="*/ 40131 h 607845"/>
              <a:gd name="connsiteX81" fmla="*/ 61710 w 554050"/>
              <a:gd name="connsiteY81" fmla="*/ 67363 h 607845"/>
              <a:gd name="connsiteX82" fmla="*/ 66015 w 554050"/>
              <a:gd name="connsiteY82" fmla="*/ 71663 h 607845"/>
              <a:gd name="connsiteX83" fmla="*/ 331510 w 554050"/>
              <a:gd name="connsiteY83" fmla="*/ 44431 h 607845"/>
              <a:gd name="connsiteX84" fmla="*/ 331510 w 554050"/>
              <a:gd name="connsiteY84" fmla="*/ 64497 h 607845"/>
              <a:gd name="connsiteX85" fmla="*/ 88977 w 554050"/>
              <a:gd name="connsiteY85" fmla="*/ 88862 h 607845"/>
              <a:gd name="connsiteX86" fmla="*/ 88977 w 554050"/>
              <a:gd name="connsiteY86" fmla="*/ 454343 h 607845"/>
              <a:gd name="connsiteX87" fmla="*/ 53099 w 554050"/>
              <a:gd name="connsiteY87" fmla="*/ 458643 h 607845"/>
              <a:gd name="connsiteX88" fmla="*/ 53099 w 554050"/>
              <a:gd name="connsiteY88" fmla="*/ 457210 h 607845"/>
              <a:gd name="connsiteX89" fmla="*/ 0 w 554050"/>
              <a:gd name="connsiteY89" fmla="*/ 419945 h 607845"/>
              <a:gd name="connsiteX90" fmla="*/ 0 w 554050"/>
              <a:gd name="connsiteY90" fmla="*/ 47298 h 607845"/>
              <a:gd name="connsiteX91" fmla="*/ 0 w 554050"/>
              <a:gd name="connsiteY91" fmla="*/ 35831 h 607845"/>
              <a:gd name="connsiteX92" fmla="*/ 0 w 554050"/>
              <a:gd name="connsiteY92" fmla="*/ 31532 h 607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54050" h="607845">
                <a:moveTo>
                  <a:pt x="505222" y="278157"/>
                </a:moveTo>
                <a:lnTo>
                  <a:pt x="344379" y="293925"/>
                </a:lnTo>
                <a:lnTo>
                  <a:pt x="344379" y="378497"/>
                </a:lnTo>
                <a:lnTo>
                  <a:pt x="505222" y="362729"/>
                </a:lnTo>
                <a:close/>
                <a:moveTo>
                  <a:pt x="516711" y="150582"/>
                </a:moveTo>
                <a:lnTo>
                  <a:pt x="526764" y="163483"/>
                </a:lnTo>
                <a:lnTo>
                  <a:pt x="258213" y="193585"/>
                </a:lnTo>
                <a:lnTo>
                  <a:pt x="249596" y="193585"/>
                </a:lnTo>
                <a:lnTo>
                  <a:pt x="255340" y="197885"/>
                </a:lnTo>
                <a:lnTo>
                  <a:pt x="519583" y="169217"/>
                </a:lnTo>
                <a:lnTo>
                  <a:pt x="519583" y="172083"/>
                </a:lnTo>
                <a:lnTo>
                  <a:pt x="258213" y="200752"/>
                </a:lnTo>
                <a:lnTo>
                  <a:pt x="263957" y="203619"/>
                </a:lnTo>
                <a:lnTo>
                  <a:pt x="525328" y="174950"/>
                </a:lnTo>
                <a:lnTo>
                  <a:pt x="525328" y="177817"/>
                </a:lnTo>
                <a:lnTo>
                  <a:pt x="268265" y="206486"/>
                </a:lnTo>
                <a:lnTo>
                  <a:pt x="272574" y="209353"/>
                </a:lnTo>
                <a:lnTo>
                  <a:pt x="529636" y="182117"/>
                </a:lnTo>
                <a:lnTo>
                  <a:pt x="529636" y="184984"/>
                </a:lnTo>
                <a:lnTo>
                  <a:pt x="276882" y="212219"/>
                </a:lnTo>
                <a:lnTo>
                  <a:pt x="281190" y="215086"/>
                </a:lnTo>
                <a:lnTo>
                  <a:pt x="535381" y="187851"/>
                </a:lnTo>
                <a:lnTo>
                  <a:pt x="535381" y="190718"/>
                </a:lnTo>
                <a:lnTo>
                  <a:pt x="284062" y="217953"/>
                </a:lnTo>
                <a:lnTo>
                  <a:pt x="289807" y="222253"/>
                </a:lnTo>
                <a:lnTo>
                  <a:pt x="554050" y="195018"/>
                </a:lnTo>
                <a:lnTo>
                  <a:pt x="554050" y="580610"/>
                </a:lnTo>
                <a:lnTo>
                  <a:pt x="275446" y="607845"/>
                </a:lnTo>
                <a:lnTo>
                  <a:pt x="222310" y="570576"/>
                </a:lnTo>
                <a:lnTo>
                  <a:pt x="222310" y="196452"/>
                </a:lnTo>
                <a:lnTo>
                  <a:pt x="222310" y="184984"/>
                </a:lnTo>
                <a:lnTo>
                  <a:pt x="222310" y="180684"/>
                </a:lnTo>
                <a:close/>
                <a:moveTo>
                  <a:pt x="403372" y="73107"/>
                </a:moveTo>
                <a:lnTo>
                  <a:pt x="411989" y="87441"/>
                </a:lnTo>
                <a:lnTo>
                  <a:pt x="143437" y="116110"/>
                </a:lnTo>
                <a:lnTo>
                  <a:pt x="134821" y="117543"/>
                </a:lnTo>
                <a:lnTo>
                  <a:pt x="142001" y="120410"/>
                </a:lnTo>
                <a:lnTo>
                  <a:pt x="406245" y="91742"/>
                </a:lnTo>
                <a:lnTo>
                  <a:pt x="406245" y="94608"/>
                </a:lnTo>
                <a:lnTo>
                  <a:pt x="144874" y="123277"/>
                </a:lnTo>
                <a:lnTo>
                  <a:pt x="150618" y="127577"/>
                </a:lnTo>
                <a:lnTo>
                  <a:pt x="411989" y="98909"/>
                </a:lnTo>
                <a:lnTo>
                  <a:pt x="411989" y="100342"/>
                </a:lnTo>
                <a:lnTo>
                  <a:pt x="153490" y="129011"/>
                </a:lnTo>
                <a:lnTo>
                  <a:pt x="159235" y="133311"/>
                </a:lnTo>
                <a:lnTo>
                  <a:pt x="416297" y="104642"/>
                </a:lnTo>
                <a:lnTo>
                  <a:pt x="416297" y="107509"/>
                </a:lnTo>
                <a:lnTo>
                  <a:pt x="162107" y="134744"/>
                </a:lnTo>
                <a:lnTo>
                  <a:pt x="166415" y="139045"/>
                </a:lnTo>
                <a:lnTo>
                  <a:pt x="420606" y="110376"/>
                </a:lnTo>
                <a:lnTo>
                  <a:pt x="422042" y="113243"/>
                </a:lnTo>
                <a:lnTo>
                  <a:pt x="170723" y="140478"/>
                </a:lnTo>
                <a:lnTo>
                  <a:pt x="175032" y="144778"/>
                </a:lnTo>
                <a:lnTo>
                  <a:pt x="440711" y="117543"/>
                </a:lnTo>
                <a:lnTo>
                  <a:pt x="440711" y="137611"/>
                </a:lnTo>
                <a:lnTo>
                  <a:pt x="198009" y="161979"/>
                </a:lnTo>
                <a:lnTo>
                  <a:pt x="198009" y="527503"/>
                </a:lnTo>
                <a:lnTo>
                  <a:pt x="162107" y="530370"/>
                </a:lnTo>
                <a:lnTo>
                  <a:pt x="108971" y="493101"/>
                </a:lnTo>
                <a:lnTo>
                  <a:pt x="108971" y="118977"/>
                </a:lnTo>
                <a:lnTo>
                  <a:pt x="108971" y="108943"/>
                </a:lnTo>
                <a:lnTo>
                  <a:pt x="108971" y="104642"/>
                </a:lnTo>
                <a:close/>
                <a:moveTo>
                  <a:pt x="294197" y="0"/>
                </a:moveTo>
                <a:lnTo>
                  <a:pt x="302808" y="14333"/>
                </a:lnTo>
                <a:lnTo>
                  <a:pt x="34443" y="42998"/>
                </a:lnTo>
                <a:lnTo>
                  <a:pt x="25832" y="44431"/>
                </a:lnTo>
                <a:lnTo>
                  <a:pt x="33007" y="47298"/>
                </a:lnTo>
                <a:lnTo>
                  <a:pt x="297067" y="18632"/>
                </a:lnTo>
                <a:lnTo>
                  <a:pt x="297067" y="21499"/>
                </a:lnTo>
                <a:lnTo>
                  <a:pt x="35878" y="50164"/>
                </a:lnTo>
                <a:lnTo>
                  <a:pt x="41618" y="54464"/>
                </a:lnTo>
                <a:lnTo>
                  <a:pt x="302808" y="25799"/>
                </a:lnTo>
                <a:lnTo>
                  <a:pt x="302808" y="28665"/>
                </a:lnTo>
                <a:lnTo>
                  <a:pt x="44488" y="55897"/>
                </a:lnTo>
                <a:lnTo>
                  <a:pt x="50229" y="60197"/>
                </a:lnTo>
                <a:lnTo>
                  <a:pt x="307113" y="31532"/>
                </a:lnTo>
                <a:lnTo>
                  <a:pt x="307113" y="34398"/>
                </a:lnTo>
                <a:lnTo>
                  <a:pt x="53099" y="63063"/>
                </a:lnTo>
                <a:lnTo>
                  <a:pt x="57404" y="65930"/>
                </a:lnTo>
                <a:lnTo>
                  <a:pt x="311419" y="37265"/>
                </a:lnTo>
                <a:lnTo>
                  <a:pt x="312854" y="40131"/>
                </a:lnTo>
                <a:lnTo>
                  <a:pt x="61710" y="67363"/>
                </a:lnTo>
                <a:lnTo>
                  <a:pt x="66015" y="71663"/>
                </a:lnTo>
                <a:lnTo>
                  <a:pt x="331510" y="44431"/>
                </a:lnTo>
                <a:lnTo>
                  <a:pt x="331510" y="64497"/>
                </a:lnTo>
                <a:lnTo>
                  <a:pt x="88977" y="88862"/>
                </a:lnTo>
                <a:lnTo>
                  <a:pt x="88977" y="454343"/>
                </a:lnTo>
                <a:lnTo>
                  <a:pt x="53099" y="458643"/>
                </a:lnTo>
                <a:lnTo>
                  <a:pt x="53099" y="457210"/>
                </a:lnTo>
                <a:lnTo>
                  <a:pt x="0" y="419945"/>
                </a:lnTo>
                <a:lnTo>
                  <a:pt x="0" y="47298"/>
                </a:lnTo>
                <a:lnTo>
                  <a:pt x="0" y="35831"/>
                </a:lnTo>
                <a:lnTo>
                  <a:pt x="0" y="3153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 dirty="0"/>
          </a:p>
        </p:txBody>
      </p:sp>
      <p:sp>
        <p:nvSpPr>
          <p:cNvPr id="24" name="ïṥ1íďe"/>
          <p:cNvSpPr/>
          <p:nvPr/>
        </p:nvSpPr>
        <p:spPr bwMode="auto">
          <a:xfrm>
            <a:off x="7133663" y="3366543"/>
            <a:ext cx="545063" cy="544314"/>
          </a:xfrm>
          <a:custGeom>
            <a:avLst/>
            <a:gdLst>
              <a:gd name="connsiteX0" fmla="*/ 86565 w 603265"/>
              <a:gd name="connsiteY0" fmla="*/ 441111 h 602437"/>
              <a:gd name="connsiteX1" fmla="*/ 516699 w 603265"/>
              <a:gd name="connsiteY1" fmla="*/ 441111 h 602437"/>
              <a:gd name="connsiteX2" fmla="*/ 516699 w 603265"/>
              <a:gd name="connsiteY2" fmla="*/ 516079 h 602437"/>
              <a:gd name="connsiteX3" fmla="*/ 86565 w 603265"/>
              <a:gd name="connsiteY3" fmla="*/ 516079 h 602437"/>
              <a:gd name="connsiteX4" fmla="*/ 86565 w 603265"/>
              <a:gd name="connsiteY4" fmla="*/ 322446 h 602437"/>
              <a:gd name="connsiteX5" fmla="*/ 516699 w 603265"/>
              <a:gd name="connsiteY5" fmla="*/ 322446 h 602437"/>
              <a:gd name="connsiteX6" fmla="*/ 516699 w 603265"/>
              <a:gd name="connsiteY6" fmla="*/ 397414 h 602437"/>
              <a:gd name="connsiteX7" fmla="*/ 86565 w 603265"/>
              <a:gd name="connsiteY7" fmla="*/ 397414 h 602437"/>
              <a:gd name="connsiteX8" fmla="*/ 86565 w 603265"/>
              <a:gd name="connsiteY8" fmla="*/ 203781 h 602437"/>
              <a:gd name="connsiteX9" fmla="*/ 516699 w 603265"/>
              <a:gd name="connsiteY9" fmla="*/ 203781 h 602437"/>
              <a:gd name="connsiteX10" fmla="*/ 516699 w 603265"/>
              <a:gd name="connsiteY10" fmla="*/ 279992 h 602437"/>
              <a:gd name="connsiteX11" fmla="*/ 86565 w 603265"/>
              <a:gd name="connsiteY11" fmla="*/ 279992 h 602437"/>
              <a:gd name="connsiteX12" fmla="*/ 86565 w 603265"/>
              <a:gd name="connsiteY12" fmla="*/ 86358 h 602437"/>
              <a:gd name="connsiteX13" fmla="*/ 516699 w 603265"/>
              <a:gd name="connsiteY13" fmla="*/ 86358 h 602437"/>
              <a:gd name="connsiteX14" fmla="*/ 516699 w 603265"/>
              <a:gd name="connsiteY14" fmla="*/ 161326 h 602437"/>
              <a:gd name="connsiteX15" fmla="*/ 86565 w 603265"/>
              <a:gd name="connsiteY15" fmla="*/ 161326 h 602437"/>
              <a:gd name="connsiteX16" fmla="*/ 34878 w 603265"/>
              <a:gd name="connsiteY16" fmla="*/ 34830 h 602437"/>
              <a:gd name="connsiteX17" fmla="*/ 34878 w 603265"/>
              <a:gd name="connsiteY17" fmla="*/ 567607 h 602437"/>
              <a:gd name="connsiteX18" fmla="*/ 568387 w 603265"/>
              <a:gd name="connsiteY18" fmla="*/ 567607 h 602437"/>
              <a:gd name="connsiteX19" fmla="*/ 568387 w 603265"/>
              <a:gd name="connsiteY19" fmla="*/ 34830 h 602437"/>
              <a:gd name="connsiteX20" fmla="*/ 0 w 603265"/>
              <a:gd name="connsiteY20" fmla="*/ 0 h 602437"/>
              <a:gd name="connsiteX21" fmla="*/ 603265 w 603265"/>
              <a:gd name="connsiteY21" fmla="*/ 0 h 602437"/>
              <a:gd name="connsiteX22" fmla="*/ 603265 w 603265"/>
              <a:gd name="connsiteY22" fmla="*/ 602437 h 602437"/>
              <a:gd name="connsiteX23" fmla="*/ 0 w 603265"/>
              <a:gd name="connsiteY23" fmla="*/ 602437 h 60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3265" h="602437">
                <a:moveTo>
                  <a:pt x="86565" y="441111"/>
                </a:moveTo>
                <a:lnTo>
                  <a:pt x="516699" y="441111"/>
                </a:lnTo>
                <a:lnTo>
                  <a:pt x="516699" y="516079"/>
                </a:lnTo>
                <a:lnTo>
                  <a:pt x="86565" y="516079"/>
                </a:lnTo>
                <a:close/>
                <a:moveTo>
                  <a:pt x="86565" y="322446"/>
                </a:moveTo>
                <a:lnTo>
                  <a:pt x="516699" y="322446"/>
                </a:lnTo>
                <a:lnTo>
                  <a:pt x="516699" y="397414"/>
                </a:lnTo>
                <a:lnTo>
                  <a:pt x="86565" y="397414"/>
                </a:lnTo>
                <a:close/>
                <a:moveTo>
                  <a:pt x="86565" y="203781"/>
                </a:moveTo>
                <a:lnTo>
                  <a:pt x="516699" y="203781"/>
                </a:lnTo>
                <a:lnTo>
                  <a:pt x="516699" y="279992"/>
                </a:lnTo>
                <a:lnTo>
                  <a:pt x="86565" y="279992"/>
                </a:lnTo>
                <a:close/>
                <a:moveTo>
                  <a:pt x="86565" y="86358"/>
                </a:moveTo>
                <a:lnTo>
                  <a:pt x="516699" y="86358"/>
                </a:lnTo>
                <a:lnTo>
                  <a:pt x="516699" y="161326"/>
                </a:lnTo>
                <a:lnTo>
                  <a:pt x="86565" y="161326"/>
                </a:lnTo>
                <a:close/>
                <a:moveTo>
                  <a:pt x="34878" y="34830"/>
                </a:moveTo>
                <a:lnTo>
                  <a:pt x="34878" y="567607"/>
                </a:lnTo>
                <a:lnTo>
                  <a:pt x="568387" y="567607"/>
                </a:lnTo>
                <a:lnTo>
                  <a:pt x="568387" y="34830"/>
                </a:lnTo>
                <a:close/>
                <a:moveTo>
                  <a:pt x="0" y="0"/>
                </a:moveTo>
                <a:lnTo>
                  <a:pt x="603265" y="0"/>
                </a:lnTo>
                <a:lnTo>
                  <a:pt x="603265" y="602437"/>
                </a:lnTo>
                <a:lnTo>
                  <a:pt x="0" y="6024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32" name="iṩľíḑê"/>
          <p:cNvSpPr/>
          <p:nvPr/>
        </p:nvSpPr>
        <p:spPr bwMode="auto">
          <a:xfrm>
            <a:off x="7133663" y="4771399"/>
            <a:ext cx="545063" cy="544449"/>
          </a:xfrm>
          <a:custGeom>
            <a:avLst/>
            <a:gdLst>
              <a:gd name="connsiteX0" fmla="*/ 69066 w 551492"/>
              <a:gd name="connsiteY0" fmla="*/ 412739 h 550871"/>
              <a:gd name="connsiteX1" fmla="*/ 138132 w 551492"/>
              <a:gd name="connsiteY1" fmla="*/ 481805 h 550871"/>
              <a:gd name="connsiteX2" fmla="*/ 69066 w 551492"/>
              <a:gd name="connsiteY2" fmla="*/ 550871 h 550871"/>
              <a:gd name="connsiteX3" fmla="*/ 0 w 551492"/>
              <a:gd name="connsiteY3" fmla="*/ 481805 h 550871"/>
              <a:gd name="connsiteX4" fmla="*/ 69066 w 551492"/>
              <a:gd name="connsiteY4" fmla="*/ 412739 h 550871"/>
              <a:gd name="connsiteX5" fmla="*/ 103340 w 551492"/>
              <a:gd name="connsiteY5" fmla="*/ 274814 h 550871"/>
              <a:gd name="connsiteX6" fmla="*/ 276471 w 551492"/>
              <a:gd name="connsiteY6" fmla="*/ 447738 h 550871"/>
              <a:gd name="connsiteX7" fmla="*/ 206702 w 551492"/>
              <a:gd name="connsiteY7" fmla="*/ 447738 h 550871"/>
              <a:gd name="connsiteX8" fmla="*/ 103340 w 551492"/>
              <a:gd name="connsiteY8" fmla="*/ 344500 h 550871"/>
              <a:gd name="connsiteX9" fmla="*/ 103340 w 551492"/>
              <a:gd name="connsiteY9" fmla="*/ 138132 h 550871"/>
              <a:gd name="connsiteX10" fmla="*/ 413360 w 551492"/>
              <a:gd name="connsiteY10" fmla="*/ 447738 h 550871"/>
              <a:gd name="connsiteX11" fmla="*/ 344897 w 551492"/>
              <a:gd name="connsiteY11" fmla="*/ 447738 h 550871"/>
              <a:gd name="connsiteX12" fmla="*/ 103340 w 551492"/>
              <a:gd name="connsiteY12" fmla="*/ 206503 h 550871"/>
              <a:gd name="connsiteX13" fmla="*/ 103340 w 551492"/>
              <a:gd name="connsiteY13" fmla="*/ 0 h 550871"/>
              <a:gd name="connsiteX14" fmla="*/ 551492 w 551492"/>
              <a:gd name="connsiteY14" fmla="*/ 447738 h 550871"/>
              <a:gd name="connsiteX15" fmla="*/ 481751 w 551492"/>
              <a:gd name="connsiteY15" fmla="*/ 447738 h 550871"/>
              <a:gd name="connsiteX16" fmla="*/ 103340 w 551492"/>
              <a:gd name="connsiteY16" fmla="*/ 68386 h 55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51492" h="550871">
                <a:moveTo>
                  <a:pt x="69066" y="412739"/>
                </a:moveTo>
                <a:cubicBezTo>
                  <a:pt x="107210" y="412739"/>
                  <a:pt x="138132" y="443661"/>
                  <a:pt x="138132" y="481805"/>
                </a:cubicBezTo>
                <a:cubicBezTo>
                  <a:pt x="138132" y="519949"/>
                  <a:pt x="107210" y="550871"/>
                  <a:pt x="69066" y="550871"/>
                </a:cubicBezTo>
                <a:cubicBezTo>
                  <a:pt x="30922" y="550871"/>
                  <a:pt x="0" y="519949"/>
                  <a:pt x="0" y="481805"/>
                </a:cubicBezTo>
                <a:cubicBezTo>
                  <a:pt x="0" y="443661"/>
                  <a:pt x="30922" y="412739"/>
                  <a:pt x="69066" y="412739"/>
                </a:cubicBezTo>
                <a:close/>
                <a:moveTo>
                  <a:pt x="103340" y="274814"/>
                </a:moveTo>
                <a:cubicBezTo>
                  <a:pt x="198950" y="274814"/>
                  <a:pt x="276471" y="352243"/>
                  <a:pt x="276471" y="447738"/>
                </a:cubicBezTo>
                <a:lnTo>
                  <a:pt x="206702" y="447738"/>
                </a:lnTo>
                <a:cubicBezTo>
                  <a:pt x="206702" y="390957"/>
                  <a:pt x="160189" y="344500"/>
                  <a:pt x="103340" y="344500"/>
                </a:cubicBezTo>
                <a:close/>
                <a:moveTo>
                  <a:pt x="103340" y="138132"/>
                </a:moveTo>
                <a:cubicBezTo>
                  <a:pt x="273851" y="138132"/>
                  <a:pt x="413360" y="276165"/>
                  <a:pt x="413360" y="447738"/>
                </a:cubicBezTo>
                <a:lnTo>
                  <a:pt x="344897" y="447738"/>
                </a:lnTo>
                <a:cubicBezTo>
                  <a:pt x="344897" y="314865"/>
                  <a:pt x="236390" y="206503"/>
                  <a:pt x="103340" y="206503"/>
                </a:cubicBezTo>
                <a:close/>
                <a:moveTo>
                  <a:pt x="103340" y="0"/>
                </a:moveTo>
                <a:cubicBezTo>
                  <a:pt x="350017" y="0"/>
                  <a:pt x="551492" y="201289"/>
                  <a:pt x="551492" y="447738"/>
                </a:cubicBezTo>
                <a:lnTo>
                  <a:pt x="481751" y="447738"/>
                </a:lnTo>
                <a:cubicBezTo>
                  <a:pt x="481751" y="238708"/>
                  <a:pt x="312564" y="68386"/>
                  <a:pt x="103340" y="683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39763" indent="-1825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638" indent="-5540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endParaRPr/>
          </a:p>
        </p:txBody>
      </p:sp>
      <p:cxnSp>
        <p:nvCxnSpPr>
          <p:cNvPr id="29" name="直接连接符 14"/>
          <p:cNvCxnSpPr>
            <a:cxnSpLocks/>
          </p:cNvCxnSpPr>
          <p:nvPr/>
        </p:nvCxnSpPr>
        <p:spPr>
          <a:xfrm>
            <a:off x="1839344" y="3876237"/>
            <a:ext cx="27390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ísľiḍè">
            <a:extLst>
              <a:ext uri="{FF2B5EF4-FFF2-40B4-BE49-F238E27FC236}">
                <a16:creationId xmlns:a16="http://schemas.microsoft.com/office/drawing/2014/main" id="{E2C4AC76-4C85-4C7D-9614-3046083376B3}"/>
              </a:ext>
            </a:extLst>
          </p:cNvPr>
          <p:cNvSpPr/>
          <p:nvPr/>
        </p:nvSpPr>
        <p:spPr bwMode="auto">
          <a:xfrm>
            <a:off x="8137875" y="2388710"/>
            <a:ext cx="4012326" cy="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dirty="0"/>
              <a:t>無縫整合收錄內容，並可對外連接至</a:t>
            </a:r>
            <a:r>
              <a:rPr lang="en-US" altLang="zh-TW" dirty="0"/>
              <a:t>PubMed</a:t>
            </a:r>
            <a:r>
              <a:rPr lang="zh-TW" altLang="en-US" dirty="0"/>
              <a:t>等資源</a:t>
            </a:r>
            <a:endParaRPr lang="zh-CN" altLang="en-US" dirty="0"/>
          </a:p>
        </p:txBody>
      </p:sp>
      <p:sp>
        <p:nvSpPr>
          <p:cNvPr id="38" name="íŝḻîḋe">
            <a:extLst>
              <a:ext uri="{FF2B5EF4-FFF2-40B4-BE49-F238E27FC236}">
                <a16:creationId xmlns:a16="http://schemas.microsoft.com/office/drawing/2014/main" id="{F96A04DB-58B7-42DD-8B7E-A315340940ED}"/>
              </a:ext>
            </a:extLst>
          </p:cNvPr>
          <p:cNvSpPr txBox="1"/>
          <p:nvPr/>
        </p:nvSpPr>
        <p:spPr bwMode="auto">
          <a:xfrm>
            <a:off x="8137875" y="1953273"/>
            <a:ext cx="4012326" cy="4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/>
              <a:t>More Information</a:t>
            </a:r>
          </a:p>
        </p:txBody>
      </p:sp>
      <p:sp>
        <p:nvSpPr>
          <p:cNvPr id="39" name="íSļîḑê">
            <a:extLst>
              <a:ext uri="{FF2B5EF4-FFF2-40B4-BE49-F238E27FC236}">
                <a16:creationId xmlns:a16="http://schemas.microsoft.com/office/drawing/2014/main" id="{B0AC69D5-82D9-41F5-BB86-089CC7D4E407}"/>
              </a:ext>
            </a:extLst>
          </p:cNvPr>
          <p:cNvSpPr/>
          <p:nvPr/>
        </p:nvSpPr>
        <p:spPr bwMode="auto">
          <a:xfrm>
            <a:off x="8137875" y="3806639"/>
            <a:ext cx="4012326" cy="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dirty="0"/>
              <a:t>全新排版，依主題瀏覽；更提供互動計算功能</a:t>
            </a:r>
            <a:endParaRPr lang="zh-CN" altLang="en-US" dirty="0"/>
          </a:p>
        </p:txBody>
      </p:sp>
      <p:sp>
        <p:nvSpPr>
          <p:cNvPr id="40" name="íśľíḓé">
            <a:extLst>
              <a:ext uri="{FF2B5EF4-FFF2-40B4-BE49-F238E27FC236}">
                <a16:creationId xmlns:a16="http://schemas.microsoft.com/office/drawing/2014/main" id="{1A7B6CFB-5C7A-450A-A68F-9F06B6CE4F9B}"/>
              </a:ext>
            </a:extLst>
          </p:cNvPr>
          <p:cNvSpPr txBox="1"/>
          <p:nvPr/>
        </p:nvSpPr>
        <p:spPr bwMode="auto">
          <a:xfrm>
            <a:off x="8137875" y="3371203"/>
            <a:ext cx="4012326" cy="4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/>
              <a:t>Organized by Topics</a:t>
            </a:r>
          </a:p>
        </p:txBody>
      </p:sp>
      <p:sp>
        <p:nvSpPr>
          <p:cNvPr id="42" name="iSḻiḋê">
            <a:extLst>
              <a:ext uri="{FF2B5EF4-FFF2-40B4-BE49-F238E27FC236}">
                <a16:creationId xmlns:a16="http://schemas.microsoft.com/office/drawing/2014/main" id="{FAA215EC-1D37-461B-AF50-E739AF2F8D66}"/>
              </a:ext>
            </a:extLst>
          </p:cNvPr>
          <p:cNvSpPr/>
          <p:nvPr/>
        </p:nvSpPr>
        <p:spPr bwMode="auto">
          <a:xfrm>
            <a:off x="8137875" y="5206529"/>
            <a:ext cx="4012326" cy="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dirty="0"/>
              <a:t>每月定期線上更新，依據最新證據提供最新發展</a:t>
            </a:r>
            <a:endParaRPr lang="zh-CN" altLang="en-US" dirty="0"/>
          </a:p>
        </p:txBody>
      </p:sp>
      <p:sp>
        <p:nvSpPr>
          <p:cNvPr id="43" name="ïšľiďê">
            <a:extLst>
              <a:ext uri="{FF2B5EF4-FFF2-40B4-BE49-F238E27FC236}">
                <a16:creationId xmlns:a16="http://schemas.microsoft.com/office/drawing/2014/main" id="{016D59A2-01A2-424A-A6F8-07CC8ACE8558}"/>
              </a:ext>
            </a:extLst>
          </p:cNvPr>
          <p:cNvSpPr txBox="1"/>
          <p:nvPr/>
        </p:nvSpPr>
        <p:spPr bwMode="auto">
          <a:xfrm>
            <a:off x="8137875" y="4771093"/>
            <a:ext cx="4012326" cy="43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/>
              <a:t>Regularly Updated</a:t>
            </a:r>
          </a:p>
        </p:txBody>
      </p:sp>
      <p:pic>
        <p:nvPicPr>
          <p:cNvPr id="6" name="圖片 5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4C5330DC-0391-435E-E897-265A67C5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88" y="2795742"/>
            <a:ext cx="1929883" cy="4174759"/>
          </a:xfrm>
          <a:prstGeom prst="rect">
            <a:avLst/>
          </a:prstGeom>
        </p:spPr>
      </p:pic>
      <p:pic>
        <p:nvPicPr>
          <p:cNvPr id="7" name="圖片 6" descr="一張含有 文字, 字型, 數字, 螢幕擷取畫面 的圖片&#10;&#10;自動產生的描述">
            <a:extLst>
              <a:ext uri="{FF2B5EF4-FFF2-40B4-BE49-F238E27FC236}">
                <a16:creationId xmlns:a16="http://schemas.microsoft.com/office/drawing/2014/main" id="{372DC0A5-599A-AAB0-1F8F-4D7EDFE52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03" y="1953273"/>
            <a:ext cx="1951965" cy="4222528"/>
          </a:xfrm>
          <a:prstGeom prst="rect">
            <a:avLst/>
          </a:prstGeom>
        </p:spPr>
      </p:pic>
      <p:pic>
        <p:nvPicPr>
          <p:cNvPr id="8" name="圖片 7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A0175433-DF73-E578-6F43-B47F7C1F7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" y="1255279"/>
            <a:ext cx="1951965" cy="42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14:gallery dir="l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482334" y="3572801"/>
            <a:ext cx="920124" cy="64908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18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28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>
            <a:off x="6225119" y="2408473"/>
            <a:ext cx="6633631" cy="1768447"/>
          </a:xfrm>
          <a:custGeom>
            <a:avLst/>
            <a:gdLst>
              <a:gd name="connsiteX0" fmla="*/ 5835374 w 6633631"/>
              <a:gd name="connsiteY0" fmla="*/ 0 h 1768447"/>
              <a:gd name="connsiteX1" fmla="*/ 6099146 w 6633631"/>
              <a:gd name="connsiteY1" fmla="*/ 12824 h 1768447"/>
              <a:gd name="connsiteX2" fmla="*/ 6366389 w 6633631"/>
              <a:gd name="connsiteY2" fmla="*/ 38472 h 1768447"/>
              <a:gd name="connsiteX3" fmla="*/ 6633631 w 6633631"/>
              <a:gd name="connsiteY3" fmla="*/ 80607 h 1768447"/>
              <a:gd name="connsiteX4" fmla="*/ 6633631 w 6633631"/>
              <a:gd name="connsiteY4" fmla="*/ 957939 h 1768447"/>
              <a:gd name="connsiteX5" fmla="*/ 6633631 w 6633631"/>
              <a:gd name="connsiteY5" fmla="*/ 1205442 h 1768447"/>
              <a:gd name="connsiteX6" fmla="*/ 6633631 w 6633631"/>
              <a:gd name="connsiteY6" fmla="*/ 1768447 h 1768447"/>
              <a:gd name="connsiteX7" fmla="*/ 0 w 6633631"/>
              <a:gd name="connsiteY7" fmla="*/ 1768447 h 1768447"/>
              <a:gd name="connsiteX8" fmla="*/ 0 w 6633631"/>
              <a:gd name="connsiteY8" fmla="*/ 1205442 h 1768447"/>
              <a:gd name="connsiteX9" fmla="*/ 0 w 6633631"/>
              <a:gd name="connsiteY9" fmla="*/ 957939 h 1768447"/>
              <a:gd name="connsiteX10" fmla="*/ 0 w 6633631"/>
              <a:gd name="connsiteY10" fmla="*/ 650353 h 1768447"/>
              <a:gd name="connsiteX11" fmla="*/ 207084 w 6633631"/>
              <a:gd name="connsiteY11" fmla="*/ 730960 h 1768447"/>
              <a:gd name="connsiteX12" fmla="*/ 415325 w 6633631"/>
              <a:gd name="connsiteY12" fmla="*/ 787751 h 1768447"/>
              <a:gd name="connsiteX13" fmla="*/ 625880 w 6633631"/>
              <a:gd name="connsiteY13" fmla="*/ 829887 h 1768447"/>
              <a:gd name="connsiteX14" fmla="*/ 838748 w 6633631"/>
              <a:gd name="connsiteY14" fmla="*/ 855534 h 1768447"/>
              <a:gd name="connsiteX15" fmla="*/ 1053931 w 6633631"/>
              <a:gd name="connsiteY15" fmla="*/ 864694 h 1768447"/>
              <a:gd name="connsiteX16" fmla="*/ 1272584 w 6633631"/>
              <a:gd name="connsiteY16" fmla="*/ 862862 h 1768447"/>
              <a:gd name="connsiteX17" fmla="*/ 1491237 w 6633631"/>
              <a:gd name="connsiteY17" fmla="*/ 846374 h 1768447"/>
              <a:gd name="connsiteX18" fmla="*/ 1713360 w 6633631"/>
              <a:gd name="connsiteY18" fmla="*/ 817063 h 1768447"/>
              <a:gd name="connsiteX19" fmla="*/ 1936641 w 6633631"/>
              <a:gd name="connsiteY19" fmla="*/ 782255 h 1768447"/>
              <a:gd name="connsiteX20" fmla="*/ 2163392 w 6633631"/>
              <a:gd name="connsiteY20" fmla="*/ 736456 h 1768447"/>
              <a:gd name="connsiteX21" fmla="*/ 2392457 w 6633631"/>
              <a:gd name="connsiteY21" fmla="*/ 683328 h 1768447"/>
              <a:gd name="connsiteX22" fmla="*/ 2623836 w 6633631"/>
              <a:gd name="connsiteY22" fmla="*/ 624705 h 1768447"/>
              <a:gd name="connsiteX23" fmla="*/ 2856372 w 6633631"/>
              <a:gd name="connsiteY23" fmla="*/ 564250 h 1768447"/>
              <a:gd name="connsiteX24" fmla="*/ 3091221 w 6633631"/>
              <a:gd name="connsiteY24" fmla="*/ 496466 h 1768447"/>
              <a:gd name="connsiteX25" fmla="*/ 3330698 w 6633631"/>
              <a:gd name="connsiteY25" fmla="*/ 432347 h 1768447"/>
              <a:gd name="connsiteX26" fmla="*/ 3569019 w 6633631"/>
              <a:gd name="connsiteY26" fmla="*/ 364564 h 1768447"/>
              <a:gd name="connsiteX27" fmla="*/ 3811966 w 6633631"/>
              <a:gd name="connsiteY27" fmla="*/ 300445 h 1768447"/>
              <a:gd name="connsiteX28" fmla="*/ 4057228 w 6633631"/>
              <a:gd name="connsiteY28" fmla="*/ 239989 h 1768447"/>
              <a:gd name="connsiteX29" fmla="*/ 4304803 w 6633631"/>
              <a:gd name="connsiteY29" fmla="*/ 183198 h 1768447"/>
              <a:gd name="connsiteX30" fmla="*/ 4553535 w 6633631"/>
              <a:gd name="connsiteY30" fmla="*/ 128239 h 1768447"/>
              <a:gd name="connsiteX31" fmla="*/ 4804581 w 6633631"/>
              <a:gd name="connsiteY31" fmla="*/ 82439 h 1768447"/>
              <a:gd name="connsiteX32" fmla="*/ 5060255 w 6633631"/>
              <a:gd name="connsiteY32" fmla="*/ 47632 h 1768447"/>
              <a:gd name="connsiteX33" fmla="*/ 5314771 w 6633631"/>
              <a:gd name="connsiteY33" fmla="*/ 18320 h 1768447"/>
              <a:gd name="connsiteX34" fmla="*/ 5575073 w 6633631"/>
              <a:gd name="connsiteY34" fmla="*/ 3664 h 17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33631" h="1768447">
                <a:moveTo>
                  <a:pt x="5835374" y="0"/>
                </a:moveTo>
                <a:lnTo>
                  <a:pt x="6099146" y="12824"/>
                </a:lnTo>
                <a:lnTo>
                  <a:pt x="6366389" y="38472"/>
                </a:lnTo>
                <a:lnTo>
                  <a:pt x="6633631" y="80607"/>
                </a:lnTo>
                <a:lnTo>
                  <a:pt x="6633631" y="957939"/>
                </a:lnTo>
                <a:lnTo>
                  <a:pt x="6633631" y="1205442"/>
                </a:lnTo>
                <a:lnTo>
                  <a:pt x="6633631" y="1768447"/>
                </a:lnTo>
                <a:lnTo>
                  <a:pt x="0" y="1768447"/>
                </a:lnTo>
                <a:lnTo>
                  <a:pt x="0" y="1205442"/>
                </a:lnTo>
                <a:lnTo>
                  <a:pt x="0" y="957939"/>
                </a:lnTo>
                <a:lnTo>
                  <a:pt x="0" y="650353"/>
                </a:lnTo>
                <a:lnTo>
                  <a:pt x="207084" y="730960"/>
                </a:lnTo>
                <a:lnTo>
                  <a:pt x="415325" y="787751"/>
                </a:lnTo>
                <a:lnTo>
                  <a:pt x="625880" y="829887"/>
                </a:lnTo>
                <a:lnTo>
                  <a:pt x="838748" y="855534"/>
                </a:lnTo>
                <a:lnTo>
                  <a:pt x="1053931" y="864694"/>
                </a:lnTo>
                <a:lnTo>
                  <a:pt x="1272584" y="862862"/>
                </a:lnTo>
                <a:lnTo>
                  <a:pt x="1491237" y="846374"/>
                </a:lnTo>
                <a:lnTo>
                  <a:pt x="1713360" y="817063"/>
                </a:lnTo>
                <a:lnTo>
                  <a:pt x="1936641" y="782255"/>
                </a:lnTo>
                <a:lnTo>
                  <a:pt x="2163392" y="736456"/>
                </a:lnTo>
                <a:lnTo>
                  <a:pt x="2392457" y="683328"/>
                </a:lnTo>
                <a:lnTo>
                  <a:pt x="2623836" y="624705"/>
                </a:lnTo>
                <a:lnTo>
                  <a:pt x="2856372" y="564250"/>
                </a:lnTo>
                <a:lnTo>
                  <a:pt x="3091221" y="496466"/>
                </a:lnTo>
                <a:lnTo>
                  <a:pt x="3330698" y="432347"/>
                </a:lnTo>
                <a:lnTo>
                  <a:pt x="3569019" y="364564"/>
                </a:lnTo>
                <a:lnTo>
                  <a:pt x="3811966" y="300445"/>
                </a:lnTo>
                <a:lnTo>
                  <a:pt x="4057228" y="239989"/>
                </a:lnTo>
                <a:lnTo>
                  <a:pt x="4304803" y="183198"/>
                </a:lnTo>
                <a:lnTo>
                  <a:pt x="4553535" y="128239"/>
                </a:lnTo>
                <a:lnTo>
                  <a:pt x="4804581" y="82439"/>
                </a:lnTo>
                <a:lnTo>
                  <a:pt x="5060255" y="47632"/>
                </a:lnTo>
                <a:lnTo>
                  <a:pt x="5314771" y="18320"/>
                </a:lnTo>
                <a:lnTo>
                  <a:pt x="5575073" y="3664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3974" y="2924875"/>
            <a:ext cx="1442703" cy="155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4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0124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31409" y="3352838"/>
            <a:ext cx="4766518" cy="553998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上手使用</a:t>
            </a: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:Web</a:t>
            </a:r>
            <a:r>
              <a:rPr lang="zh-TW" altLang="en-US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版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631409" y="3930043"/>
            <a:ext cx="3686398" cy="221599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TW" kern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START TO USE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361270"/>
      </p:ext>
    </p:extLst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205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BFE7E00B-2FD4-4CAA-BB0B-DDF355025A44}"/>
              </a:ext>
            </a:extLst>
          </p:cNvPr>
          <p:cNvSpPr txBox="1"/>
          <p:nvPr/>
        </p:nvSpPr>
        <p:spPr>
          <a:xfrm>
            <a:off x="308695" y="159941"/>
            <a:ext cx="730031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Sanford Guide Web 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使用介面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8" name="圖片 17" descr="一張含有 文字, 網站, 網頁, 軟體 的圖片&#10;&#10;自動產生的描述">
            <a:extLst>
              <a:ext uri="{FF2B5EF4-FFF2-40B4-BE49-F238E27FC236}">
                <a16:creationId xmlns:a16="http://schemas.microsoft.com/office/drawing/2014/main" id="{258FEC22-F24F-26D3-BAEF-4B5011C6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1" y="785548"/>
            <a:ext cx="12443467" cy="566155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E97FF88-B965-03FD-4CA6-B32ADAC32A0D}"/>
              </a:ext>
            </a:extLst>
          </p:cNvPr>
          <p:cNvSpPr/>
          <p:nvPr/>
        </p:nvSpPr>
        <p:spPr>
          <a:xfrm>
            <a:off x="308695" y="1312069"/>
            <a:ext cx="446449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7E4D614-E70B-0F4E-2DE3-438745E10FE3}"/>
              </a:ext>
            </a:extLst>
          </p:cNvPr>
          <p:cNvSpPr txBox="1"/>
          <p:nvPr/>
        </p:nvSpPr>
        <p:spPr>
          <a:xfrm>
            <a:off x="5061223" y="1344007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主題瀏覽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F11437-17FA-107C-AB75-8412975C1643}"/>
              </a:ext>
            </a:extLst>
          </p:cNvPr>
          <p:cNvSpPr/>
          <p:nvPr/>
        </p:nvSpPr>
        <p:spPr>
          <a:xfrm>
            <a:off x="1316807" y="3472309"/>
            <a:ext cx="5616624" cy="2992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9D1B9A8-A8C6-91B0-73F5-FA430F5D74E1}"/>
              </a:ext>
            </a:extLst>
          </p:cNvPr>
          <p:cNvSpPr txBox="1"/>
          <p:nvPr/>
        </p:nvSpPr>
        <p:spPr>
          <a:xfrm>
            <a:off x="2999832" y="387356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每月重要更新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18EC35D-1343-FF06-10DF-16129B32F708}"/>
              </a:ext>
            </a:extLst>
          </p:cNvPr>
          <p:cNvSpPr/>
          <p:nvPr/>
        </p:nvSpPr>
        <p:spPr>
          <a:xfrm>
            <a:off x="7025342" y="3472309"/>
            <a:ext cx="5616624" cy="2992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E22507-91AB-E4CE-6E84-853B7B761ABC}"/>
              </a:ext>
            </a:extLst>
          </p:cNvPr>
          <p:cNvSpPr txBox="1"/>
          <p:nvPr/>
        </p:nvSpPr>
        <p:spPr>
          <a:xfrm>
            <a:off x="9858918" y="3873568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最近更新的內容主題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5DCC0F-C677-8C35-B91B-7E47EAD7BF54}"/>
              </a:ext>
            </a:extLst>
          </p:cNvPr>
          <p:cNvSpPr/>
          <p:nvPr/>
        </p:nvSpPr>
        <p:spPr>
          <a:xfrm>
            <a:off x="7067915" y="1960141"/>
            <a:ext cx="5574051" cy="146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D140DB7-28AB-DD74-7188-947C2DC59F81}"/>
              </a:ext>
            </a:extLst>
          </p:cNvPr>
          <p:cNvSpPr txBox="1"/>
          <p:nvPr/>
        </p:nvSpPr>
        <p:spPr>
          <a:xfrm>
            <a:off x="9858918" y="248547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最近瀏覽內容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417FD3-B998-BF41-FDD5-EE44A753ECAD}"/>
              </a:ext>
            </a:extLst>
          </p:cNvPr>
          <p:cNvSpPr/>
          <p:nvPr/>
        </p:nvSpPr>
        <p:spPr>
          <a:xfrm>
            <a:off x="1338093" y="1925782"/>
            <a:ext cx="5574051" cy="1461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816B9E5-81C6-557F-B0FB-7DBE53215B6C}"/>
              </a:ext>
            </a:extLst>
          </p:cNvPr>
          <p:cNvSpPr txBox="1"/>
          <p:nvPr/>
        </p:nvSpPr>
        <p:spPr>
          <a:xfrm>
            <a:off x="4978086" y="2884351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快速連結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C357B08-D00F-69D2-5A0A-6FA9BE1D24ED}"/>
              </a:ext>
            </a:extLst>
          </p:cNvPr>
          <p:cNvSpPr/>
          <p:nvPr/>
        </p:nvSpPr>
        <p:spPr>
          <a:xfrm>
            <a:off x="10101783" y="882539"/>
            <a:ext cx="2540183" cy="39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D7F6DAB-B923-28A6-C275-6B52C27CA2ED}"/>
              </a:ext>
            </a:extLst>
          </p:cNvPr>
          <p:cNvSpPr txBox="1"/>
          <p:nvPr/>
        </p:nvSpPr>
        <p:spPr>
          <a:xfrm>
            <a:off x="8733631" y="90299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檢索功能</a:t>
            </a:r>
          </a:p>
        </p:txBody>
      </p:sp>
    </p:spTree>
    <p:extLst>
      <p:ext uri="{BB962C8B-B14F-4D97-AF65-F5344CB8AC3E}">
        <p14:creationId xmlns:p14="http://schemas.microsoft.com/office/powerpoint/2010/main" val="301879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3" grpId="0" animBg="1"/>
      <p:bldP spid="16" grpId="0"/>
      <p:bldP spid="19" grpId="0" animBg="1"/>
      <p:bldP spid="20" grpId="0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411547" y="243562"/>
            <a:ext cx="1057084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檢索功能：輸入關鍵字查詢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查詢標題與內文全文</a:t>
            </a:r>
            <a:r>
              <a:rPr lang="en-US" altLang="zh-TW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3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38E39E-9E3E-A638-0C1E-BFDA2A951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7" y="952029"/>
            <a:ext cx="12392250" cy="93610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AE88598-BC7F-6EAF-D50B-80812EA3623C}"/>
              </a:ext>
            </a:extLst>
          </p:cNvPr>
          <p:cNvSpPr/>
          <p:nvPr/>
        </p:nvSpPr>
        <p:spPr>
          <a:xfrm>
            <a:off x="10245412" y="1028471"/>
            <a:ext cx="2540183" cy="3916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向下箭號 11">
            <a:extLst>
              <a:ext uri="{FF2B5EF4-FFF2-40B4-BE49-F238E27FC236}">
                <a16:creationId xmlns:a16="http://schemas.microsoft.com/office/drawing/2014/main" id="{9DA86B32-AF3E-8700-5322-7417EE948EAC}"/>
              </a:ext>
            </a:extLst>
          </p:cNvPr>
          <p:cNvSpPr/>
          <p:nvPr/>
        </p:nvSpPr>
        <p:spPr>
          <a:xfrm>
            <a:off x="10740079" y="1496523"/>
            <a:ext cx="484632" cy="978408"/>
          </a:xfrm>
          <a:prstGeom prst="downArrow">
            <a:avLst/>
          </a:prstGeom>
          <a:solidFill>
            <a:srgbClr val="DA1F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" name="圖片 1" descr="一張含有 螢幕擷取畫面, 文字, 軟體, 網頁 的圖片&#10;&#10;自動產生的描述">
            <a:extLst>
              <a:ext uri="{FF2B5EF4-FFF2-40B4-BE49-F238E27FC236}">
                <a16:creationId xmlns:a16="http://schemas.microsoft.com/office/drawing/2014/main" id="{D230AF36-1517-D61C-61E2-FBAF661C5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6" y="2474931"/>
            <a:ext cx="11965604" cy="520618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0DB6F2D-33A2-3D25-D5AF-2BFDD941300B}"/>
              </a:ext>
            </a:extLst>
          </p:cNvPr>
          <p:cNvSpPr/>
          <p:nvPr/>
        </p:nvSpPr>
        <p:spPr>
          <a:xfrm>
            <a:off x="759666" y="3184277"/>
            <a:ext cx="213135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311B604-9CC2-5F1B-C430-4D6BF0FD8EF7}"/>
              </a:ext>
            </a:extLst>
          </p:cNvPr>
          <p:cNvSpPr txBox="1"/>
          <p:nvPr/>
        </p:nvSpPr>
        <p:spPr>
          <a:xfrm>
            <a:off x="80189" y="2685445"/>
            <a:ext cx="484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檢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索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結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果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筆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數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D871EF-1E3D-E5E6-107B-249FF53F2A09}"/>
              </a:ext>
            </a:extLst>
          </p:cNvPr>
          <p:cNvSpPr/>
          <p:nvPr/>
        </p:nvSpPr>
        <p:spPr>
          <a:xfrm>
            <a:off x="2649046" y="2613580"/>
            <a:ext cx="302433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9216AE-A6D1-3E71-80AF-771D802115A2}"/>
              </a:ext>
            </a:extLst>
          </p:cNvPr>
          <p:cNvSpPr txBox="1"/>
          <p:nvPr/>
        </p:nvSpPr>
        <p:spPr>
          <a:xfrm>
            <a:off x="5868227" y="2629549"/>
            <a:ext cx="5291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輸入關鍵字，系統會自動提示相關的資訊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9B3E377-FA9C-1018-FB62-D50B2BFAB5DB}"/>
              </a:ext>
            </a:extLst>
          </p:cNvPr>
          <p:cNvSpPr/>
          <p:nvPr/>
        </p:nvSpPr>
        <p:spPr>
          <a:xfrm>
            <a:off x="3076834" y="3180750"/>
            <a:ext cx="6482676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7FBCD63-65AC-0B7E-EC53-D128F992543D}"/>
              </a:ext>
            </a:extLst>
          </p:cNvPr>
          <p:cNvSpPr txBox="1"/>
          <p:nvPr/>
        </p:nvSpPr>
        <p:spPr>
          <a:xfrm>
            <a:off x="4845199" y="3735478"/>
            <a:ext cx="250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可依主題分類做篩選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E99CD41-28AF-289D-A634-B85A1D479A9F}"/>
              </a:ext>
            </a:extLst>
          </p:cNvPr>
          <p:cNvSpPr/>
          <p:nvPr/>
        </p:nvSpPr>
        <p:spPr>
          <a:xfrm>
            <a:off x="10101783" y="4202992"/>
            <a:ext cx="2502767" cy="28315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D85C94-BC80-28AF-4DF3-802E0017268C}"/>
              </a:ext>
            </a:extLst>
          </p:cNvPr>
          <p:cNvSpPr txBox="1"/>
          <p:nvPr/>
        </p:nvSpPr>
        <p:spPr>
          <a:xfrm>
            <a:off x="9357982" y="4415317"/>
            <a:ext cx="744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時</a:t>
            </a:r>
            <a:endParaRPr kumimoji="1" lang="en-US" altLang="zh-TW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zh-TW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間</a:t>
            </a:r>
          </a:p>
        </p:txBody>
      </p:sp>
    </p:spTree>
    <p:extLst>
      <p:ext uri="{BB962C8B-B14F-4D97-AF65-F5344CB8AC3E}">
        <p14:creationId xmlns:p14="http://schemas.microsoft.com/office/powerpoint/2010/main" val="329976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 animBg="1"/>
      <p:bldP spid="5" grpId="0"/>
      <p:bldP spid="7" grpId="0" animBg="1"/>
      <p:bldP spid="9" grpId="0"/>
      <p:bldP spid="10" grpId="0" animBg="1"/>
      <p:bldP spid="13" grpId="0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10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TextBox 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  <p:tag name="MH_ORDER" val="文本框 1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文本占位符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自定义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7F7F"/>
      </a:accent1>
      <a:accent2>
        <a:srgbClr val="FF8535"/>
      </a:accent2>
      <a:accent3>
        <a:srgbClr val="FFCA36"/>
      </a:accent3>
      <a:accent4>
        <a:srgbClr val="00C1CA"/>
      </a:accent4>
      <a:accent5>
        <a:srgbClr val="7F7F7F"/>
      </a:accent5>
      <a:accent6>
        <a:srgbClr val="FF8535"/>
      </a:accent6>
      <a:hlink>
        <a:srgbClr val="FFCA36"/>
      </a:hlink>
      <a:folHlink>
        <a:srgbClr val="00C1CA"/>
      </a:folHlink>
    </a:clrScheme>
    <a:fontScheme name="自訂 1">
      <a:majorFont>
        <a:latin typeface="Trebuchet MS"/>
        <a:ea typeface="微軟正黑體"/>
        <a:cs typeface=""/>
      </a:majorFont>
      <a:minorFont>
        <a:latin typeface="Trebuchet MS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1805</Words>
  <Application>Microsoft Macintosh PowerPoint</Application>
  <PresentationFormat>自訂</PresentationFormat>
  <Paragraphs>296</Paragraphs>
  <Slides>44</Slides>
  <Notes>29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4" baseType="lpstr">
      <vt:lpstr>Microsoft JhengHei</vt:lpstr>
      <vt:lpstr>Google Sans</vt:lpstr>
      <vt:lpstr>Söhne</vt:lpstr>
      <vt:lpstr>Wawati SC</vt:lpstr>
      <vt:lpstr>Arial</vt:lpstr>
      <vt:lpstr>Calibri</vt:lpstr>
      <vt:lpstr>Calibri Light</vt:lpstr>
      <vt:lpstr>Times New Roman</vt:lpstr>
      <vt:lpstr>Trebuchet MS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熱病 Sanford Guide App安裝說明  (簡單幾步驟 五分鐘即可完成註冊流程)</vt:lpstr>
      <vt:lpstr>APP註冊說明 Step 1 (醫院IP範圍內)</vt:lpstr>
      <vt:lpstr>APP註冊說明 Step 2：確認認證信</vt:lpstr>
      <vt:lpstr>APP註冊說明 Step 3：點擊“認證”啟用</vt:lpstr>
      <vt:lpstr>APP註冊說明 Step 4：個人註冊資訊確認</vt:lpstr>
      <vt:lpstr>APP註冊說明 Step 5：新用戶個人資訊註冊</vt:lpstr>
      <vt:lpstr>APP註冊說明 Step 6：下載熱病App</vt:lpstr>
      <vt:lpstr>APP安裝 Step 1:搜尋Sanford Guide</vt:lpstr>
      <vt:lpstr>APP安裝 Step 2：登入使用(可離線使用)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医药</dc:title>
  <dc:creator/>
  <cp:keywords>www.1ppt.com</cp:keywords>
  <cp:lastModifiedBy/>
  <cp:revision>1</cp:revision>
  <cp:lastPrinted>2019-04-01T07:52:21Z</cp:lastPrinted>
  <dcterms:created xsi:type="dcterms:W3CDTF">2016-11-14T17:58:37Z</dcterms:created>
  <dcterms:modified xsi:type="dcterms:W3CDTF">2025-07-21T02:29:32Z</dcterms:modified>
</cp:coreProperties>
</file>